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sldIdLst>
    <p:sldId id="256" r:id="rId3"/>
    <p:sldId id="278" r:id="rId4"/>
    <p:sldId id="258" r:id="rId5"/>
    <p:sldId id="259" r:id="rId6"/>
    <p:sldId id="260" r:id="rId7"/>
    <p:sldId id="261" r:id="rId8"/>
    <p:sldId id="262" r:id="rId9"/>
    <p:sldId id="263" r:id="rId10"/>
    <p:sldId id="282" r:id="rId11"/>
    <p:sldId id="279" r:id="rId12"/>
    <p:sldId id="280" r:id="rId13"/>
    <p:sldId id="264" r:id="rId14"/>
    <p:sldId id="265" r:id="rId15"/>
    <p:sldId id="266" r:id="rId16"/>
    <p:sldId id="267" r:id="rId17"/>
    <p:sldId id="268" r:id="rId18"/>
    <p:sldId id="269" r:id="rId19"/>
    <p:sldId id="270" r:id="rId20"/>
    <p:sldId id="271" r:id="rId21"/>
    <p:sldId id="272" r:id="rId22"/>
    <p:sldId id="273" r:id="rId23"/>
  </p:sldIdLst>
  <p:sldSz cx="12192000" cy="6858000"/>
  <p:notesSz cx="9309100" cy="70231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660"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a Brunelli" userId="9cd2dddd-401c-483b-9cb1-1c10c838bee5" providerId="ADAL" clId="{1387BEE2-D73B-4105-A4DF-5A7AE13E7FE1}"/>
    <pc:docChg chg="undo custSel delSld modSld">
      <pc:chgData name="Roberta Brunelli" userId="9cd2dddd-401c-483b-9cb1-1c10c838bee5" providerId="ADAL" clId="{1387BEE2-D73B-4105-A4DF-5A7AE13E7FE1}" dt="2026-09-28T19:04:37.057" v="992" actId="2696"/>
      <pc:docMkLst>
        <pc:docMk/>
      </pc:docMkLst>
      <pc:sldChg chg="addSp delSp modSp mod">
        <pc:chgData name="Roberta Brunelli" userId="9cd2dddd-401c-483b-9cb1-1c10c838bee5" providerId="ADAL" clId="{1387BEE2-D73B-4105-A4DF-5A7AE13E7FE1}" dt="2026-09-28T19:03:08.410" v="991" actId="20577"/>
        <pc:sldMkLst>
          <pc:docMk/>
          <pc:sldMk cId="2219877809" sldId="279"/>
        </pc:sldMkLst>
        <pc:graphicFrameChg chg="mod modGraphic">
          <ac:chgData name="Roberta Brunelli" userId="9cd2dddd-401c-483b-9cb1-1c10c838bee5" providerId="ADAL" clId="{1387BEE2-D73B-4105-A4DF-5A7AE13E7FE1}" dt="2026-09-28T19:03:08.410" v="991" actId="20577"/>
          <ac:graphicFrameMkLst>
            <pc:docMk/>
            <pc:sldMk cId="2219877809" sldId="279"/>
            <ac:graphicFrameMk id="7" creationId="{67024678-53CA-574F-480C-A388E34B5FD2}"/>
          </ac:graphicFrameMkLst>
        </pc:graphicFrameChg>
      </pc:sldChg>
      <pc:sldChg chg="del">
        <pc:chgData name="Roberta Brunelli" userId="9cd2dddd-401c-483b-9cb1-1c10c838bee5" providerId="ADAL" clId="{1387BEE2-D73B-4105-A4DF-5A7AE13E7FE1}" dt="2026-09-28T19:04:37.057" v="992" actId="2696"/>
        <pc:sldMkLst>
          <pc:docMk/>
          <pc:sldMk cId="2603022086"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0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A5F8FA-6D50-4345-B340-7CF381F3800E}"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2798557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5F8FA-6D50-4345-B340-7CF381F3800E}"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09020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A5F8FA-6D50-4345-B340-7CF381F3800E}"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252558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A5F8FA-6D50-4345-B340-7CF381F3800E}"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226316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A5F8FA-6D50-4345-B340-7CF381F3800E}"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45742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A5F8FA-6D50-4345-B340-7CF381F3800E}"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2643519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A5F8FA-6D50-4345-B340-7CF381F3800E}"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725047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A5F8FA-6D50-4345-B340-7CF381F3800E}"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288422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A5F8FA-6D50-4345-B340-7CF381F3800E}"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093598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5F8FA-6D50-4345-B340-7CF381F3800E}"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336740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5F8FA-6D50-4345-B340-7CF381F3800E}"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40045677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0368" y="134493"/>
            <a:ext cx="5869305" cy="578688"/>
          </a:xfrm>
          <a:prstGeom prst="rect">
            <a:avLst/>
          </a:prstGeom>
        </p:spPr>
        <p:txBody>
          <a:bodyPr wrap="square" lIns="0" tIns="0" rIns="0" bIns="0">
            <a:spAutoFit/>
          </a:bodyPr>
          <a:lstStyle>
            <a:lvl1pPr>
              <a:defRPr sz="2800" b="0" i="0">
                <a:solidFill>
                  <a:schemeClr val="tx1"/>
                </a:solidFill>
                <a:latin typeface="Calibri"/>
                <a:cs typeface="Calibri"/>
              </a:defRPr>
            </a:lvl1pPr>
          </a:lstStyle>
          <a:p>
            <a:endParaRPr/>
          </a:p>
        </p:txBody>
      </p:sp>
      <p:sp>
        <p:nvSpPr>
          <p:cNvPr id="3" name="Holder 3"/>
          <p:cNvSpPr>
            <a:spLocks noGrp="1"/>
          </p:cNvSpPr>
          <p:nvPr>
            <p:ph type="body" idx="1"/>
          </p:nvPr>
        </p:nvSpPr>
        <p:spPr>
          <a:xfrm>
            <a:off x="150368" y="1094358"/>
            <a:ext cx="11465560" cy="1549400"/>
          </a:xfrm>
          <a:prstGeom prst="rect">
            <a:avLst/>
          </a:prstGeom>
        </p:spPr>
        <p:txBody>
          <a:bodyPr wrap="square" lIns="0" tIns="0" rIns="0" bIns="0">
            <a:spAutoFit/>
          </a:bodyPr>
          <a:lstStyle>
            <a:lvl1pPr>
              <a:defRPr sz="20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5F8FA-6D50-4345-B340-7CF381F3800E}" type="datetimeFigureOut">
              <a:rPr lang="en-US" smtClean="0"/>
              <a:t>9/28/2026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EE144-F676-4DE2-BBCC-4D251D784B35}" type="slidenum">
              <a:rPr lang="en-US" smtClean="0"/>
              <a:t>‹#›</a:t>
            </a:fld>
            <a:endParaRPr lang="en-US"/>
          </a:p>
        </p:txBody>
      </p:sp>
    </p:spTree>
    <p:extLst>
      <p:ext uri="{BB962C8B-B14F-4D97-AF65-F5344CB8AC3E}">
        <p14:creationId xmlns:p14="http://schemas.microsoft.com/office/powerpoint/2010/main" val="39996456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microsoft.com/office/2007/relationships/hdphoto" Target="../media/hdphoto6.wdp"/><Relationship Id="rId18" Type="http://schemas.openxmlformats.org/officeDocument/2006/relationships/image" Target="../media/image24.png"/><Relationship Id="rId26" Type="http://schemas.openxmlformats.org/officeDocument/2006/relationships/image" Target="../media/image28.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21.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6.png"/><Relationship Id="rId16" Type="http://schemas.openxmlformats.org/officeDocument/2006/relationships/image" Target="../media/image23.png"/><Relationship Id="rId20" Type="http://schemas.openxmlformats.org/officeDocument/2006/relationships/image" Target="../media/image25.png"/><Relationship Id="rId29" Type="http://schemas.microsoft.com/office/2007/relationships/hdphoto" Target="../media/hdphoto14.wdp"/><Relationship Id="rId1" Type="http://schemas.openxmlformats.org/officeDocument/2006/relationships/slideLayout" Target="../slideLayouts/slideLayout12.xml"/><Relationship Id="rId6" Type="http://schemas.openxmlformats.org/officeDocument/2006/relationships/image" Target="../media/image18.png"/><Relationship Id="rId11" Type="http://schemas.microsoft.com/office/2007/relationships/hdphoto" Target="../media/hdphoto5.wdp"/><Relationship Id="rId24" Type="http://schemas.openxmlformats.org/officeDocument/2006/relationships/image" Target="../media/image27.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29.png"/><Relationship Id="rId10" Type="http://schemas.openxmlformats.org/officeDocument/2006/relationships/image" Target="../media/image20.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17.png"/><Relationship Id="rId9" Type="http://schemas.microsoft.com/office/2007/relationships/hdphoto" Target="../media/hdphoto4.wdp"/><Relationship Id="rId14" Type="http://schemas.openxmlformats.org/officeDocument/2006/relationships/image" Target="../media/image22.png"/><Relationship Id="rId22" Type="http://schemas.openxmlformats.org/officeDocument/2006/relationships/image" Target="../media/image26.png"/><Relationship Id="rId27" Type="http://schemas.microsoft.com/office/2007/relationships/hdphoto" Target="../media/hdphoto13.wdp"/><Relationship Id="rId30" Type="http://schemas.openxmlformats.org/officeDocument/2006/relationships/image" Target="../media/image30.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972311"/>
              <a:ext cx="12192000" cy="5885815"/>
            </a:xfrm>
            <a:custGeom>
              <a:avLst/>
              <a:gdLst/>
              <a:ahLst/>
              <a:cxnLst/>
              <a:rect l="l" t="t" r="r" b="b"/>
              <a:pathLst>
                <a:path w="12192000" h="5885815">
                  <a:moveTo>
                    <a:pt x="0" y="5885688"/>
                  </a:moveTo>
                  <a:lnTo>
                    <a:pt x="12192000" y="5885688"/>
                  </a:lnTo>
                  <a:lnTo>
                    <a:pt x="12192000" y="0"/>
                  </a:lnTo>
                  <a:lnTo>
                    <a:pt x="0" y="0"/>
                  </a:lnTo>
                  <a:lnTo>
                    <a:pt x="0" y="5885688"/>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972819"/>
            </a:xfrm>
            <a:custGeom>
              <a:avLst/>
              <a:gdLst/>
              <a:ahLst/>
              <a:cxnLst/>
              <a:rect l="l" t="t" r="r" b="b"/>
              <a:pathLst>
                <a:path w="12192000" h="972819">
                  <a:moveTo>
                    <a:pt x="12192000" y="0"/>
                  </a:moveTo>
                  <a:lnTo>
                    <a:pt x="0" y="0"/>
                  </a:lnTo>
                  <a:lnTo>
                    <a:pt x="0" y="972312"/>
                  </a:lnTo>
                  <a:lnTo>
                    <a:pt x="12192000" y="972312"/>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138633" rIns="0" bIns="0" rtlCol="0">
            <a:spAutoFit/>
          </a:bodyPr>
          <a:lstStyle/>
          <a:p>
            <a:pPr marL="390525">
              <a:lnSpc>
                <a:spcPct val="100000"/>
              </a:lnSpc>
              <a:spcBef>
                <a:spcPts val="110"/>
              </a:spcBef>
            </a:pPr>
            <a:r>
              <a:rPr lang="en-US" spc="-20" dirty="0"/>
              <a:t>VENICE</a:t>
            </a:r>
            <a:r>
              <a:rPr spc="-105" dirty="0"/>
              <a:t> </a:t>
            </a:r>
            <a:r>
              <a:rPr dirty="0"/>
              <a:t>–</a:t>
            </a:r>
            <a:r>
              <a:rPr spc="-50" dirty="0"/>
              <a:t> </a:t>
            </a:r>
            <a:r>
              <a:rPr dirty="0"/>
              <a:t>Allergen</a:t>
            </a:r>
            <a:r>
              <a:rPr spc="-114" dirty="0"/>
              <a:t> </a:t>
            </a:r>
            <a:r>
              <a:rPr spc="-20" dirty="0"/>
              <a:t>list</a:t>
            </a:r>
          </a:p>
        </p:txBody>
      </p:sp>
      <p:pic>
        <p:nvPicPr>
          <p:cNvPr id="6" name="object 6"/>
          <p:cNvPicPr/>
          <p:nvPr/>
        </p:nvPicPr>
        <p:blipFill>
          <a:blip r:embed="rId2" cstate="print"/>
          <a:stretch>
            <a:fillRect/>
          </a:stretch>
        </p:blipFill>
        <p:spPr>
          <a:xfrm>
            <a:off x="10765535" y="146304"/>
            <a:ext cx="1182624" cy="731520"/>
          </a:xfrm>
          <a:prstGeom prst="rect">
            <a:avLst/>
          </a:prstGeom>
        </p:spPr>
      </p:pic>
      <p:sp>
        <p:nvSpPr>
          <p:cNvPr id="7" name="object 7"/>
          <p:cNvSpPr txBox="1">
            <a:spLocks noGrp="1"/>
          </p:cNvSpPr>
          <p:nvPr>
            <p:ph type="body" idx="1"/>
          </p:nvPr>
        </p:nvSpPr>
        <p:spPr>
          <a:prstGeom prst="rect">
            <a:avLst/>
          </a:prstGeom>
        </p:spPr>
        <p:txBody>
          <a:bodyPr vert="horz" wrap="square" lIns="0" tIns="11430" rIns="0" bIns="0" rtlCol="0">
            <a:spAutoFit/>
          </a:bodyPr>
          <a:lstStyle/>
          <a:p>
            <a:pPr marL="12700">
              <a:lnSpc>
                <a:spcPct val="100000"/>
              </a:lnSpc>
              <a:spcBef>
                <a:spcPts val="90"/>
              </a:spcBef>
            </a:pPr>
            <a:r>
              <a:rPr dirty="0"/>
              <a:t>Please</a:t>
            </a:r>
            <a:r>
              <a:rPr spc="-30" dirty="0"/>
              <a:t> </a:t>
            </a:r>
            <a:r>
              <a:rPr dirty="0"/>
              <a:t>ensure</a:t>
            </a:r>
            <a:r>
              <a:rPr spc="-55" dirty="0"/>
              <a:t> </a:t>
            </a:r>
            <a:r>
              <a:rPr dirty="0"/>
              <a:t>you</a:t>
            </a:r>
            <a:r>
              <a:rPr spc="-45" dirty="0"/>
              <a:t> </a:t>
            </a:r>
            <a:r>
              <a:rPr dirty="0"/>
              <a:t>inform</a:t>
            </a:r>
            <a:r>
              <a:rPr spc="-65" dirty="0"/>
              <a:t> </a:t>
            </a:r>
            <a:r>
              <a:rPr dirty="0"/>
              <a:t>a</a:t>
            </a:r>
            <a:r>
              <a:rPr spc="-55" dirty="0"/>
              <a:t> </a:t>
            </a:r>
            <a:r>
              <a:rPr dirty="0"/>
              <a:t>team</a:t>
            </a:r>
            <a:r>
              <a:rPr spc="-65" dirty="0"/>
              <a:t> </a:t>
            </a:r>
            <a:r>
              <a:rPr dirty="0"/>
              <a:t>member</a:t>
            </a:r>
            <a:r>
              <a:rPr spc="-65" dirty="0"/>
              <a:t> </a:t>
            </a:r>
            <a:r>
              <a:rPr dirty="0"/>
              <a:t>of</a:t>
            </a:r>
            <a:r>
              <a:rPr spc="-55" dirty="0"/>
              <a:t> </a:t>
            </a:r>
            <a:r>
              <a:rPr dirty="0"/>
              <a:t>your</a:t>
            </a:r>
            <a:r>
              <a:rPr spc="-45" dirty="0"/>
              <a:t> </a:t>
            </a:r>
            <a:r>
              <a:rPr dirty="0"/>
              <a:t>allergen</a:t>
            </a:r>
            <a:r>
              <a:rPr spc="-25" dirty="0"/>
              <a:t> </a:t>
            </a:r>
            <a:r>
              <a:rPr dirty="0"/>
              <a:t>needs</a:t>
            </a:r>
            <a:r>
              <a:rPr spc="-60" dirty="0"/>
              <a:t> </a:t>
            </a:r>
            <a:r>
              <a:rPr dirty="0"/>
              <a:t>ahead</a:t>
            </a:r>
            <a:r>
              <a:rPr spc="-45" dirty="0"/>
              <a:t> </a:t>
            </a:r>
            <a:r>
              <a:rPr dirty="0"/>
              <a:t>of</a:t>
            </a:r>
            <a:r>
              <a:rPr spc="-55" dirty="0"/>
              <a:t> </a:t>
            </a:r>
            <a:r>
              <a:rPr dirty="0"/>
              <a:t>ordering.</a:t>
            </a:r>
            <a:r>
              <a:rPr spc="-55" dirty="0"/>
              <a:t> </a:t>
            </a:r>
            <a:r>
              <a:rPr dirty="0"/>
              <a:t>This</a:t>
            </a:r>
            <a:r>
              <a:rPr spc="-55" dirty="0"/>
              <a:t> </a:t>
            </a:r>
            <a:r>
              <a:rPr dirty="0"/>
              <a:t>will</a:t>
            </a:r>
            <a:r>
              <a:rPr spc="-40" dirty="0"/>
              <a:t> </a:t>
            </a:r>
            <a:r>
              <a:rPr dirty="0"/>
              <a:t>allow</a:t>
            </a:r>
            <a:r>
              <a:rPr spc="-45" dirty="0"/>
              <a:t> </a:t>
            </a:r>
            <a:r>
              <a:rPr dirty="0"/>
              <a:t>us</a:t>
            </a:r>
            <a:r>
              <a:rPr spc="-55" dirty="0"/>
              <a:t> </a:t>
            </a:r>
            <a:r>
              <a:rPr dirty="0"/>
              <a:t>to</a:t>
            </a:r>
            <a:r>
              <a:rPr spc="-65" dirty="0"/>
              <a:t> </a:t>
            </a:r>
            <a:r>
              <a:rPr spc="-20" dirty="0"/>
              <a:t>take</a:t>
            </a:r>
          </a:p>
          <a:p>
            <a:pPr marL="12700">
              <a:lnSpc>
                <a:spcPct val="100000"/>
              </a:lnSpc>
            </a:pPr>
            <a:r>
              <a:rPr dirty="0"/>
              <a:t>every</a:t>
            </a:r>
            <a:r>
              <a:rPr spc="-40" dirty="0"/>
              <a:t> </a:t>
            </a:r>
            <a:r>
              <a:rPr spc="-10" dirty="0"/>
              <a:t>precaution,</a:t>
            </a:r>
            <a:r>
              <a:rPr spc="-80" dirty="0"/>
              <a:t> </a:t>
            </a:r>
            <a:r>
              <a:rPr dirty="0"/>
              <a:t>in</a:t>
            </a:r>
            <a:r>
              <a:rPr spc="-50" dirty="0"/>
              <a:t> </a:t>
            </a:r>
            <a:r>
              <a:rPr dirty="0"/>
              <a:t>our</a:t>
            </a:r>
            <a:r>
              <a:rPr spc="-65" dirty="0"/>
              <a:t> </a:t>
            </a:r>
            <a:r>
              <a:rPr dirty="0"/>
              <a:t>kitchen,</a:t>
            </a:r>
            <a:r>
              <a:rPr spc="-65" dirty="0"/>
              <a:t> </a:t>
            </a:r>
            <a:r>
              <a:rPr dirty="0"/>
              <a:t>to</a:t>
            </a:r>
            <a:r>
              <a:rPr spc="-65" dirty="0"/>
              <a:t> </a:t>
            </a:r>
            <a:r>
              <a:rPr dirty="0"/>
              <a:t>handle</a:t>
            </a:r>
            <a:r>
              <a:rPr spc="-50" dirty="0"/>
              <a:t> </a:t>
            </a:r>
            <a:r>
              <a:rPr dirty="0"/>
              <a:t>your</a:t>
            </a:r>
            <a:r>
              <a:rPr spc="-65" dirty="0"/>
              <a:t> </a:t>
            </a:r>
            <a:r>
              <a:rPr dirty="0"/>
              <a:t>allergen</a:t>
            </a:r>
            <a:r>
              <a:rPr spc="-20" dirty="0"/>
              <a:t> </a:t>
            </a:r>
            <a:r>
              <a:rPr dirty="0"/>
              <a:t>needs</a:t>
            </a:r>
            <a:r>
              <a:rPr spc="-55" dirty="0"/>
              <a:t> </a:t>
            </a:r>
            <a:r>
              <a:rPr dirty="0"/>
              <a:t>correctly</a:t>
            </a:r>
            <a:r>
              <a:rPr spc="-70" dirty="0"/>
              <a:t> </a:t>
            </a:r>
            <a:r>
              <a:rPr dirty="0"/>
              <a:t>and</a:t>
            </a:r>
            <a:r>
              <a:rPr spc="-65" dirty="0"/>
              <a:t> </a:t>
            </a:r>
            <a:r>
              <a:rPr dirty="0"/>
              <a:t>prevent</a:t>
            </a:r>
            <a:r>
              <a:rPr spc="-45" dirty="0"/>
              <a:t> </a:t>
            </a:r>
            <a:r>
              <a:rPr dirty="0"/>
              <a:t>cross</a:t>
            </a:r>
            <a:r>
              <a:rPr spc="-65" dirty="0"/>
              <a:t> </a:t>
            </a:r>
            <a:r>
              <a:rPr spc="-10" dirty="0"/>
              <a:t>contamination.</a:t>
            </a:r>
          </a:p>
          <a:p>
            <a:pPr marL="12700">
              <a:lnSpc>
                <a:spcPct val="100000"/>
              </a:lnSpc>
              <a:spcBef>
                <a:spcPts val="2400"/>
              </a:spcBef>
            </a:pPr>
            <a:r>
              <a:rPr dirty="0"/>
              <a:t>The</a:t>
            </a:r>
            <a:r>
              <a:rPr spc="-55" dirty="0"/>
              <a:t> </a:t>
            </a:r>
            <a:r>
              <a:rPr dirty="0"/>
              <a:t>Allergy</a:t>
            </a:r>
            <a:r>
              <a:rPr spc="-20" dirty="0"/>
              <a:t> </a:t>
            </a:r>
            <a:r>
              <a:rPr dirty="0"/>
              <a:t>data</a:t>
            </a:r>
            <a:r>
              <a:rPr spc="-60" dirty="0"/>
              <a:t> </a:t>
            </a:r>
            <a:r>
              <a:rPr dirty="0"/>
              <a:t>has</a:t>
            </a:r>
            <a:r>
              <a:rPr spc="-65" dirty="0"/>
              <a:t> </a:t>
            </a:r>
            <a:r>
              <a:rPr dirty="0"/>
              <a:t>been</a:t>
            </a:r>
            <a:r>
              <a:rPr spc="-70" dirty="0"/>
              <a:t> </a:t>
            </a:r>
            <a:r>
              <a:rPr dirty="0"/>
              <a:t>collected</a:t>
            </a:r>
            <a:r>
              <a:rPr spc="-45" dirty="0"/>
              <a:t> </a:t>
            </a:r>
            <a:r>
              <a:rPr dirty="0"/>
              <a:t>and</a:t>
            </a:r>
            <a:r>
              <a:rPr spc="-70" dirty="0"/>
              <a:t> </a:t>
            </a:r>
            <a:r>
              <a:rPr dirty="0"/>
              <a:t>derived</a:t>
            </a:r>
            <a:r>
              <a:rPr spc="-25" dirty="0"/>
              <a:t> </a:t>
            </a:r>
            <a:r>
              <a:rPr dirty="0"/>
              <a:t>from</a:t>
            </a:r>
            <a:r>
              <a:rPr spc="-70" dirty="0"/>
              <a:t> </a:t>
            </a:r>
            <a:r>
              <a:rPr dirty="0"/>
              <a:t>the</a:t>
            </a:r>
            <a:r>
              <a:rPr spc="-55" dirty="0"/>
              <a:t> </a:t>
            </a:r>
            <a:r>
              <a:rPr spc="-10" dirty="0"/>
              <a:t>specifications</a:t>
            </a:r>
            <a:r>
              <a:rPr spc="-60" dirty="0"/>
              <a:t> </a:t>
            </a:r>
            <a:r>
              <a:rPr dirty="0"/>
              <a:t>obtained</a:t>
            </a:r>
            <a:r>
              <a:rPr spc="-50" dirty="0"/>
              <a:t> </a:t>
            </a:r>
            <a:r>
              <a:rPr dirty="0"/>
              <a:t>from</a:t>
            </a:r>
            <a:r>
              <a:rPr spc="-70" dirty="0"/>
              <a:t> </a:t>
            </a:r>
            <a:r>
              <a:rPr dirty="0"/>
              <a:t>our</a:t>
            </a:r>
            <a:r>
              <a:rPr spc="-65" dirty="0"/>
              <a:t> </a:t>
            </a:r>
            <a:r>
              <a:rPr dirty="0"/>
              <a:t>suppliers.</a:t>
            </a:r>
            <a:r>
              <a:rPr spc="-45" dirty="0"/>
              <a:t> </a:t>
            </a:r>
            <a:r>
              <a:rPr spc="-20" dirty="0"/>
              <a:t>This</a:t>
            </a:r>
          </a:p>
          <a:p>
            <a:pPr marL="12700">
              <a:lnSpc>
                <a:spcPct val="100000"/>
              </a:lnSpc>
              <a:spcBef>
                <a:spcPts val="5"/>
              </a:spcBef>
            </a:pPr>
            <a:r>
              <a:rPr spc="-10" dirty="0"/>
              <a:t>information</a:t>
            </a:r>
            <a:r>
              <a:rPr spc="-50" dirty="0"/>
              <a:t> </a:t>
            </a:r>
            <a:r>
              <a:rPr dirty="0"/>
              <a:t>is</a:t>
            </a:r>
            <a:r>
              <a:rPr spc="-40" dirty="0"/>
              <a:t> </a:t>
            </a:r>
            <a:r>
              <a:rPr dirty="0"/>
              <a:t>specific</a:t>
            </a:r>
            <a:r>
              <a:rPr spc="-10" dirty="0"/>
              <a:t> </a:t>
            </a:r>
            <a:r>
              <a:rPr dirty="0"/>
              <a:t>to</a:t>
            </a:r>
            <a:r>
              <a:rPr spc="-35" dirty="0"/>
              <a:t> </a:t>
            </a:r>
            <a:r>
              <a:rPr dirty="0"/>
              <a:t>the</a:t>
            </a:r>
            <a:r>
              <a:rPr spc="-55" dirty="0"/>
              <a:t> </a:t>
            </a:r>
            <a:r>
              <a:rPr dirty="0"/>
              <a:t>MAJOR</a:t>
            </a:r>
            <a:r>
              <a:rPr spc="-15" dirty="0"/>
              <a:t> </a:t>
            </a:r>
            <a:r>
              <a:rPr dirty="0"/>
              <a:t>14</a:t>
            </a:r>
            <a:r>
              <a:rPr spc="-40" dirty="0"/>
              <a:t> </a:t>
            </a:r>
            <a:r>
              <a:rPr spc="-10" dirty="0"/>
              <a:t>allergens:</a:t>
            </a:r>
          </a:p>
        </p:txBody>
      </p:sp>
      <p:graphicFrame>
        <p:nvGraphicFramePr>
          <p:cNvPr id="8" name="object 8"/>
          <p:cNvGraphicFramePr>
            <a:graphicFrameLocks noGrp="1"/>
          </p:cNvGraphicFramePr>
          <p:nvPr/>
        </p:nvGraphicFramePr>
        <p:xfrm>
          <a:off x="417829" y="3768344"/>
          <a:ext cx="11401421" cy="459740"/>
        </p:xfrm>
        <a:graphic>
          <a:graphicData uri="http://schemas.openxmlformats.org/drawingml/2006/table">
            <a:tbl>
              <a:tblPr firstRow="1" bandRow="1">
                <a:tableStyleId>{2D5ABB26-0587-4C30-8999-92F81FD0307C}</a:tableStyleId>
              </a:tblPr>
              <a:tblGrid>
                <a:gridCol w="723900">
                  <a:extLst>
                    <a:ext uri="{9D8B030D-6E8A-4147-A177-3AD203B41FA5}">
                      <a16:colId xmlns:a16="http://schemas.microsoft.com/office/drawing/2014/main" val="20000"/>
                    </a:ext>
                  </a:extLst>
                </a:gridCol>
                <a:gridCol w="767715">
                  <a:extLst>
                    <a:ext uri="{9D8B030D-6E8A-4147-A177-3AD203B41FA5}">
                      <a16:colId xmlns:a16="http://schemas.microsoft.com/office/drawing/2014/main" val="20001"/>
                    </a:ext>
                  </a:extLst>
                </a:gridCol>
                <a:gridCol w="691515">
                  <a:extLst>
                    <a:ext uri="{9D8B030D-6E8A-4147-A177-3AD203B41FA5}">
                      <a16:colId xmlns:a16="http://schemas.microsoft.com/office/drawing/2014/main" val="20002"/>
                    </a:ext>
                  </a:extLst>
                </a:gridCol>
                <a:gridCol w="1092199">
                  <a:extLst>
                    <a:ext uri="{9D8B030D-6E8A-4147-A177-3AD203B41FA5}">
                      <a16:colId xmlns:a16="http://schemas.microsoft.com/office/drawing/2014/main" val="20003"/>
                    </a:ext>
                  </a:extLst>
                </a:gridCol>
                <a:gridCol w="689610">
                  <a:extLst>
                    <a:ext uri="{9D8B030D-6E8A-4147-A177-3AD203B41FA5}">
                      <a16:colId xmlns:a16="http://schemas.microsoft.com/office/drawing/2014/main" val="20004"/>
                    </a:ext>
                  </a:extLst>
                </a:gridCol>
                <a:gridCol w="719454">
                  <a:extLst>
                    <a:ext uri="{9D8B030D-6E8A-4147-A177-3AD203B41FA5}">
                      <a16:colId xmlns:a16="http://schemas.microsoft.com/office/drawing/2014/main" val="20005"/>
                    </a:ext>
                  </a:extLst>
                </a:gridCol>
                <a:gridCol w="995044">
                  <a:extLst>
                    <a:ext uri="{9D8B030D-6E8A-4147-A177-3AD203B41FA5}">
                      <a16:colId xmlns:a16="http://schemas.microsoft.com/office/drawing/2014/main" val="20006"/>
                    </a:ext>
                  </a:extLst>
                </a:gridCol>
                <a:gridCol w="2543175">
                  <a:extLst>
                    <a:ext uri="{9D8B030D-6E8A-4147-A177-3AD203B41FA5}">
                      <a16:colId xmlns:a16="http://schemas.microsoft.com/office/drawing/2014/main" val="20007"/>
                    </a:ext>
                  </a:extLst>
                </a:gridCol>
                <a:gridCol w="945515">
                  <a:extLst>
                    <a:ext uri="{9D8B030D-6E8A-4147-A177-3AD203B41FA5}">
                      <a16:colId xmlns:a16="http://schemas.microsoft.com/office/drawing/2014/main" val="20008"/>
                    </a:ext>
                  </a:extLst>
                </a:gridCol>
                <a:gridCol w="485140">
                  <a:extLst>
                    <a:ext uri="{9D8B030D-6E8A-4147-A177-3AD203B41FA5}">
                      <a16:colId xmlns:a16="http://schemas.microsoft.com/office/drawing/2014/main" val="20009"/>
                    </a:ext>
                  </a:extLst>
                </a:gridCol>
                <a:gridCol w="1748154">
                  <a:extLst>
                    <a:ext uri="{9D8B030D-6E8A-4147-A177-3AD203B41FA5}">
                      <a16:colId xmlns:a16="http://schemas.microsoft.com/office/drawing/2014/main" val="20010"/>
                    </a:ext>
                  </a:extLst>
                </a:gridCol>
              </a:tblGrid>
              <a:tr h="229870">
                <a:tc>
                  <a:txBody>
                    <a:bodyPr/>
                    <a:lstStyle/>
                    <a:p>
                      <a:pPr marL="31750">
                        <a:lnSpc>
                          <a:spcPts val="1525"/>
                        </a:lnSpc>
                      </a:pPr>
                      <a:r>
                        <a:rPr sz="1600" b="1" spc="-10" dirty="0">
                          <a:latin typeface="Calibri"/>
                          <a:cs typeface="Calibri"/>
                        </a:rPr>
                        <a:t>Celery</a:t>
                      </a:r>
                      <a:endParaRPr sz="1600">
                        <a:latin typeface="Calibri"/>
                        <a:cs typeface="Calibri"/>
                      </a:endParaRPr>
                    </a:p>
                  </a:txBody>
                  <a:tcPr marL="0" marR="0" marT="0" marB="0">
                    <a:solidFill>
                      <a:srgbClr val="D9D9D9"/>
                    </a:solidFill>
                  </a:tcPr>
                </a:tc>
                <a:tc>
                  <a:txBody>
                    <a:bodyPr/>
                    <a:lstStyle/>
                    <a:p>
                      <a:pPr marL="160020">
                        <a:lnSpc>
                          <a:spcPts val="1525"/>
                        </a:lnSpc>
                      </a:pPr>
                      <a:r>
                        <a:rPr sz="1600" b="1" spc="-20" dirty="0">
                          <a:latin typeface="Calibri"/>
                          <a:cs typeface="Calibri"/>
                        </a:rPr>
                        <a:t>Eggs</a:t>
                      </a:r>
                      <a:endParaRPr sz="1600">
                        <a:latin typeface="Calibri"/>
                        <a:cs typeface="Calibri"/>
                      </a:endParaRPr>
                    </a:p>
                  </a:txBody>
                  <a:tcPr marL="0" marR="0" marT="0" marB="0">
                    <a:solidFill>
                      <a:srgbClr val="D9D9D9"/>
                    </a:solidFill>
                  </a:tcPr>
                </a:tc>
                <a:tc>
                  <a:txBody>
                    <a:bodyPr/>
                    <a:lstStyle/>
                    <a:p>
                      <a:pPr marL="227329">
                        <a:lnSpc>
                          <a:spcPts val="1525"/>
                        </a:lnSpc>
                      </a:pPr>
                      <a:r>
                        <a:rPr sz="1600" b="1" spc="-20" dirty="0">
                          <a:latin typeface="Calibri"/>
                          <a:cs typeface="Calibri"/>
                        </a:rPr>
                        <a:t>Fish</a:t>
                      </a:r>
                      <a:endParaRPr sz="1600">
                        <a:latin typeface="Calibri"/>
                        <a:cs typeface="Calibri"/>
                      </a:endParaRPr>
                    </a:p>
                  </a:txBody>
                  <a:tcPr marL="0" marR="0" marT="0" marB="0">
                    <a:solidFill>
                      <a:srgbClr val="D9D9D9"/>
                    </a:solidFill>
                  </a:tcPr>
                </a:tc>
                <a:tc>
                  <a:txBody>
                    <a:bodyPr/>
                    <a:lstStyle/>
                    <a:p>
                      <a:pPr marL="236220">
                        <a:lnSpc>
                          <a:spcPts val="1525"/>
                        </a:lnSpc>
                      </a:pPr>
                      <a:r>
                        <a:rPr sz="1600" b="1" spc="-10" dirty="0">
                          <a:latin typeface="Calibri"/>
                          <a:cs typeface="Calibri"/>
                        </a:rPr>
                        <a:t>Cereal</a:t>
                      </a:r>
                      <a:endParaRPr sz="1600">
                        <a:latin typeface="Calibri"/>
                        <a:cs typeface="Calibri"/>
                      </a:endParaRPr>
                    </a:p>
                  </a:txBody>
                  <a:tcPr marL="0" marR="0" marT="0" marB="0">
                    <a:solidFill>
                      <a:srgbClr val="D9D9D9"/>
                    </a:solidFill>
                  </a:tcPr>
                </a:tc>
                <a:tc>
                  <a:txBody>
                    <a:bodyPr/>
                    <a:lstStyle/>
                    <a:p>
                      <a:pPr marL="42545">
                        <a:lnSpc>
                          <a:spcPts val="1525"/>
                        </a:lnSpc>
                      </a:pPr>
                      <a:r>
                        <a:rPr sz="1600" b="1" spc="-10" dirty="0">
                          <a:latin typeface="Calibri"/>
                          <a:cs typeface="Calibri"/>
                        </a:rPr>
                        <a:t>Lupin</a:t>
                      </a:r>
                      <a:endParaRPr sz="1600">
                        <a:latin typeface="Calibri"/>
                        <a:cs typeface="Calibri"/>
                      </a:endParaRPr>
                    </a:p>
                  </a:txBody>
                  <a:tcPr marL="0" marR="0" marT="0" marB="0">
                    <a:solidFill>
                      <a:srgbClr val="D9D9D9"/>
                    </a:solidFill>
                  </a:tcPr>
                </a:tc>
                <a:tc>
                  <a:txBody>
                    <a:bodyPr/>
                    <a:lstStyle/>
                    <a:p>
                      <a:pPr marL="184150">
                        <a:lnSpc>
                          <a:spcPts val="1525"/>
                        </a:lnSpc>
                      </a:pPr>
                      <a:r>
                        <a:rPr sz="1600" b="1" spc="-20" dirty="0">
                          <a:latin typeface="Calibri"/>
                          <a:cs typeface="Calibri"/>
                        </a:rPr>
                        <a:t>Milk</a:t>
                      </a:r>
                      <a:endParaRPr sz="1600">
                        <a:latin typeface="Calibri"/>
                        <a:cs typeface="Calibri"/>
                      </a:endParaRPr>
                    </a:p>
                  </a:txBody>
                  <a:tcPr marL="0" marR="0" marT="0" marB="0">
                    <a:solidFill>
                      <a:srgbClr val="D9D9D9"/>
                    </a:solidFill>
                  </a:tcPr>
                </a:tc>
                <a:tc>
                  <a:txBody>
                    <a:bodyPr/>
                    <a:lstStyle/>
                    <a:p>
                      <a:pPr marL="159385">
                        <a:lnSpc>
                          <a:spcPts val="1525"/>
                        </a:lnSpc>
                      </a:pPr>
                      <a:r>
                        <a:rPr sz="1600" b="1" spc="-10" dirty="0">
                          <a:latin typeface="Calibri"/>
                          <a:cs typeface="Calibri"/>
                        </a:rPr>
                        <a:t>Molluscs</a:t>
                      </a:r>
                      <a:endParaRPr sz="1600">
                        <a:latin typeface="Calibri"/>
                        <a:cs typeface="Calibri"/>
                      </a:endParaRPr>
                    </a:p>
                  </a:txBody>
                  <a:tcPr marL="0" marR="0" marT="0" marB="0">
                    <a:solidFill>
                      <a:srgbClr val="D9D9D9"/>
                    </a:solidFill>
                  </a:tcPr>
                </a:tc>
                <a:tc>
                  <a:txBody>
                    <a:bodyPr/>
                    <a:lstStyle/>
                    <a:p>
                      <a:pPr marL="90170">
                        <a:lnSpc>
                          <a:spcPts val="1525"/>
                        </a:lnSpc>
                        <a:tabLst>
                          <a:tab pos="942975" algn="l"/>
                          <a:tab pos="1755775" algn="l"/>
                        </a:tabLst>
                      </a:pPr>
                      <a:r>
                        <a:rPr sz="1600" b="1" spc="-10" dirty="0">
                          <a:latin typeface="Calibri"/>
                          <a:cs typeface="Calibri"/>
                        </a:rPr>
                        <a:t>Mustard</a:t>
                      </a:r>
                      <a:r>
                        <a:rPr sz="1600" b="1" dirty="0">
                          <a:latin typeface="Calibri"/>
                          <a:cs typeface="Calibri"/>
                        </a:rPr>
                        <a:t>	</a:t>
                      </a:r>
                      <a:r>
                        <a:rPr sz="1600" b="1" spc="-10" dirty="0">
                          <a:latin typeface="Calibri"/>
                          <a:cs typeface="Calibri"/>
                        </a:rPr>
                        <a:t>Peanuts</a:t>
                      </a:r>
                      <a:r>
                        <a:rPr sz="1600" b="1" dirty="0">
                          <a:latin typeface="Calibri"/>
                          <a:cs typeface="Calibri"/>
                        </a:rPr>
                        <a:t>	</a:t>
                      </a:r>
                      <a:r>
                        <a:rPr sz="1600" b="1" spc="-10" dirty="0">
                          <a:latin typeface="Calibri"/>
                          <a:cs typeface="Calibri"/>
                        </a:rPr>
                        <a:t>Sesame</a:t>
                      </a:r>
                      <a:endParaRPr sz="1600">
                        <a:latin typeface="Calibri"/>
                        <a:cs typeface="Calibri"/>
                      </a:endParaRPr>
                    </a:p>
                  </a:txBody>
                  <a:tcPr marL="0" marR="0" marT="0" marB="0">
                    <a:solidFill>
                      <a:srgbClr val="D9D9D9"/>
                    </a:solidFill>
                  </a:tcPr>
                </a:tc>
                <a:tc>
                  <a:txBody>
                    <a:bodyPr/>
                    <a:lstStyle/>
                    <a:p>
                      <a:pPr marL="133985">
                        <a:lnSpc>
                          <a:spcPts val="1525"/>
                        </a:lnSpc>
                      </a:pPr>
                      <a:r>
                        <a:rPr sz="1600" b="1" spc="-10" dirty="0">
                          <a:latin typeface="Calibri"/>
                          <a:cs typeface="Calibri"/>
                        </a:rPr>
                        <a:t>Shellfish</a:t>
                      </a:r>
                      <a:endParaRPr sz="1600">
                        <a:latin typeface="Calibri"/>
                        <a:cs typeface="Calibri"/>
                      </a:endParaRPr>
                    </a:p>
                  </a:txBody>
                  <a:tcPr marL="0" marR="0" marT="0" marB="0">
                    <a:solidFill>
                      <a:srgbClr val="D9D9D9"/>
                    </a:solidFill>
                  </a:tcPr>
                </a:tc>
                <a:tc>
                  <a:txBody>
                    <a:bodyPr/>
                    <a:lstStyle/>
                    <a:p>
                      <a:pPr marL="90170">
                        <a:lnSpc>
                          <a:spcPts val="1525"/>
                        </a:lnSpc>
                      </a:pPr>
                      <a:r>
                        <a:rPr sz="1600" b="1" spc="-25" dirty="0">
                          <a:latin typeface="Calibri"/>
                          <a:cs typeface="Calibri"/>
                        </a:rPr>
                        <a:t>Soy</a:t>
                      </a:r>
                      <a:endParaRPr sz="1600">
                        <a:latin typeface="Calibri"/>
                        <a:cs typeface="Calibri"/>
                      </a:endParaRPr>
                    </a:p>
                  </a:txBody>
                  <a:tcPr marL="0" marR="0" marT="0" marB="0">
                    <a:solidFill>
                      <a:srgbClr val="D9D9D9"/>
                    </a:solidFill>
                  </a:tcPr>
                </a:tc>
                <a:tc>
                  <a:txBody>
                    <a:bodyPr/>
                    <a:lstStyle/>
                    <a:p>
                      <a:pPr marL="91440">
                        <a:lnSpc>
                          <a:spcPts val="1525"/>
                        </a:lnSpc>
                        <a:tabLst>
                          <a:tab pos="886460" algn="l"/>
                        </a:tabLst>
                      </a:pPr>
                      <a:r>
                        <a:rPr sz="1600" b="1" spc="-10" dirty="0">
                          <a:latin typeface="Calibri"/>
                          <a:cs typeface="Calibri"/>
                        </a:rPr>
                        <a:t>Sulphur</a:t>
                      </a:r>
                      <a:r>
                        <a:rPr sz="1600" b="1" dirty="0">
                          <a:latin typeface="Calibri"/>
                          <a:cs typeface="Calibri"/>
                        </a:rPr>
                        <a:t>	</a:t>
                      </a:r>
                      <a:r>
                        <a:rPr sz="1600" b="1" spc="-10" dirty="0">
                          <a:latin typeface="Calibri"/>
                          <a:cs typeface="Calibri"/>
                        </a:rPr>
                        <a:t>Tree-</a:t>
                      </a:r>
                      <a:r>
                        <a:rPr sz="1600" b="1" spc="-20" dirty="0">
                          <a:latin typeface="Calibri"/>
                          <a:cs typeface="Calibri"/>
                        </a:rPr>
                        <a:t>Nuts</a:t>
                      </a:r>
                      <a:endParaRPr sz="1600">
                        <a:latin typeface="Calibri"/>
                        <a:cs typeface="Calibri"/>
                      </a:endParaRPr>
                    </a:p>
                  </a:txBody>
                  <a:tcPr marL="0" marR="0" marT="0" marB="0">
                    <a:solidFill>
                      <a:srgbClr val="D9D9D9"/>
                    </a:solidFill>
                  </a:tcPr>
                </a:tc>
                <a:extLst>
                  <a:ext uri="{0D108BD9-81ED-4DB2-BD59-A6C34878D82A}">
                    <a16:rowId xmlns:a16="http://schemas.microsoft.com/office/drawing/2014/main" val="10000"/>
                  </a:ext>
                </a:extLst>
              </a:tr>
              <a:tr h="229870">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marL="128905">
                        <a:lnSpc>
                          <a:spcPct val="100000"/>
                        </a:lnSpc>
                        <a:spcBef>
                          <a:spcPts val="10"/>
                        </a:spcBef>
                      </a:pPr>
                      <a:r>
                        <a:rPr sz="1400" b="1" dirty="0">
                          <a:latin typeface="Calibri"/>
                          <a:cs typeface="Calibri"/>
                        </a:rPr>
                        <a:t>Cont.</a:t>
                      </a:r>
                      <a:r>
                        <a:rPr sz="1400" b="1" spc="-70" dirty="0">
                          <a:latin typeface="Calibri"/>
                          <a:cs typeface="Calibri"/>
                        </a:rPr>
                        <a:t> </a:t>
                      </a:r>
                      <a:r>
                        <a:rPr sz="1400" b="1" spc="-10" dirty="0">
                          <a:latin typeface="Calibri"/>
                          <a:cs typeface="Calibri"/>
                        </a:rPr>
                        <a:t>Gluten</a:t>
                      </a:r>
                      <a:endParaRPr sz="1400">
                        <a:latin typeface="Calibri"/>
                        <a:cs typeface="Calibri"/>
                      </a:endParaRPr>
                    </a:p>
                  </a:txBody>
                  <a:tcPr marL="0" marR="0" marT="127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a:lnSpc>
                          <a:spcPct val="100000"/>
                        </a:lnSpc>
                      </a:pPr>
                      <a:endParaRPr sz="1400">
                        <a:latin typeface="Times New Roman"/>
                        <a:cs typeface="Times New Roman"/>
                      </a:endParaRPr>
                    </a:p>
                  </a:txBody>
                  <a:tcPr marL="0" marR="0" marT="0" marB="0">
                    <a:solidFill>
                      <a:srgbClr val="D9D9D9"/>
                    </a:solidFill>
                  </a:tcPr>
                </a:tc>
                <a:tc>
                  <a:txBody>
                    <a:bodyPr/>
                    <a:lstStyle/>
                    <a:p>
                      <a:pPr marL="110489">
                        <a:lnSpc>
                          <a:spcPts val="1710"/>
                        </a:lnSpc>
                      </a:pPr>
                      <a:r>
                        <a:rPr sz="1600" b="1" spc="-10" dirty="0">
                          <a:latin typeface="Calibri"/>
                          <a:cs typeface="Calibri"/>
                        </a:rPr>
                        <a:t>Dioxide</a:t>
                      </a:r>
                      <a:endParaRPr sz="1600">
                        <a:latin typeface="Calibri"/>
                        <a:cs typeface="Calibri"/>
                      </a:endParaRPr>
                    </a:p>
                  </a:txBody>
                  <a:tcPr marL="0" marR="0" marT="0" marB="0">
                    <a:solidFill>
                      <a:srgbClr val="D9D9D9"/>
                    </a:solidFill>
                  </a:tcPr>
                </a:tc>
                <a:extLst>
                  <a:ext uri="{0D108BD9-81ED-4DB2-BD59-A6C34878D82A}">
                    <a16:rowId xmlns:a16="http://schemas.microsoft.com/office/drawing/2014/main" val="10001"/>
                  </a:ext>
                </a:extLst>
              </a:tr>
            </a:tbl>
          </a:graphicData>
        </a:graphic>
      </p:graphicFrame>
      <p:sp>
        <p:nvSpPr>
          <p:cNvPr id="9" name="object 9"/>
          <p:cNvSpPr txBox="1"/>
          <p:nvPr/>
        </p:nvSpPr>
        <p:spPr>
          <a:xfrm>
            <a:off x="150368" y="4509642"/>
            <a:ext cx="11923395" cy="1890395"/>
          </a:xfrm>
          <a:prstGeom prst="rect">
            <a:avLst/>
          </a:prstGeom>
        </p:spPr>
        <p:txBody>
          <a:bodyPr vert="horz" wrap="square" lIns="0" tIns="11430" rIns="0" bIns="0" rtlCol="0">
            <a:spAutoFit/>
          </a:bodyPr>
          <a:lstStyle/>
          <a:p>
            <a:pPr marL="12700">
              <a:lnSpc>
                <a:spcPct val="100000"/>
              </a:lnSpc>
              <a:spcBef>
                <a:spcPts val="90"/>
              </a:spcBef>
            </a:pPr>
            <a:r>
              <a:rPr sz="2000" b="1" dirty="0">
                <a:latin typeface="Calibri"/>
                <a:cs typeface="Calibri"/>
              </a:rPr>
              <a:t>This</a:t>
            </a:r>
            <a:r>
              <a:rPr sz="2000" b="1" spc="-55" dirty="0">
                <a:latin typeface="Calibri"/>
                <a:cs typeface="Calibri"/>
              </a:rPr>
              <a:t> </a:t>
            </a:r>
            <a:r>
              <a:rPr sz="2000" b="1" dirty="0">
                <a:latin typeface="Calibri"/>
                <a:cs typeface="Calibri"/>
              </a:rPr>
              <a:t>data</a:t>
            </a:r>
            <a:r>
              <a:rPr sz="2000" b="1" spc="-50" dirty="0">
                <a:latin typeface="Calibri"/>
                <a:cs typeface="Calibri"/>
              </a:rPr>
              <a:t> </a:t>
            </a:r>
            <a:r>
              <a:rPr sz="2000" b="1" dirty="0">
                <a:latin typeface="Calibri"/>
                <a:cs typeface="Calibri"/>
              </a:rPr>
              <a:t>is</a:t>
            </a:r>
            <a:r>
              <a:rPr sz="2000" b="1" spc="-30" dirty="0">
                <a:latin typeface="Calibri"/>
                <a:cs typeface="Calibri"/>
              </a:rPr>
              <a:t> </a:t>
            </a:r>
            <a:r>
              <a:rPr sz="2000" b="1" dirty="0">
                <a:latin typeface="Calibri"/>
                <a:cs typeface="Calibri"/>
              </a:rPr>
              <a:t>provided</a:t>
            </a:r>
            <a:r>
              <a:rPr sz="2000" b="1" spc="-60" dirty="0">
                <a:latin typeface="Calibri"/>
                <a:cs typeface="Calibri"/>
              </a:rPr>
              <a:t> </a:t>
            </a:r>
            <a:r>
              <a:rPr sz="2000" b="1" dirty="0">
                <a:latin typeface="Calibri"/>
                <a:cs typeface="Calibri"/>
              </a:rPr>
              <a:t>to</a:t>
            </a:r>
            <a:r>
              <a:rPr sz="2000" b="1" spc="-60" dirty="0">
                <a:latin typeface="Calibri"/>
                <a:cs typeface="Calibri"/>
              </a:rPr>
              <a:t> </a:t>
            </a:r>
            <a:r>
              <a:rPr sz="2000" b="1" dirty="0">
                <a:latin typeface="Calibri"/>
                <a:cs typeface="Calibri"/>
              </a:rPr>
              <a:t>allow</a:t>
            </a:r>
            <a:r>
              <a:rPr sz="2000" b="1" spc="-25" dirty="0">
                <a:latin typeface="Calibri"/>
                <a:cs typeface="Calibri"/>
              </a:rPr>
              <a:t> </a:t>
            </a:r>
            <a:r>
              <a:rPr sz="2000" b="1" dirty="0">
                <a:latin typeface="Calibri"/>
                <a:cs typeface="Calibri"/>
              </a:rPr>
              <a:t>you</a:t>
            </a:r>
            <a:r>
              <a:rPr sz="2000" b="1" spc="-40" dirty="0">
                <a:latin typeface="Calibri"/>
                <a:cs typeface="Calibri"/>
              </a:rPr>
              <a:t> </a:t>
            </a:r>
            <a:r>
              <a:rPr sz="2000" b="1" dirty="0">
                <a:latin typeface="Calibri"/>
                <a:cs typeface="Calibri"/>
              </a:rPr>
              <a:t>to</a:t>
            </a:r>
            <a:r>
              <a:rPr sz="2000" b="1" spc="-60" dirty="0">
                <a:latin typeface="Calibri"/>
                <a:cs typeface="Calibri"/>
              </a:rPr>
              <a:t> </a:t>
            </a:r>
            <a:r>
              <a:rPr sz="2000" b="1" dirty="0">
                <a:latin typeface="Calibri"/>
                <a:cs typeface="Calibri"/>
              </a:rPr>
              <a:t>make</a:t>
            </a:r>
            <a:r>
              <a:rPr sz="2000" b="1" spc="-45" dirty="0">
                <a:latin typeface="Calibri"/>
                <a:cs typeface="Calibri"/>
              </a:rPr>
              <a:t> </a:t>
            </a:r>
            <a:r>
              <a:rPr sz="2000" b="1" dirty="0">
                <a:latin typeface="Calibri"/>
                <a:cs typeface="Calibri"/>
              </a:rPr>
              <a:t>an</a:t>
            </a:r>
            <a:r>
              <a:rPr sz="2000" b="1" spc="-55" dirty="0">
                <a:latin typeface="Calibri"/>
                <a:cs typeface="Calibri"/>
              </a:rPr>
              <a:t> </a:t>
            </a:r>
            <a:r>
              <a:rPr sz="2000" b="1" spc="-10" dirty="0">
                <a:latin typeface="Calibri"/>
                <a:cs typeface="Calibri"/>
              </a:rPr>
              <a:t>informed</a:t>
            </a:r>
            <a:r>
              <a:rPr sz="2000" b="1" spc="-60" dirty="0">
                <a:latin typeface="Calibri"/>
                <a:cs typeface="Calibri"/>
              </a:rPr>
              <a:t> </a:t>
            </a:r>
            <a:r>
              <a:rPr sz="2000" b="1" spc="-10" dirty="0">
                <a:latin typeface="Calibri"/>
                <a:cs typeface="Calibri"/>
              </a:rPr>
              <a:t>choice.</a:t>
            </a:r>
            <a:endParaRPr sz="2000">
              <a:latin typeface="Calibri"/>
              <a:cs typeface="Calibri"/>
            </a:endParaRPr>
          </a:p>
          <a:p>
            <a:pPr marL="12700">
              <a:lnSpc>
                <a:spcPct val="100000"/>
              </a:lnSpc>
              <a:spcBef>
                <a:spcPts val="2405"/>
              </a:spcBef>
            </a:pPr>
            <a:r>
              <a:rPr sz="2000" b="1" dirty="0">
                <a:latin typeface="Calibri"/>
                <a:cs typeface="Calibri"/>
              </a:rPr>
              <a:t>Some</a:t>
            </a:r>
            <a:r>
              <a:rPr sz="2000" b="1" spc="-40" dirty="0">
                <a:latin typeface="Calibri"/>
                <a:cs typeface="Calibri"/>
              </a:rPr>
              <a:t> </a:t>
            </a:r>
            <a:r>
              <a:rPr sz="2000" b="1" dirty="0">
                <a:latin typeface="Calibri"/>
                <a:cs typeface="Calibri"/>
              </a:rPr>
              <a:t>of</a:t>
            </a:r>
            <a:r>
              <a:rPr sz="2000" b="1" spc="-45" dirty="0">
                <a:latin typeface="Calibri"/>
                <a:cs typeface="Calibri"/>
              </a:rPr>
              <a:t> </a:t>
            </a:r>
            <a:r>
              <a:rPr sz="2000" b="1" dirty="0">
                <a:latin typeface="Calibri"/>
                <a:cs typeface="Calibri"/>
              </a:rPr>
              <a:t>our</a:t>
            </a:r>
            <a:r>
              <a:rPr sz="2000" b="1" spc="-50" dirty="0">
                <a:latin typeface="Calibri"/>
                <a:cs typeface="Calibri"/>
              </a:rPr>
              <a:t> </a:t>
            </a:r>
            <a:r>
              <a:rPr sz="2000" b="1" dirty="0">
                <a:latin typeface="Calibri"/>
                <a:cs typeface="Calibri"/>
              </a:rPr>
              <a:t>dishes</a:t>
            </a:r>
            <a:r>
              <a:rPr sz="2000" b="1" spc="10" dirty="0">
                <a:latin typeface="Calibri"/>
                <a:cs typeface="Calibri"/>
              </a:rPr>
              <a:t> </a:t>
            </a:r>
            <a:r>
              <a:rPr sz="2000" b="1" i="1" dirty="0">
                <a:latin typeface="Calibri"/>
                <a:cs typeface="Calibri"/>
              </a:rPr>
              <a:t>‘may’</a:t>
            </a:r>
            <a:r>
              <a:rPr sz="2000" b="1" i="1" spc="-65" dirty="0">
                <a:latin typeface="Calibri"/>
                <a:cs typeface="Calibri"/>
              </a:rPr>
              <a:t> </a:t>
            </a:r>
            <a:r>
              <a:rPr sz="2000" b="1" dirty="0">
                <a:latin typeface="Calibri"/>
                <a:cs typeface="Calibri"/>
              </a:rPr>
              <a:t>be</a:t>
            </a:r>
            <a:r>
              <a:rPr sz="2000" b="1" spc="-35" dirty="0">
                <a:latin typeface="Calibri"/>
                <a:cs typeface="Calibri"/>
              </a:rPr>
              <a:t> </a:t>
            </a:r>
            <a:r>
              <a:rPr sz="2000" b="1" dirty="0">
                <a:latin typeface="Calibri"/>
                <a:cs typeface="Calibri"/>
              </a:rPr>
              <a:t>modified</a:t>
            </a:r>
            <a:r>
              <a:rPr sz="2000" b="1" spc="-35" dirty="0">
                <a:latin typeface="Calibri"/>
                <a:cs typeface="Calibri"/>
              </a:rPr>
              <a:t> </a:t>
            </a:r>
            <a:r>
              <a:rPr sz="2000" b="1" dirty="0">
                <a:latin typeface="Calibri"/>
                <a:cs typeface="Calibri"/>
              </a:rPr>
              <a:t>to</a:t>
            </a:r>
            <a:r>
              <a:rPr sz="2000" b="1" spc="-35" dirty="0">
                <a:latin typeface="Calibri"/>
                <a:cs typeface="Calibri"/>
              </a:rPr>
              <a:t> </a:t>
            </a:r>
            <a:r>
              <a:rPr sz="2000" b="1" dirty="0">
                <a:latin typeface="Calibri"/>
                <a:cs typeface="Calibri"/>
              </a:rPr>
              <a:t>help</a:t>
            </a:r>
            <a:r>
              <a:rPr sz="2000" b="1" spc="-35" dirty="0">
                <a:latin typeface="Calibri"/>
                <a:cs typeface="Calibri"/>
              </a:rPr>
              <a:t> </a:t>
            </a:r>
            <a:r>
              <a:rPr sz="2000" b="1" spc="-10" dirty="0">
                <a:latin typeface="Calibri"/>
                <a:cs typeface="Calibri"/>
              </a:rPr>
              <a:t>remove</a:t>
            </a:r>
            <a:r>
              <a:rPr sz="2000" b="1" spc="-55" dirty="0">
                <a:latin typeface="Calibri"/>
                <a:cs typeface="Calibri"/>
              </a:rPr>
              <a:t> </a:t>
            </a:r>
            <a:r>
              <a:rPr sz="2000" b="1" dirty="0">
                <a:latin typeface="Calibri"/>
                <a:cs typeface="Calibri"/>
              </a:rPr>
              <a:t>an</a:t>
            </a:r>
            <a:r>
              <a:rPr sz="2000" b="1" spc="-35" dirty="0">
                <a:latin typeface="Calibri"/>
                <a:cs typeface="Calibri"/>
              </a:rPr>
              <a:t> </a:t>
            </a:r>
            <a:r>
              <a:rPr sz="2000" b="1" dirty="0">
                <a:latin typeface="Calibri"/>
                <a:cs typeface="Calibri"/>
              </a:rPr>
              <a:t>allergen, or</a:t>
            </a:r>
            <a:r>
              <a:rPr sz="2000" b="1" spc="-55" dirty="0">
                <a:latin typeface="Calibri"/>
                <a:cs typeface="Calibri"/>
              </a:rPr>
              <a:t> </a:t>
            </a:r>
            <a:r>
              <a:rPr sz="2000" b="1" dirty="0">
                <a:latin typeface="Calibri"/>
                <a:cs typeface="Calibri"/>
              </a:rPr>
              <a:t>ingredient,</a:t>
            </a:r>
            <a:r>
              <a:rPr sz="2000" b="1" spc="-20" dirty="0">
                <a:latin typeface="Calibri"/>
                <a:cs typeface="Calibri"/>
              </a:rPr>
              <a:t> </a:t>
            </a:r>
            <a:r>
              <a:rPr sz="2000" b="1" dirty="0">
                <a:latin typeface="Calibri"/>
                <a:cs typeface="Calibri"/>
              </a:rPr>
              <a:t>but</a:t>
            </a:r>
            <a:r>
              <a:rPr sz="2000" b="1" spc="-75" dirty="0">
                <a:latin typeface="Calibri"/>
                <a:cs typeface="Calibri"/>
              </a:rPr>
              <a:t> </a:t>
            </a:r>
            <a:r>
              <a:rPr sz="2000" b="1" dirty="0">
                <a:latin typeface="Calibri"/>
                <a:cs typeface="Calibri"/>
              </a:rPr>
              <a:t>this</a:t>
            </a:r>
            <a:r>
              <a:rPr sz="2000" b="1" spc="-40" dirty="0">
                <a:latin typeface="Calibri"/>
                <a:cs typeface="Calibri"/>
              </a:rPr>
              <a:t> </a:t>
            </a:r>
            <a:r>
              <a:rPr sz="2000" b="1" dirty="0">
                <a:latin typeface="Calibri"/>
                <a:cs typeface="Calibri"/>
              </a:rPr>
              <a:t>is</a:t>
            </a:r>
            <a:r>
              <a:rPr sz="2000" b="1" spc="-20" dirty="0">
                <a:latin typeface="Calibri"/>
                <a:cs typeface="Calibri"/>
              </a:rPr>
              <a:t> </a:t>
            </a:r>
            <a:r>
              <a:rPr sz="2000" b="1" dirty="0">
                <a:latin typeface="Calibri"/>
                <a:cs typeface="Calibri"/>
              </a:rPr>
              <a:t>not</a:t>
            </a:r>
            <a:r>
              <a:rPr sz="2000" b="1" spc="-55" dirty="0">
                <a:latin typeface="Calibri"/>
                <a:cs typeface="Calibri"/>
              </a:rPr>
              <a:t> </a:t>
            </a:r>
            <a:r>
              <a:rPr sz="2000" b="1" spc="-10" dirty="0">
                <a:latin typeface="Calibri"/>
                <a:cs typeface="Calibri"/>
              </a:rPr>
              <a:t>always</a:t>
            </a:r>
            <a:r>
              <a:rPr sz="2000" b="1" dirty="0">
                <a:latin typeface="Calibri"/>
                <a:cs typeface="Calibri"/>
              </a:rPr>
              <a:t> the</a:t>
            </a:r>
            <a:r>
              <a:rPr sz="2000" b="1" spc="-55" dirty="0">
                <a:latin typeface="Calibri"/>
                <a:cs typeface="Calibri"/>
              </a:rPr>
              <a:t> </a:t>
            </a:r>
            <a:r>
              <a:rPr sz="2000" b="1" dirty="0">
                <a:latin typeface="Calibri"/>
                <a:cs typeface="Calibri"/>
              </a:rPr>
              <a:t>case.</a:t>
            </a:r>
            <a:r>
              <a:rPr sz="2000" b="1" spc="-15" dirty="0">
                <a:latin typeface="Calibri"/>
                <a:cs typeface="Calibri"/>
              </a:rPr>
              <a:t> </a:t>
            </a:r>
            <a:r>
              <a:rPr sz="2000" b="1" spc="-25" dirty="0">
                <a:latin typeface="Calibri"/>
                <a:cs typeface="Calibri"/>
              </a:rPr>
              <a:t>If</a:t>
            </a:r>
            <a:endParaRPr sz="2000">
              <a:latin typeface="Calibri"/>
              <a:cs typeface="Calibri"/>
            </a:endParaRPr>
          </a:p>
          <a:p>
            <a:pPr marL="12700">
              <a:lnSpc>
                <a:spcPct val="100000"/>
              </a:lnSpc>
            </a:pPr>
            <a:r>
              <a:rPr sz="2000" b="1" dirty="0">
                <a:latin typeface="Calibri"/>
                <a:cs typeface="Calibri"/>
              </a:rPr>
              <a:t>you</a:t>
            </a:r>
            <a:r>
              <a:rPr sz="2000" b="1" spc="-35" dirty="0">
                <a:latin typeface="Calibri"/>
                <a:cs typeface="Calibri"/>
              </a:rPr>
              <a:t> </a:t>
            </a:r>
            <a:r>
              <a:rPr sz="2000" b="1" dirty="0">
                <a:latin typeface="Calibri"/>
                <a:cs typeface="Calibri"/>
              </a:rPr>
              <a:t>need</a:t>
            </a:r>
            <a:r>
              <a:rPr sz="2000" b="1" spc="-30" dirty="0">
                <a:latin typeface="Calibri"/>
                <a:cs typeface="Calibri"/>
              </a:rPr>
              <a:t> </a:t>
            </a:r>
            <a:r>
              <a:rPr sz="2000" b="1" dirty="0">
                <a:latin typeface="Calibri"/>
                <a:cs typeface="Calibri"/>
              </a:rPr>
              <a:t>help</a:t>
            </a:r>
            <a:r>
              <a:rPr sz="2000" b="1" spc="-35" dirty="0">
                <a:latin typeface="Calibri"/>
                <a:cs typeface="Calibri"/>
              </a:rPr>
              <a:t> </a:t>
            </a:r>
            <a:r>
              <a:rPr sz="2000" b="1" dirty="0">
                <a:latin typeface="Calibri"/>
                <a:cs typeface="Calibri"/>
              </a:rPr>
              <a:t>choosing</a:t>
            </a:r>
            <a:r>
              <a:rPr sz="2000" b="1" spc="-50" dirty="0">
                <a:latin typeface="Calibri"/>
                <a:cs typeface="Calibri"/>
              </a:rPr>
              <a:t> </a:t>
            </a:r>
            <a:r>
              <a:rPr sz="2000" b="1" dirty="0">
                <a:latin typeface="Calibri"/>
                <a:cs typeface="Calibri"/>
              </a:rPr>
              <a:t>a</a:t>
            </a:r>
            <a:r>
              <a:rPr sz="2000" b="1" spc="-35" dirty="0">
                <a:latin typeface="Calibri"/>
                <a:cs typeface="Calibri"/>
              </a:rPr>
              <a:t> </a:t>
            </a:r>
            <a:r>
              <a:rPr sz="2000" b="1" dirty="0">
                <a:latin typeface="Calibri"/>
                <a:cs typeface="Calibri"/>
              </a:rPr>
              <a:t>dish</a:t>
            </a:r>
            <a:r>
              <a:rPr sz="2000" b="1" spc="-50" dirty="0">
                <a:latin typeface="Calibri"/>
                <a:cs typeface="Calibri"/>
              </a:rPr>
              <a:t> </a:t>
            </a:r>
            <a:r>
              <a:rPr sz="2000" b="1" dirty="0">
                <a:latin typeface="Calibri"/>
                <a:cs typeface="Calibri"/>
              </a:rPr>
              <a:t>please</a:t>
            </a:r>
            <a:r>
              <a:rPr sz="2000" b="1" spc="-15" dirty="0">
                <a:latin typeface="Calibri"/>
                <a:cs typeface="Calibri"/>
              </a:rPr>
              <a:t> </a:t>
            </a:r>
            <a:r>
              <a:rPr sz="2000" b="1" dirty="0">
                <a:latin typeface="Calibri"/>
                <a:cs typeface="Calibri"/>
              </a:rPr>
              <a:t>speak</a:t>
            </a:r>
            <a:r>
              <a:rPr sz="2000" b="1" spc="-10" dirty="0">
                <a:latin typeface="Calibri"/>
                <a:cs typeface="Calibri"/>
              </a:rPr>
              <a:t> </a:t>
            </a:r>
            <a:r>
              <a:rPr sz="2000" b="1" dirty="0">
                <a:latin typeface="Calibri"/>
                <a:cs typeface="Calibri"/>
              </a:rPr>
              <a:t>to</a:t>
            </a:r>
            <a:r>
              <a:rPr sz="2000" b="1" spc="-50" dirty="0">
                <a:latin typeface="Calibri"/>
                <a:cs typeface="Calibri"/>
              </a:rPr>
              <a:t> </a:t>
            </a:r>
            <a:r>
              <a:rPr sz="2000" b="1" dirty="0">
                <a:latin typeface="Calibri"/>
                <a:cs typeface="Calibri"/>
              </a:rPr>
              <a:t>one</a:t>
            </a:r>
            <a:r>
              <a:rPr sz="2000" b="1" spc="-60" dirty="0">
                <a:latin typeface="Calibri"/>
                <a:cs typeface="Calibri"/>
              </a:rPr>
              <a:t> </a:t>
            </a:r>
            <a:r>
              <a:rPr sz="2000" b="1" dirty="0">
                <a:latin typeface="Calibri"/>
                <a:cs typeface="Calibri"/>
              </a:rPr>
              <a:t>of</a:t>
            </a:r>
            <a:r>
              <a:rPr sz="2000" b="1" spc="-20" dirty="0">
                <a:latin typeface="Calibri"/>
                <a:cs typeface="Calibri"/>
              </a:rPr>
              <a:t> </a:t>
            </a:r>
            <a:r>
              <a:rPr sz="2000" b="1" dirty="0">
                <a:latin typeface="Calibri"/>
                <a:cs typeface="Calibri"/>
              </a:rPr>
              <a:t>our</a:t>
            </a:r>
            <a:r>
              <a:rPr sz="2000" b="1" spc="-50" dirty="0">
                <a:latin typeface="Calibri"/>
                <a:cs typeface="Calibri"/>
              </a:rPr>
              <a:t> </a:t>
            </a:r>
            <a:r>
              <a:rPr sz="2000" b="1" spc="-10" dirty="0">
                <a:latin typeface="Calibri"/>
                <a:cs typeface="Calibri"/>
              </a:rPr>
              <a:t>managers.</a:t>
            </a:r>
            <a:endParaRPr sz="2000">
              <a:latin typeface="Calibri"/>
              <a:cs typeface="Calibri"/>
            </a:endParaRPr>
          </a:p>
          <a:p>
            <a:pPr marL="12700">
              <a:lnSpc>
                <a:spcPct val="100000"/>
              </a:lnSpc>
              <a:spcBef>
                <a:spcPts val="1730"/>
              </a:spcBef>
            </a:pPr>
            <a:r>
              <a:rPr sz="1400" b="1" i="1" dirty="0">
                <a:latin typeface="Calibri"/>
                <a:cs typeface="Calibri"/>
              </a:rPr>
              <a:t>*Please</a:t>
            </a:r>
            <a:r>
              <a:rPr sz="1400" b="1" i="1" spc="-15" dirty="0">
                <a:latin typeface="Calibri"/>
                <a:cs typeface="Calibri"/>
              </a:rPr>
              <a:t> </a:t>
            </a:r>
            <a:r>
              <a:rPr sz="1400" b="1" i="1" dirty="0">
                <a:latin typeface="Calibri"/>
                <a:cs typeface="Calibri"/>
              </a:rPr>
              <a:t>note</a:t>
            </a:r>
            <a:r>
              <a:rPr sz="1400" b="1" i="1" spc="-30" dirty="0">
                <a:latin typeface="Calibri"/>
                <a:cs typeface="Calibri"/>
              </a:rPr>
              <a:t> </a:t>
            </a:r>
            <a:r>
              <a:rPr sz="1400" b="1" i="1" dirty="0">
                <a:latin typeface="Calibri"/>
                <a:cs typeface="Calibri"/>
              </a:rPr>
              <a:t>that</a:t>
            </a:r>
            <a:r>
              <a:rPr sz="1400" b="1" i="1" spc="-45" dirty="0">
                <a:latin typeface="Calibri"/>
                <a:cs typeface="Calibri"/>
              </a:rPr>
              <a:t> </a:t>
            </a:r>
            <a:r>
              <a:rPr sz="1400" b="1" i="1" dirty="0">
                <a:latin typeface="Calibri"/>
                <a:cs typeface="Calibri"/>
              </a:rPr>
              <a:t>due</a:t>
            </a:r>
            <a:r>
              <a:rPr sz="1400" b="1" i="1" spc="-50" dirty="0">
                <a:latin typeface="Calibri"/>
                <a:cs typeface="Calibri"/>
              </a:rPr>
              <a:t> </a:t>
            </a:r>
            <a:r>
              <a:rPr sz="1400" b="1" i="1" dirty="0">
                <a:latin typeface="Calibri"/>
                <a:cs typeface="Calibri"/>
              </a:rPr>
              <a:t>to</a:t>
            </a:r>
            <a:r>
              <a:rPr sz="1400" b="1" i="1" spc="-15" dirty="0">
                <a:latin typeface="Calibri"/>
                <a:cs typeface="Calibri"/>
              </a:rPr>
              <a:t> </a:t>
            </a:r>
            <a:r>
              <a:rPr sz="1400" b="1" i="1" dirty="0">
                <a:latin typeface="Calibri"/>
                <a:cs typeface="Calibri"/>
              </a:rPr>
              <a:t>the</a:t>
            </a:r>
            <a:r>
              <a:rPr sz="1400" b="1" i="1" spc="-50" dirty="0">
                <a:latin typeface="Calibri"/>
                <a:cs typeface="Calibri"/>
              </a:rPr>
              <a:t> </a:t>
            </a:r>
            <a:r>
              <a:rPr sz="1400" b="1" i="1" dirty="0">
                <a:latin typeface="Calibri"/>
                <a:cs typeface="Calibri"/>
              </a:rPr>
              <a:t>nature</a:t>
            </a:r>
            <a:r>
              <a:rPr sz="1400" b="1" i="1" spc="-35" dirty="0">
                <a:latin typeface="Calibri"/>
                <a:cs typeface="Calibri"/>
              </a:rPr>
              <a:t> </a:t>
            </a:r>
            <a:r>
              <a:rPr sz="1400" b="1" i="1" dirty="0">
                <a:latin typeface="Calibri"/>
                <a:cs typeface="Calibri"/>
              </a:rPr>
              <a:t>of</a:t>
            </a:r>
            <a:r>
              <a:rPr sz="1400" b="1" i="1" spc="-50" dirty="0">
                <a:latin typeface="Calibri"/>
                <a:cs typeface="Calibri"/>
              </a:rPr>
              <a:t> </a:t>
            </a:r>
            <a:r>
              <a:rPr sz="1400" b="1" i="1" spc="-10" dirty="0">
                <a:latin typeface="Calibri"/>
                <a:cs typeface="Calibri"/>
              </a:rPr>
              <a:t>cooking,</a:t>
            </a:r>
            <a:r>
              <a:rPr sz="1400" b="1" i="1" spc="-40" dirty="0">
                <a:latin typeface="Calibri"/>
                <a:cs typeface="Calibri"/>
              </a:rPr>
              <a:t> </a:t>
            </a:r>
            <a:r>
              <a:rPr sz="1400" b="1" i="1" dirty="0">
                <a:latin typeface="Calibri"/>
                <a:cs typeface="Calibri"/>
              </a:rPr>
              <a:t>our</a:t>
            </a:r>
            <a:r>
              <a:rPr sz="1400" b="1" i="1" spc="-50" dirty="0">
                <a:latin typeface="Calibri"/>
                <a:cs typeface="Calibri"/>
              </a:rPr>
              <a:t> </a:t>
            </a:r>
            <a:r>
              <a:rPr sz="1400" b="1" i="1" dirty="0">
                <a:latin typeface="Calibri"/>
                <a:cs typeface="Calibri"/>
              </a:rPr>
              <a:t>deep</a:t>
            </a:r>
            <a:r>
              <a:rPr sz="1400" b="1" i="1" spc="-35" dirty="0">
                <a:latin typeface="Calibri"/>
                <a:cs typeface="Calibri"/>
              </a:rPr>
              <a:t> </a:t>
            </a:r>
            <a:r>
              <a:rPr sz="1400" b="1" i="1" dirty="0">
                <a:latin typeface="Calibri"/>
                <a:cs typeface="Calibri"/>
              </a:rPr>
              <a:t>fried</a:t>
            </a:r>
            <a:r>
              <a:rPr sz="1400" b="1" i="1" spc="5" dirty="0">
                <a:latin typeface="Calibri"/>
                <a:cs typeface="Calibri"/>
              </a:rPr>
              <a:t> </a:t>
            </a:r>
            <a:r>
              <a:rPr sz="1400" b="1" i="1" dirty="0">
                <a:latin typeface="Calibri"/>
                <a:cs typeface="Calibri"/>
              </a:rPr>
              <a:t>products</a:t>
            </a:r>
            <a:r>
              <a:rPr sz="1400" b="1" i="1" spc="-65" dirty="0">
                <a:latin typeface="Calibri"/>
                <a:cs typeface="Calibri"/>
              </a:rPr>
              <a:t> </a:t>
            </a:r>
            <a:r>
              <a:rPr sz="1400" b="1" i="1" dirty="0">
                <a:latin typeface="Calibri"/>
                <a:cs typeface="Calibri"/>
              </a:rPr>
              <a:t>cannot</a:t>
            </a:r>
            <a:r>
              <a:rPr sz="1400" b="1" i="1" spc="-70" dirty="0">
                <a:latin typeface="Calibri"/>
                <a:cs typeface="Calibri"/>
              </a:rPr>
              <a:t> </a:t>
            </a:r>
            <a:r>
              <a:rPr sz="1400" b="1" i="1" dirty="0">
                <a:latin typeface="Calibri"/>
                <a:cs typeface="Calibri"/>
              </a:rPr>
              <a:t>be</a:t>
            </a:r>
            <a:r>
              <a:rPr sz="1400" b="1" i="1" spc="-30" dirty="0">
                <a:latin typeface="Calibri"/>
                <a:cs typeface="Calibri"/>
              </a:rPr>
              <a:t> </a:t>
            </a:r>
            <a:r>
              <a:rPr sz="1400" b="1" i="1" spc="-10" dirty="0">
                <a:latin typeface="Calibri"/>
                <a:cs typeface="Calibri"/>
              </a:rPr>
              <a:t>guaranteed</a:t>
            </a:r>
            <a:r>
              <a:rPr sz="1400" b="1" i="1" spc="-20" dirty="0">
                <a:latin typeface="Calibri"/>
                <a:cs typeface="Calibri"/>
              </a:rPr>
              <a:t> </a:t>
            </a:r>
            <a:r>
              <a:rPr sz="1400" b="1" i="1" dirty="0">
                <a:latin typeface="Calibri"/>
                <a:cs typeface="Calibri"/>
              </a:rPr>
              <a:t>to</a:t>
            </a:r>
            <a:r>
              <a:rPr sz="1400" b="1" i="1" spc="-35" dirty="0">
                <a:latin typeface="Calibri"/>
                <a:cs typeface="Calibri"/>
              </a:rPr>
              <a:t> </a:t>
            </a:r>
            <a:r>
              <a:rPr sz="1400" b="1" i="1" dirty="0">
                <a:latin typeface="Calibri"/>
                <a:cs typeface="Calibri"/>
              </a:rPr>
              <a:t>be</a:t>
            </a:r>
            <a:r>
              <a:rPr sz="1400" b="1" i="1" spc="-30" dirty="0">
                <a:latin typeface="Calibri"/>
                <a:cs typeface="Calibri"/>
              </a:rPr>
              <a:t> </a:t>
            </a:r>
            <a:r>
              <a:rPr sz="1400" b="1" i="1" dirty="0">
                <a:latin typeface="Calibri"/>
                <a:cs typeface="Calibri"/>
              </a:rPr>
              <a:t>free</a:t>
            </a:r>
            <a:r>
              <a:rPr sz="1400" b="1" i="1" spc="-35" dirty="0">
                <a:latin typeface="Calibri"/>
                <a:cs typeface="Calibri"/>
              </a:rPr>
              <a:t> </a:t>
            </a:r>
            <a:r>
              <a:rPr sz="1400" b="1" i="1" dirty="0">
                <a:latin typeface="Calibri"/>
                <a:cs typeface="Calibri"/>
              </a:rPr>
              <a:t>from</a:t>
            </a:r>
            <a:r>
              <a:rPr sz="1400" b="1" i="1" spc="-15" dirty="0">
                <a:latin typeface="Calibri"/>
                <a:cs typeface="Calibri"/>
              </a:rPr>
              <a:t> </a:t>
            </a:r>
            <a:r>
              <a:rPr sz="1400" b="1" i="1" dirty="0">
                <a:latin typeface="Calibri"/>
                <a:cs typeface="Calibri"/>
              </a:rPr>
              <a:t>cross</a:t>
            </a:r>
            <a:r>
              <a:rPr sz="1400" b="1" i="1" spc="-40" dirty="0">
                <a:latin typeface="Calibri"/>
                <a:cs typeface="Calibri"/>
              </a:rPr>
              <a:t> </a:t>
            </a:r>
            <a:r>
              <a:rPr sz="1400" b="1" i="1" dirty="0">
                <a:latin typeface="Calibri"/>
                <a:cs typeface="Calibri"/>
              </a:rPr>
              <a:t>contamination</a:t>
            </a:r>
            <a:r>
              <a:rPr sz="1400" b="1" i="1" spc="-25" dirty="0">
                <a:latin typeface="Calibri"/>
                <a:cs typeface="Calibri"/>
              </a:rPr>
              <a:t> </a:t>
            </a:r>
            <a:r>
              <a:rPr sz="1400" b="1" i="1" dirty="0">
                <a:latin typeface="Calibri"/>
                <a:cs typeface="Calibri"/>
              </a:rPr>
              <a:t>with</a:t>
            </a:r>
            <a:r>
              <a:rPr sz="1400" b="1" i="1" spc="-20" dirty="0">
                <a:latin typeface="Calibri"/>
                <a:cs typeface="Calibri"/>
              </a:rPr>
              <a:t> </a:t>
            </a:r>
            <a:r>
              <a:rPr sz="1400" b="1" i="1" dirty="0">
                <a:latin typeface="Calibri"/>
                <a:cs typeface="Calibri"/>
              </a:rPr>
              <a:t>other</a:t>
            </a:r>
            <a:r>
              <a:rPr sz="1400" b="1" i="1" spc="-35" dirty="0">
                <a:latin typeface="Calibri"/>
                <a:cs typeface="Calibri"/>
              </a:rPr>
              <a:t> </a:t>
            </a:r>
            <a:r>
              <a:rPr sz="1400" b="1" i="1" dirty="0">
                <a:latin typeface="Calibri"/>
                <a:cs typeface="Calibri"/>
              </a:rPr>
              <a:t>allergens.</a:t>
            </a:r>
            <a:r>
              <a:rPr sz="1400" b="1" i="1" spc="10" dirty="0">
                <a:latin typeface="Calibri"/>
                <a:cs typeface="Calibri"/>
              </a:rPr>
              <a:t> </a:t>
            </a:r>
            <a:r>
              <a:rPr sz="1400" b="1" i="1" dirty="0">
                <a:latin typeface="Calibri"/>
                <a:cs typeface="Calibri"/>
              </a:rPr>
              <a:t>If</a:t>
            </a:r>
            <a:r>
              <a:rPr sz="1400" b="1" i="1" spc="-30" dirty="0">
                <a:latin typeface="Calibri"/>
                <a:cs typeface="Calibri"/>
              </a:rPr>
              <a:t> </a:t>
            </a:r>
            <a:r>
              <a:rPr sz="1400" b="1" i="1" dirty="0">
                <a:latin typeface="Calibri"/>
                <a:cs typeface="Calibri"/>
              </a:rPr>
              <a:t>you</a:t>
            </a:r>
            <a:r>
              <a:rPr sz="1400" b="1" i="1" spc="-35" dirty="0">
                <a:latin typeface="Calibri"/>
                <a:cs typeface="Calibri"/>
              </a:rPr>
              <a:t> </a:t>
            </a:r>
            <a:r>
              <a:rPr sz="1400" b="1" i="1" spc="-25" dirty="0">
                <a:latin typeface="Calibri"/>
                <a:cs typeface="Calibri"/>
              </a:rPr>
              <a:t>are</a:t>
            </a:r>
            <a:endParaRPr sz="1400">
              <a:latin typeface="Calibri"/>
              <a:cs typeface="Calibri"/>
            </a:endParaRPr>
          </a:p>
          <a:p>
            <a:pPr marL="12700">
              <a:lnSpc>
                <a:spcPct val="100000"/>
              </a:lnSpc>
            </a:pPr>
            <a:r>
              <a:rPr sz="1400" b="1" i="1" dirty="0">
                <a:latin typeface="Calibri"/>
                <a:cs typeface="Calibri"/>
              </a:rPr>
              <a:t>unsure</a:t>
            </a:r>
            <a:r>
              <a:rPr sz="1400" b="1" i="1" spc="-50" dirty="0">
                <a:latin typeface="Calibri"/>
                <a:cs typeface="Calibri"/>
              </a:rPr>
              <a:t> </a:t>
            </a:r>
            <a:r>
              <a:rPr sz="1400" b="1" i="1" dirty="0">
                <a:latin typeface="Calibri"/>
                <a:cs typeface="Calibri"/>
              </a:rPr>
              <a:t>which</a:t>
            </a:r>
            <a:r>
              <a:rPr sz="1400" b="1" i="1" spc="-30" dirty="0">
                <a:latin typeface="Calibri"/>
                <a:cs typeface="Calibri"/>
              </a:rPr>
              <a:t> </a:t>
            </a:r>
            <a:r>
              <a:rPr sz="1400" b="1" i="1" dirty="0">
                <a:latin typeface="Calibri"/>
                <a:cs typeface="Calibri"/>
              </a:rPr>
              <a:t>of</a:t>
            </a:r>
            <a:r>
              <a:rPr sz="1400" b="1" i="1" spc="-45" dirty="0">
                <a:latin typeface="Calibri"/>
                <a:cs typeface="Calibri"/>
              </a:rPr>
              <a:t> </a:t>
            </a:r>
            <a:r>
              <a:rPr sz="1400" b="1" i="1" dirty="0">
                <a:latin typeface="Calibri"/>
                <a:cs typeface="Calibri"/>
              </a:rPr>
              <a:t>our</a:t>
            </a:r>
            <a:r>
              <a:rPr sz="1400" b="1" i="1" spc="-50" dirty="0">
                <a:latin typeface="Calibri"/>
                <a:cs typeface="Calibri"/>
              </a:rPr>
              <a:t> </a:t>
            </a:r>
            <a:r>
              <a:rPr sz="1400" b="1" i="1" dirty="0">
                <a:latin typeface="Calibri"/>
                <a:cs typeface="Calibri"/>
              </a:rPr>
              <a:t>products</a:t>
            </a:r>
            <a:r>
              <a:rPr sz="1400" b="1" i="1" spc="-35" dirty="0">
                <a:latin typeface="Calibri"/>
                <a:cs typeface="Calibri"/>
              </a:rPr>
              <a:t> </a:t>
            </a:r>
            <a:r>
              <a:rPr sz="1400" b="1" i="1" dirty="0">
                <a:latin typeface="Calibri"/>
                <a:cs typeface="Calibri"/>
              </a:rPr>
              <a:t>go</a:t>
            </a:r>
            <a:r>
              <a:rPr sz="1400" b="1" i="1" spc="-55" dirty="0">
                <a:latin typeface="Calibri"/>
                <a:cs typeface="Calibri"/>
              </a:rPr>
              <a:t> </a:t>
            </a:r>
            <a:r>
              <a:rPr sz="1400" b="1" i="1" dirty="0">
                <a:latin typeface="Calibri"/>
                <a:cs typeface="Calibri"/>
              </a:rPr>
              <a:t>through</a:t>
            </a:r>
            <a:r>
              <a:rPr sz="1400" b="1" i="1" spc="-50" dirty="0">
                <a:latin typeface="Calibri"/>
                <a:cs typeface="Calibri"/>
              </a:rPr>
              <a:t> </a:t>
            </a:r>
            <a:r>
              <a:rPr sz="1400" b="1" i="1" dirty="0">
                <a:latin typeface="Calibri"/>
                <a:cs typeface="Calibri"/>
              </a:rPr>
              <a:t>the</a:t>
            </a:r>
            <a:r>
              <a:rPr sz="1400" b="1" i="1" spc="-30" dirty="0">
                <a:latin typeface="Calibri"/>
                <a:cs typeface="Calibri"/>
              </a:rPr>
              <a:t> </a:t>
            </a:r>
            <a:r>
              <a:rPr sz="1400" b="1" i="1" dirty="0">
                <a:latin typeface="Calibri"/>
                <a:cs typeface="Calibri"/>
              </a:rPr>
              <a:t>deep</a:t>
            </a:r>
            <a:r>
              <a:rPr sz="1400" b="1" i="1" spc="-10" dirty="0">
                <a:latin typeface="Calibri"/>
                <a:cs typeface="Calibri"/>
              </a:rPr>
              <a:t> </a:t>
            </a:r>
            <a:r>
              <a:rPr sz="1400" b="1" i="1" dirty="0">
                <a:latin typeface="Calibri"/>
                <a:cs typeface="Calibri"/>
              </a:rPr>
              <a:t>fryer</a:t>
            </a:r>
            <a:r>
              <a:rPr sz="1400" b="1" i="1" spc="-5" dirty="0">
                <a:latin typeface="Calibri"/>
                <a:cs typeface="Calibri"/>
              </a:rPr>
              <a:t> </a:t>
            </a:r>
            <a:r>
              <a:rPr sz="1400" b="1" i="1" dirty="0">
                <a:latin typeface="Calibri"/>
                <a:cs typeface="Calibri"/>
              </a:rPr>
              <a:t>please</a:t>
            </a:r>
            <a:r>
              <a:rPr sz="1400" b="1" i="1" spc="-10" dirty="0">
                <a:latin typeface="Calibri"/>
                <a:cs typeface="Calibri"/>
              </a:rPr>
              <a:t> </a:t>
            </a:r>
            <a:r>
              <a:rPr sz="1400" b="1" i="1" dirty="0">
                <a:latin typeface="Calibri"/>
                <a:cs typeface="Calibri"/>
              </a:rPr>
              <a:t>ask</a:t>
            </a:r>
            <a:r>
              <a:rPr sz="1400" b="1" i="1" spc="-55" dirty="0">
                <a:latin typeface="Calibri"/>
                <a:cs typeface="Calibri"/>
              </a:rPr>
              <a:t> </a:t>
            </a:r>
            <a:r>
              <a:rPr sz="1400" b="1" i="1" dirty="0">
                <a:latin typeface="Calibri"/>
                <a:cs typeface="Calibri"/>
              </a:rPr>
              <a:t>a</a:t>
            </a:r>
            <a:r>
              <a:rPr sz="1400" b="1" i="1" spc="-30" dirty="0">
                <a:latin typeface="Calibri"/>
                <a:cs typeface="Calibri"/>
              </a:rPr>
              <a:t> </a:t>
            </a:r>
            <a:r>
              <a:rPr sz="1400" b="1" i="1" dirty="0">
                <a:latin typeface="Calibri"/>
                <a:cs typeface="Calibri"/>
              </a:rPr>
              <a:t>member</a:t>
            </a:r>
            <a:r>
              <a:rPr sz="1400" b="1" i="1" spc="-30" dirty="0">
                <a:latin typeface="Calibri"/>
                <a:cs typeface="Calibri"/>
              </a:rPr>
              <a:t> </a:t>
            </a:r>
            <a:r>
              <a:rPr sz="1400" b="1" i="1" dirty="0">
                <a:latin typeface="Calibri"/>
                <a:cs typeface="Calibri"/>
              </a:rPr>
              <a:t>of</a:t>
            </a:r>
            <a:r>
              <a:rPr sz="1400" b="1" i="1" spc="-45" dirty="0">
                <a:latin typeface="Calibri"/>
                <a:cs typeface="Calibri"/>
              </a:rPr>
              <a:t> </a:t>
            </a:r>
            <a:r>
              <a:rPr sz="1400" b="1" i="1" dirty="0">
                <a:latin typeface="Calibri"/>
                <a:cs typeface="Calibri"/>
              </a:rPr>
              <a:t>our</a:t>
            </a:r>
            <a:r>
              <a:rPr sz="1400" b="1" i="1" spc="-45" dirty="0">
                <a:latin typeface="Calibri"/>
                <a:cs typeface="Calibri"/>
              </a:rPr>
              <a:t> </a:t>
            </a:r>
            <a:r>
              <a:rPr sz="1400" b="1" i="1" spc="-10" dirty="0">
                <a:latin typeface="Calibri"/>
                <a:cs typeface="Calibri"/>
              </a:rPr>
              <a:t>staff.</a:t>
            </a:r>
            <a:endParaRPr sz="1400">
              <a:latin typeface="Calibri"/>
              <a:cs typeface="Calibri"/>
            </a:endParaRPr>
          </a:p>
        </p:txBody>
      </p:sp>
      <p:pic>
        <p:nvPicPr>
          <p:cNvPr id="10" name="object 10"/>
          <p:cNvPicPr/>
          <p:nvPr/>
        </p:nvPicPr>
        <p:blipFill>
          <a:blip r:embed="rId3" cstate="print"/>
          <a:stretch>
            <a:fillRect/>
          </a:stretch>
        </p:blipFill>
        <p:spPr>
          <a:xfrm>
            <a:off x="448055" y="3032760"/>
            <a:ext cx="490728" cy="502920"/>
          </a:xfrm>
          <a:prstGeom prst="rect">
            <a:avLst/>
          </a:prstGeom>
        </p:spPr>
      </p:pic>
      <p:pic>
        <p:nvPicPr>
          <p:cNvPr id="11" name="object 11"/>
          <p:cNvPicPr/>
          <p:nvPr/>
        </p:nvPicPr>
        <p:blipFill>
          <a:blip r:embed="rId4" cstate="print"/>
          <a:stretch>
            <a:fillRect/>
          </a:stretch>
        </p:blipFill>
        <p:spPr>
          <a:xfrm>
            <a:off x="1191767" y="3087623"/>
            <a:ext cx="603504" cy="393191"/>
          </a:xfrm>
          <a:prstGeom prst="rect">
            <a:avLst/>
          </a:prstGeom>
        </p:spPr>
      </p:pic>
      <p:pic>
        <p:nvPicPr>
          <p:cNvPr id="12" name="object 12"/>
          <p:cNvPicPr/>
          <p:nvPr/>
        </p:nvPicPr>
        <p:blipFill>
          <a:blip r:embed="rId5" cstate="print"/>
          <a:stretch>
            <a:fillRect/>
          </a:stretch>
        </p:blipFill>
        <p:spPr>
          <a:xfrm>
            <a:off x="2039111" y="3136392"/>
            <a:ext cx="740663" cy="399288"/>
          </a:xfrm>
          <a:prstGeom prst="rect">
            <a:avLst/>
          </a:prstGeom>
        </p:spPr>
      </p:pic>
      <p:pic>
        <p:nvPicPr>
          <p:cNvPr id="13" name="object 13"/>
          <p:cNvPicPr/>
          <p:nvPr/>
        </p:nvPicPr>
        <p:blipFill>
          <a:blip r:embed="rId6" cstate="print"/>
          <a:stretch>
            <a:fillRect/>
          </a:stretch>
        </p:blipFill>
        <p:spPr>
          <a:xfrm>
            <a:off x="2886455" y="3032760"/>
            <a:ext cx="493776" cy="524256"/>
          </a:xfrm>
          <a:prstGeom prst="rect">
            <a:avLst/>
          </a:prstGeom>
        </p:spPr>
      </p:pic>
      <p:pic>
        <p:nvPicPr>
          <p:cNvPr id="14" name="object 14"/>
          <p:cNvPicPr/>
          <p:nvPr/>
        </p:nvPicPr>
        <p:blipFill>
          <a:blip r:embed="rId7" cstate="print"/>
          <a:stretch>
            <a:fillRect/>
          </a:stretch>
        </p:blipFill>
        <p:spPr>
          <a:xfrm>
            <a:off x="3645408" y="3105911"/>
            <a:ext cx="697991" cy="377951"/>
          </a:xfrm>
          <a:prstGeom prst="rect">
            <a:avLst/>
          </a:prstGeom>
        </p:spPr>
      </p:pic>
      <p:pic>
        <p:nvPicPr>
          <p:cNvPr id="15" name="object 15"/>
          <p:cNvPicPr/>
          <p:nvPr/>
        </p:nvPicPr>
        <p:blipFill>
          <a:blip r:embed="rId8" cstate="print"/>
          <a:stretch>
            <a:fillRect/>
          </a:stretch>
        </p:blipFill>
        <p:spPr>
          <a:xfrm>
            <a:off x="4520184" y="3048000"/>
            <a:ext cx="496824" cy="426720"/>
          </a:xfrm>
          <a:prstGeom prst="rect">
            <a:avLst/>
          </a:prstGeom>
        </p:spPr>
      </p:pic>
      <p:pic>
        <p:nvPicPr>
          <p:cNvPr id="16" name="object 16"/>
          <p:cNvPicPr/>
          <p:nvPr/>
        </p:nvPicPr>
        <p:blipFill>
          <a:blip r:embed="rId9" cstate="print"/>
          <a:stretch>
            <a:fillRect/>
          </a:stretch>
        </p:blipFill>
        <p:spPr>
          <a:xfrm>
            <a:off x="5291328" y="3044951"/>
            <a:ext cx="710184" cy="454151"/>
          </a:xfrm>
          <a:prstGeom prst="rect">
            <a:avLst/>
          </a:prstGeom>
        </p:spPr>
      </p:pic>
      <p:pic>
        <p:nvPicPr>
          <p:cNvPr id="17" name="object 17"/>
          <p:cNvPicPr/>
          <p:nvPr/>
        </p:nvPicPr>
        <p:blipFill>
          <a:blip r:embed="rId10" cstate="print"/>
          <a:stretch>
            <a:fillRect/>
          </a:stretch>
        </p:blipFill>
        <p:spPr>
          <a:xfrm>
            <a:off x="6321552" y="3060192"/>
            <a:ext cx="411479" cy="414527"/>
          </a:xfrm>
          <a:prstGeom prst="rect">
            <a:avLst/>
          </a:prstGeom>
        </p:spPr>
      </p:pic>
      <p:pic>
        <p:nvPicPr>
          <p:cNvPr id="18" name="object 18"/>
          <p:cNvPicPr/>
          <p:nvPr/>
        </p:nvPicPr>
        <p:blipFill>
          <a:blip r:embed="rId11" cstate="print"/>
          <a:stretch>
            <a:fillRect/>
          </a:stretch>
        </p:blipFill>
        <p:spPr>
          <a:xfrm>
            <a:off x="7010400" y="2980944"/>
            <a:ext cx="740664" cy="557784"/>
          </a:xfrm>
          <a:prstGeom prst="rect">
            <a:avLst/>
          </a:prstGeom>
        </p:spPr>
      </p:pic>
      <p:pic>
        <p:nvPicPr>
          <p:cNvPr id="19" name="object 19"/>
          <p:cNvPicPr/>
          <p:nvPr/>
        </p:nvPicPr>
        <p:blipFill>
          <a:blip r:embed="rId12" cstate="print"/>
          <a:stretch>
            <a:fillRect/>
          </a:stretch>
        </p:blipFill>
        <p:spPr>
          <a:xfrm>
            <a:off x="7915656" y="3026664"/>
            <a:ext cx="658368" cy="432815"/>
          </a:xfrm>
          <a:prstGeom prst="rect">
            <a:avLst/>
          </a:prstGeom>
        </p:spPr>
      </p:pic>
      <p:grpSp>
        <p:nvGrpSpPr>
          <p:cNvPr id="20" name="object 20"/>
          <p:cNvGrpSpPr/>
          <p:nvPr/>
        </p:nvGrpSpPr>
        <p:grpSpPr>
          <a:xfrm>
            <a:off x="8839200" y="2926079"/>
            <a:ext cx="1286510" cy="668020"/>
            <a:chOff x="8839200" y="2926079"/>
            <a:chExt cx="1286510" cy="668020"/>
          </a:xfrm>
        </p:grpSpPr>
        <p:pic>
          <p:nvPicPr>
            <p:cNvPr id="21" name="object 21"/>
            <p:cNvPicPr/>
            <p:nvPr/>
          </p:nvPicPr>
          <p:blipFill>
            <a:blip r:embed="rId13" cstate="print"/>
            <a:stretch>
              <a:fillRect/>
            </a:stretch>
          </p:blipFill>
          <p:spPr>
            <a:xfrm>
              <a:off x="8839200" y="2926079"/>
              <a:ext cx="908303" cy="667512"/>
            </a:xfrm>
            <a:prstGeom prst="rect">
              <a:avLst/>
            </a:prstGeom>
          </p:spPr>
        </p:pic>
        <p:pic>
          <p:nvPicPr>
            <p:cNvPr id="22" name="object 22"/>
            <p:cNvPicPr/>
            <p:nvPr/>
          </p:nvPicPr>
          <p:blipFill>
            <a:blip r:embed="rId14" cstate="print"/>
            <a:stretch>
              <a:fillRect/>
            </a:stretch>
          </p:blipFill>
          <p:spPr>
            <a:xfrm>
              <a:off x="9540240" y="3072383"/>
              <a:ext cx="585216" cy="417575"/>
            </a:xfrm>
            <a:prstGeom prst="rect">
              <a:avLst/>
            </a:prstGeom>
          </p:spPr>
        </p:pic>
      </p:grpSp>
      <p:pic>
        <p:nvPicPr>
          <p:cNvPr id="23" name="object 23"/>
          <p:cNvPicPr/>
          <p:nvPr/>
        </p:nvPicPr>
        <p:blipFill>
          <a:blip r:embed="rId15" cstate="print"/>
          <a:stretch>
            <a:fillRect/>
          </a:stretch>
        </p:blipFill>
        <p:spPr>
          <a:xfrm>
            <a:off x="10283952" y="2971800"/>
            <a:ext cx="509016" cy="512063"/>
          </a:xfrm>
          <a:prstGeom prst="rect">
            <a:avLst/>
          </a:prstGeom>
        </p:spPr>
      </p:pic>
      <p:pic>
        <p:nvPicPr>
          <p:cNvPr id="24" name="object 24"/>
          <p:cNvPicPr/>
          <p:nvPr/>
        </p:nvPicPr>
        <p:blipFill>
          <a:blip r:embed="rId16" cstate="print"/>
          <a:stretch>
            <a:fillRect/>
          </a:stretch>
        </p:blipFill>
        <p:spPr>
          <a:xfrm>
            <a:off x="11036807" y="3069335"/>
            <a:ext cx="509016" cy="4145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449566" y="250557"/>
            <a:ext cx="9969442"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VENEZIA– Lista degli </a:t>
            </a:r>
            <a:r>
              <a:rPr kumimoji="0" lang="en-US" sz="2800" b="0" i="0" u="none" strike="noStrike" kern="1200" cap="none" spc="0" normalizeH="0" baseline="0" noProof="0" dirty="0" err="1">
                <a:ln>
                  <a:noFill/>
                </a:ln>
                <a:solidFill>
                  <a:prstClr val="black"/>
                </a:solidFill>
                <a:effectLst/>
                <a:uLnTx/>
                <a:uFillTx/>
                <a:latin typeface="Calibri"/>
                <a:ea typeface="+mn-ea"/>
                <a:cs typeface="+mn-cs"/>
              </a:rPr>
              <a:t>Allergeni</a:t>
            </a:r>
            <a:r>
              <a:rPr kumimoji="0" lang="en-US" sz="2800" b="0" i="0" u="none" strike="noStrike" kern="1200" cap="none" spc="0" normalizeH="0" baseline="0" noProof="0" dirty="0">
                <a:ln>
                  <a:noFill/>
                </a:ln>
                <a:solidFill>
                  <a:prstClr val="black"/>
                </a:solidFill>
                <a:effectLst/>
                <a:uLnTx/>
                <a:uFillTx/>
                <a:latin typeface="Calibri"/>
                <a:ea typeface="+mn-ea"/>
                <a:cs typeface="+mn-cs"/>
              </a:rPr>
              <a:t>  – </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a:fillRect/>
          </a:stretch>
        </p:blipFill>
        <p:spPr>
          <a:xfrm>
            <a:off x="10764133" y="147258"/>
            <a:ext cx="1185493" cy="729819"/>
          </a:xfrm>
          <a:prstGeom prst="rect">
            <a:avLst/>
          </a:prstGeom>
        </p:spPr>
      </p:pic>
      <p:sp>
        <p:nvSpPr>
          <p:cNvPr id="8" name="TextBox 7"/>
          <p:cNvSpPr txBox="1"/>
          <p:nvPr/>
        </p:nvSpPr>
        <p:spPr>
          <a:xfrm>
            <a:off x="71536" y="1075888"/>
            <a:ext cx="12120464" cy="56015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a:ea typeface="+mn-ea"/>
                <a:cs typeface="+mn-cs"/>
              </a:rPr>
              <a:t>Assicurati di informare un membro del team delle tue esigenze relative agli allergeni prima di ordinare. Questo ci permetterà di prendere ogni precauzione, nella nostra cucina, per gestire correttamente le vostre esigenze di allergeni e prevenire la contaminazione incrociata.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Calibri"/>
                <a:ea typeface="+mn-ea"/>
                <a:cs typeface="+mn-cs"/>
              </a:rPr>
              <a:t>I dati sulle allergie sono stati raccolti e derivati ​​dalle specifiche ottenute dai nostri fornitori. Queste informazioni sono specifiche per i 14 allergeni PRINCIPALI:</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Sedano</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Uova</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Pesce</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Cereali</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Lupini</a:t>
            </a:r>
            <a:r>
              <a:rPr kumimoji="0" lang="en-US" sz="1600" b="1" i="0" u="none" strike="noStrike" kern="1200" cap="none" spc="0" normalizeH="0" baseline="0" noProof="0" dirty="0">
                <a:ln>
                  <a:noFill/>
                </a:ln>
                <a:solidFill>
                  <a:prstClr val="black"/>
                </a:solidFill>
                <a:effectLst/>
                <a:uLnTx/>
                <a:uFillTx/>
                <a:latin typeface="Calibri"/>
                <a:ea typeface="+mn-ea"/>
                <a:cs typeface="+mn-cs"/>
              </a:rPr>
              <a:t>   Latte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Molluschi</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Mostarda</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Arachidi</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Sesamo</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Crostacei</a:t>
            </a:r>
            <a:r>
              <a:rPr kumimoji="0" lang="en-US" sz="1600" b="1" i="0" u="none" strike="noStrike" kern="1200" cap="none" spc="0" normalizeH="0" baseline="0" noProof="0" dirty="0">
                <a:ln>
                  <a:noFill/>
                </a:ln>
                <a:solidFill>
                  <a:prstClr val="black"/>
                </a:solidFill>
                <a:effectLst/>
                <a:uLnTx/>
                <a:uFillTx/>
                <a:latin typeface="Calibri"/>
                <a:ea typeface="+mn-ea"/>
                <a:cs typeface="+mn-cs"/>
              </a:rPr>
              <a:t>   Soy a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Sulfiti</a:t>
            </a: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Frutta</a:t>
            </a:r>
            <a:r>
              <a:rPr kumimoji="0" lang="en-US" sz="1600" b="1" i="0" u="none" strike="noStrike" kern="1200" cap="none" spc="0" normalizeH="0" baseline="0" noProof="0" dirty="0">
                <a:ln>
                  <a:noFill/>
                </a:ln>
                <a:solidFill>
                  <a:prstClr val="black"/>
                </a:solidFill>
                <a:effectLst/>
                <a:uLnTx/>
                <a:uFillTx/>
                <a:latin typeface="Calibri"/>
                <a:ea typeface="+mn-ea"/>
                <a:cs typeface="+mn-cs"/>
              </a:rPr>
              <a:t> a </a:t>
            </a:r>
            <a:r>
              <a:rPr kumimoji="0" lang="en-US" sz="1600" b="1" i="0" u="none" strike="noStrike" kern="1200" cap="none" spc="0" normalizeH="0" baseline="0" noProof="0" dirty="0" err="1">
                <a:ln>
                  <a:noFill/>
                </a:ln>
                <a:solidFill>
                  <a:prstClr val="black"/>
                </a:solidFill>
                <a:effectLst/>
                <a:uLnTx/>
                <a:uFillTx/>
                <a:latin typeface="Calibri"/>
                <a:ea typeface="+mn-ea"/>
                <a:cs typeface="+mn-cs"/>
              </a:rPr>
              <a:t>guscio</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		                </a:t>
            </a:r>
            <a:r>
              <a:rPr kumimoji="0" lang="en-US" sz="1400" b="1" i="0" u="none" strike="noStrike" kern="1200" cap="none" spc="0" normalizeH="0" baseline="0" noProof="0" dirty="0">
                <a:ln>
                  <a:noFill/>
                </a:ln>
                <a:solidFill>
                  <a:prstClr val="black"/>
                </a:solidFill>
                <a:effectLst/>
                <a:uLnTx/>
                <a:uFillTx/>
                <a:latin typeface="Calibri"/>
                <a:ea typeface="+mn-ea"/>
                <a:cs typeface="+mn-cs"/>
              </a:rPr>
              <a:t>Cont. Gluten</a:t>
            </a:r>
            <a:r>
              <a:rPr kumimoji="0" lang="en-US" sz="1600" b="1" i="0" u="none" strike="noStrike" kern="1200" cap="none" spc="0" normalizeH="0" baseline="0" noProof="0" dirty="0">
                <a:ln>
                  <a:noFill/>
                </a:ln>
                <a:solidFill>
                  <a:prstClr val="black"/>
                </a:solidFill>
                <a:effectLst/>
                <a:uLnTx/>
                <a:uFillTx/>
                <a:latin typeface="Calibri"/>
                <a:ea typeface="+mn-ea"/>
                <a:cs typeface="+mn-cs"/>
              </a:rPr>
              <a:t>							                   Dioxide</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Calibri"/>
                <a:ea typeface="+mn-ea"/>
                <a:cs typeface="+mn-cs"/>
              </a:rPr>
              <a:t>Questi dati vengono forniti per permettervi di fare una scelta informata.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Calibri"/>
                <a:ea typeface="+mn-ea"/>
                <a:cs typeface="+mn-cs"/>
              </a:rPr>
              <a:t>Alcuni dei nostri piatti “potrebbero” essere modificati per aiutare a rimuovere un allergene o un ingrediente, ma non è sempre così. Se hai bisogno di aiuto nella scelta di un piatto, parla con uno dei nostri responsabili.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Calibri"/>
                <a:ea typeface="+mn-ea"/>
                <a:cs typeface="+mn-cs"/>
              </a:rPr>
              <a:t>*Si prega di notare che, a causa della natura della cottura, non è possibile garantire che i nostri prodotti fritti siano esenti da contaminazione incrociata con altri allergeni. Se non sei sicuro di quali dei nostri prodotti passino attraverso la friggitrice, chiedi a un membro del nostro staff</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449566" y="3033312"/>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1191947" y="308806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2040400" y="3135027"/>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2885598" y="3032610"/>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3646150" y="3106502"/>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4520682" y="3046859"/>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5290983" y="304455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6320672" y="3060210"/>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011206" y="2982223"/>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7915229" y="3028101"/>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8839386" y="2926129"/>
            <a:ext cx="907501" cy="668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540346" y="3072415"/>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283250" y="2971100"/>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035667" y="3068790"/>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972311"/>
              <a:ext cx="12192000" cy="5885815"/>
            </a:xfrm>
            <a:custGeom>
              <a:avLst/>
              <a:gdLst/>
              <a:ahLst/>
              <a:cxnLst/>
              <a:rect l="l" t="t" r="r" b="b"/>
              <a:pathLst>
                <a:path w="12192000" h="5885815">
                  <a:moveTo>
                    <a:pt x="0" y="5885688"/>
                  </a:moveTo>
                  <a:lnTo>
                    <a:pt x="12192000" y="5885688"/>
                  </a:lnTo>
                  <a:lnTo>
                    <a:pt x="12192000" y="0"/>
                  </a:lnTo>
                  <a:lnTo>
                    <a:pt x="0" y="0"/>
                  </a:lnTo>
                  <a:lnTo>
                    <a:pt x="0" y="5885688"/>
                  </a:lnTo>
                  <a:close/>
                </a:path>
              </a:pathLst>
            </a:custGeom>
            <a:solidFill>
              <a:srgbClr val="D9D9D9"/>
            </a:solidFill>
          </p:spPr>
          <p:txBody>
            <a:bodyPr wrap="square" lIns="0" tIns="0" rIns="0" bIns="0" rtlCol="0"/>
            <a:lstStyle/>
            <a:p>
              <a:endParaRPr dirty="0"/>
            </a:p>
          </p:txBody>
        </p:sp>
        <p:sp>
          <p:nvSpPr>
            <p:cNvPr id="4" name="object 4"/>
            <p:cNvSpPr/>
            <p:nvPr/>
          </p:nvSpPr>
          <p:spPr>
            <a:xfrm>
              <a:off x="0" y="0"/>
              <a:ext cx="12192000" cy="972819"/>
            </a:xfrm>
            <a:custGeom>
              <a:avLst/>
              <a:gdLst/>
              <a:ahLst/>
              <a:cxnLst/>
              <a:rect l="l" t="t" r="r" b="b"/>
              <a:pathLst>
                <a:path w="12192000" h="972819">
                  <a:moveTo>
                    <a:pt x="12192000" y="0"/>
                  </a:moveTo>
                  <a:lnTo>
                    <a:pt x="0" y="0"/>
                  </a:lnTo>
                  <a:lnTo>
                    <a:pt x="0" y="972312"/>
                  </a:lnTo>
                  <a:lnTo>
                    <a:pt x="12192000" y="972312"/>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523219"/>
          </a:xfrm>
          <a:prstGeom prst="rect">
            <a:avLst/>
          </a:prstGeom>
        </p:spPr>
        <p:txBody>
          <a:bodyPr vert="horz" wrap="square" lIns="0" tIns="91439"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146304"/>
            <a:ext cx="1182624" cy="731520"/>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3133216132"/>
              </p:ext>
            </p:extLst>
          </p:nvPr>
        </p:nvGraphicFramePr>
        <p:xfrm>
          <a:off x="335394" y="1673986"/>
          <a:ext cx="11750673" cy="3947795"/>
        </p:xfrm>
        <a:graphic>
          <a:graphicData uri="http://schemas.openxmlformats.org/drawingml/2006/table">
            <a:tbl>
              <a:tblPr firstRow="1" bandRow="1">
                <a:tableStyleId>{2D5ABB26-0587-4C30-8999-92F81FD0307C}</a:tableStyleId>
              </a:tblPr>
              <a:tblGrid>
                <a:gridCol w="3049905">
                  <a:extLst>
                    <a:ext uri="{9D8B030D-6E8A-4147-A177-3AD203B41FA5}">
                      <a16:colId xmlns:a16="http://schemas.microsoft.com/office/drawing/2014/main" val="20000"/>
                    </a:ext>
                  </a:extLst>
                </a:gridCol>
                <a:gridCol w="621030">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570229">
                  <a:extLst>
                    <a:ext uri="{9D8B030D-6E8A-4147-A177-3AD203B41FA5}">
                      <a16:colId xmlns:a16="http://schemas.microsoft.com/office/drawing/2014/main" val="20003"/>
                    </a:ext>
                  </a:extLst>
                </a:gridCol>
                <a:gridCol w="715010">
                  <a:extLst>
                    <a:ext uri="{9D8B030D-6E8A-4147-A177-3AD203B41FA5}">
                      <a16:colId xmlns:a16="http://schemas.microsoft.com/office/drawing/2014/main" val="20004"/>
                    </a:ext>
                  </a:extLst>
                </a:gridCol>
                <a:gridCol w="578485">
                  <a:extLst>
                    <a:ext uri="{9D8B030D-6E8A-4147-A177-3AD203B41FA5}">
                      <a16:colId xmlns:a16="http://schemas.microsoft.com/office/drawing/2014/main" val="20005"/>
                    </a:ext>
                  </a:extLst>
                </a:gridCol>
                <a:gridCol w="595630">
                  <a:extLst>
                    <a:ext uri="{9D8B030D-6E8A-4147-A177-3AD203B41FA5}">
                      <a16:colId xmlns:a16="http://schemas.microsoft.com/office/drawing/2014/main" val="20006"/>
                    </a:ext>
                  </a:extLst>
                </a:gridCol>
                <a:gridCol w="647700">
                  <a:extLst>
                    <a:ext uri="{9D8B030D-6E8A-4147-A177-3AD203B41FA5}">
                      <a16:colId xmlns:a16="http://schemas.microsoft.com/office/drawing/2014/main" val="20007"/>
                    </a:ext>
                  </a:extLst>
                </a:gridCol>
                <a:gridCol w="621665">
                  <a:extLst>
                    <a:ext uri="{9D8B030D-6E8A-4147-A177-3AD203B41FA5}">
                      <a16:colId xmlns:a16="http://schemas.microsoft.com/office/drawing/2014/main" val="20008"/>
                    </a:ext>
                  </a:extLst>
                </a:gridCol>
                <a:gridCol w="621665">
                  <a:extLst>
                    <a:ext uri="{9D8B030D-6E8A-4147-A177-3AD203B41FA5}">
                      <a16:colId xmlns:a16="http://schemas.microsoft.com/office/drawing/2014/main" val="20009"/>
                    </a:ext>
                  </a:extLst>
                </a:gridCol>
                <a:gridCol w="621665">
                  <a:extLst>
                    <a:ext uri="{9D8B030D-6E8A-4147-A177-3AD203B41FA5}">
                      <a16:colId xmlns:a16="http://schemas.microsoft.com/office/drawing/2014/main" val="20010"/>
                    </a:ext>
                  </a:extLst>
                </a:gridCol>
                <a:gridCol w="621665">
                  <a:extLst>
                    <a:ext uri="{9D8B030D-6E8A-4147-A177-3AD203B41FA5}">
                      <a16:colId xmlns:a16="http://schemas.microsoft.com/office/drawing/2014/main" val="20011"/>
                    </a:ext>
                  </a:extLst>
                </a:gridCol>
                <a:gridCol w="621665">
                  <a:extLst>
                    <a:ext uri="{9D8B030D-6E8A-4147-A177-3AD203B41FA5}">
                      <a16:colId xmlns:a16="http://schemas.microsoft.com/office/drawing/2014/main" val="20012"/>
                    </a:ext>
                  </a:extLst>
                </a:gridCol>
                <a:gridCol w="621665">
                  <a:extLst>
                    <a:ext uri="{9D8B030D-6E8A-4147-A177-3AD203B41FA5}">
                      <a16:colId xmlns:a16="http://schemas.microsoft.com/office/drawing/2014/main" val="20013"/>
                    </a:ext>
                  </a:extLst>
                </a:gridCol>
                <a:gridCol w="621665">
                  <a:extLst>
                    <a:ext uri="{9D8B030D-6E8A-4147-A177-3AD203B41FA5}">
                      <a16:colId xmlns:a16="http://schemas.microsoft.com/office/drawing/2014/main" val="20014"/>
                    </a:ext>
                  </a:extLst>
                </a:gridCol>
              </a:tblGrid>
              <a:tr h="548005">
                <a:tc>
                  <a:txBody>
                    <a:bodyPr/>
                    <a:lstStyle/>
                    <a:p>
                      <a:pPr marL="405765">
                        <a:lnSpc>
                          <a:spcPct val="100000"/>
                        </a:lnSpc>
                        <a:spcBef>
                          <a:spcPts val="800"/>
                        </a:spcBef>
                      </a:pPr>
                      <a:r>
                        <a:rPr sz="2000" b="1" u="sng" spc="-10" dirty="0">
                          <a:uFill>
                            <a:solidFill>
                              <a:srgbClr val="000000"/>
                            </a:solidFill>
                          </a:uFill>
                          <a:latin typeface="Calibri"/>
                          <a:cs typeface="Calibri"/>
                        </a:rPr>
                        <a:t>Starters</a:t>
                      </a:r>
                      <a:r>
                        <a:rPr sz="2000" b="1" u="sng" spc="-35" dirty="0">
                          <a:uFill>
                            <a:solidFill>
                              <a:srgbClr val="000000"/>
                            </a:solidFill>
                          </a:uFill>
                          <a:latin typeface="Calibri"/>
                          <a:cs typeface="Calibri"/>
                        </a:rPr>
                        <a:t> </a:t>
                      </a:r>
                      <a:r>
                        <a:rPr sz="2000" b="1" u="sng" dirty="0">
                          <a:uFill>
                            <a:solidFill>
                              <a:srgbClr val="000000"/>
                            </a:solidFill>
                          </a:uFill>
                          <a:latin typeface="Calibri"/>
                          <a:cs typeface="Calibri"/>
                        </a:rPr>
                        <a:t>&amp;</a:t>
                      </a:r>
                      <a:r>
                        <a:rPr sz="2000" b="1" u="sng" spc="-40" dirty="0">
                          <a:uFill>
                            <a:solidFill>
                              <a:srgbClr val="000000"/>
                            </a:solidFill>
                          </a:uFill>
                          <a:latin typeface="Calibri"/>
                          <a:cs typeface="Calibri"/>
                        </a:rPr>
                        <a:t> </a:t>
                      </a:r>
                      <a:r>
                        <a:rPr sz="2000" b="1" u="sng" spc="-10" dirty="0">
                          <a:uFill>
                            <a:solidFill>
                              <a:srgbClr val="000000"/>
                            </a:solidFill>
                          </a:uFill>
                          <a:latin typeface="Calibri"/>
                          <a:cs typeface="Calibri"/>
                        </a:rPr>
                        <a:t>Shareable:</a:t>
                      </a:r>
                      <a:endParaRPr sz="2000">
                        <a:latin typeface="Calibri"/>
                        <a:cs typeface="Calibri"/>
                      </a:endParaRPr>
                    </a:p>
                  </a:txBody>
                  <a:tcPr marL="0" marR="0" marT="1016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0" algn="ctr">
                        <a:lnSpc>
                          <a:spcPct val="100000"/>
                        </a:lnSpc>
                        <a:spcBef>
                          <a:spcPts val="1375"/>
                        </a:spcBef>
                      </a:pPr>
                      <a:r>
                        <a:rPr sz="1200" b="1" spc="-10" dirty="0">
                          <a:latin typeface="Calibri"/>
                          <a:cs typeface="Calibri"/>
                        </a:rPr>
                        <a:t>Celery</a:t>
                      </a:r>
                      <a:endParaRPr sz="1200">
                        <a:latin typeface="Calibri"/>
                        <a:cs typeface="Calibri"/>
                      </a:endParaRPr>
                    </a:p>
                  </a:txBody>
                  <a:tcPr marL="0" marR="0" marT="1746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5"/>
                        </a:spcBef>
                      </a:pPr>
                      <a:r>
                        <a:rPr sz="1600" b="1" spc="-20" dirty="0">
                          <a:latin typeface="Calibri"/>
                          <a:cs typeface="Calibri"/>
                        </a:rPr>
                        <a:t>Eggs</a:t>
                      </a:r>
                      <a:endParaRPr sz="1600">
                        <a:latin typeface="Calibri"/>
                        <a:cs typeface="Calibri"/>
                      </a:endParaRPr>
                    </a:p>
                  </a:txBody>
                  <a:tcPr marL="0" marR="0" marT="1390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7475">
                        <a:lnSpc>
                          <a:spcPct val="100000"/>
                        </a:lnSpc>
                        <a:spcBef>
                          <a:spcPts val="1095"/>
                        </a:spcBef>
                      </a:pPr>
                      <a:r>
                        <a:rPr sz="1600" b="1" spc="-20" dirty="0">
                          <a:latin typeface="Calibri"/>
                          <a:cs typeface="Calibri"/>
                        </a:rPr>
                        <a:t>Fish</a:t>
                      </a:r>
                      <a:endParaRPr sz="1600">
                        <a:latin typeface="Calibri"/>
                        <a:cs typeface="Calibri"/>
                      </a:endParaRPr>
                    </a:p>
                  </a:txBody>
                  <a:tcPr marL="0" marR="0" marT="1390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74625" marR="169545" indent="15240"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6839">
                        <a:lnSpc>
                          <a:spcPct val="100000"/>
                        </a:lnSpc>
                        <a:spcBef>
                          <a:spcPts val="1375"/>
                        </a:spcBef>
                      </a:pPr>
                      <a:r>
                        <a:rPr sz="1200" b="1" spc="-10" dirty="0">
                          <a:latin typeface="Calibri"/>
                          <a:cs typeface="Calibri"/>
                        </a:rPr>
                        <a:t>Lupin</a:t>
                      </a:r>
                      <a:endParaRPr sz="1200">
                        <a:latin typeface="Calibri"/>
                        <a:cs typeface="Calibri"/>
                      </a:endParaRPr>
                    </a:p>
                  </a:txBody>
                  <a:tcPr marL="0" marR="0" marT="1746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540"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493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698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905" algn="ctr">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810"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18110" indent="-6350">
                        <a:lnSpc>
                          <a:spcPct val="100000"/>
                        </a:lnSpc>
                        <a:spcBef>
                          <a:spcPts val="1025"/>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0660" marR="189230" indent="2540">
                        <a:lnSpc>
                          <a:spcPct val="100000"/>
                        </a:lnSpc>
                        <a:spcBef>
                          <a:spcPts val="102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30"/>
                        </a:spcBef>
                      </a:pPr>
                      <a:r>
                        <a:rPr sz="1400" b="1" dirty="0">
                          <a:latin typeface="Calibri"/>
                          <a:cs typeface="Calibri"/>
                        </a:rPr>
                        <a:t>Hard</a:t>
                      </a:r>
                      <a:r>
                        <a:rPr sz="1400" b="1" spc="-70" dirty="0">
                          <a:latin typeface="Calibri"/>
                          <a:cs typeface="Calibri"/>
                        </a:rPr>
                        <a:t> </a:t>
                      </a:r>
                      <a:r>
                        <a:rPr sz="1400" b="1" dirty="0">
                          <a:latin typeface="Calibri"/>
                          <a:cs typeface="Calibri"/>
                        </a:rPr>
                        <a:t>Rock</a:t>
                      </a:r>
                      <a:r>
                        <a:rPr sz="1400" b="1" spc="-40" dirty="0">
                          <a:latin typeface="Calibri"/>
                          <a:cs typeface="Calibri"/>
                        </a:rPr>
                        <a:t> </a:t>
                      </a:r>
                      <a:r>
                        <a:rPr sz="1400" b="1" spc="-10" dirty="0">
                          <a:latin typeface="Calibri"/>
                          <a:cs typeface="Calibri"/>
                        </a:rPr>
                        <a:t>Nachos</a:t>
                      </a:r>
                      <a:endParaRPr sz="1400" dirty="0">
                        <a:latin typeface="Calibri"/>
                        <a:cs typeface="Calibri"/>
                      </a:endParaRPr>
                    </a:p>
                  </a:txBody>
                  <a:tcPr marL="0" marR="0" marT="800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36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gn="ctr">
                        <a:lnSpc>
                          <a:spcPct val="100000"/>
                        </a:lnSpc>
                        <a:spcBef>
                          <a:spcPts val="360"/>
                        </a:spcBef>
                      </a:pPr>
                      <a:endParaRPr sz="1800" dirty="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lang="en-US" sz="1800" b="1" spc="-50" dirty="0">
                          <a:latin typeface="Calibri"/>
                          <a:cs typeface="Calibri"/>
                        </a:rPr>
                        <a:t>Y</a:t>
                      </a:r>
                      <a:endParaRPr sz="1800" dirty="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0">
                <a:tc>
                  <a:txBody>
                    <a:bodyPr/>
                    <a:lstStyle/>
                    <a:p>
                      <a:pPr marL="91440">
                        <a:lnSpc>
                          <a:spcPct val="100000"/>
                        </a:lnSpc>
                        <a:spcBef>
                          <a:spcPts val="1595"/>
                        </a:spcBef>
                      </a:pPr>
                      <a:r>
                        <a:rPr sz="1400" b="1" dirty="0">
                          <a:latin typeface="Calibri"/>
                          <a:cs typeface="Calibri"/>
                        </a:rPr>
                        <a:t>Hard</a:t>
                      </a:r>
                      <a:r>
                        <a:rPr sz="1400" b="1" spc="-65" dirty="0">
                          <a:latin typeface="Calibri"/>
                          <a:cs typeface="Calibri"/>
                        </a:rPr>
                        <a:t> </a:t>
                      </a:r>
                      <a:r>
                        <a:rPr sz="1400" b="1" dirty="0">
                          <a:latin typeface="Calibri"/>
                          <a:cs typeface="Calibri"/>
                        </a:rPr>
                        <a:t>Rock</a:t>
                      </a:r>
                      <a:r>
                        <a:rPr sz="1400" b="1" spc="-40" dirty="0">
                          <a:latin typeface="Calibri"/>
                          <a:cs typeface="Calibri"/>
                        </a:rPr>
                        <a:t> </a:t>
                      </a:r>
                      <a:r>
                        <a:rPr sz="1400" b="1" dirty="0">
                          <a:latin typeface="Calibri"/>
                          <a:cs typeface="Calibri"/>
                        </a:rPr>
                        <a:t>Nachos</a:t>
                      </a:r>
                      <a:r>
                        <a:rPr sz="1400" b="1" spc="-40" dirty="0">
                          <a:latin typeface="Calibri"/>
                          <a:cs typeface="Calibri"/>
                        </a:rPr>
                        <a:t> </a:t>
                      </a:r>
                      <a:r>
                        <a:rPr sz="1400" b="1" dirty="0">
                          <a:latin typeface="Calibri"/>
                          <a:cs typeface="Calibri"/>
                        </a:rPr>
                        <a:t>w/</a:t>
                      </a:r>
                      <a:r>
                        <a:rPr sz="1400" b="1" spc="-45" dirty="0">
                          <a:latin typeface="Calibri"/>
                          <a:cs typeface="Calibri"/>
                        </a:rPr>
                        <a:t> </a:t>
                      </a:r>
                      <a:r>
                        <a:rPr sz="1400" b="1" dirty="0">
                          <a:latin typeface="Calibri"/>
                          <a:cs typeface="Calibri"/>
                        </a:rPr>
                        <a:t>grilled</a:t>
                      </a:r>
                      <a:r>
                        <a:rPr sz="1400" b="1" spc="-45" dirty="0">
                          <a:latin typeface="Calibri"/>
                          <a:cs typeface="Calibri"/>
                        </a:rPr>
                        <a:t> </a:t>
                      </a:r>
                      <a:r>
                        <a:rPr sz="1400" b="1" spc="-10" dirty="0">
                          <a:latin typeface="Calibri"/>
                          <a:cs typeface="Calibri"/>
                        </a:rPr>
                        <a:t>chicken</a:t>
                      </a:r>
                      <a:endParaRPr sz="1400" dirty="0">
                        <a:latin typeface="Calibri"/>
                        <a:cs typeface="Calibri"/>
                      </a:endParaRPr>
                    </a:p>
                  </a:txBody>
                  <a:tcPr marL="0" marR="0" marT="202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133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gn="ctr">
                        <a:lnSpc>
                          <a:spcPct val="100000"/>
                        </a:lnSpc>
                        <a:spcBef>
                          <a:spcPts val="1330"/>
                        </a:spcBef>
                      </a:pPr>
                      <a:endParaRPr sz="1800" dirty="0">
                        <a:latin typeface="Calibri"/>
                        <a:cs typeface="Calibri"/>
                      </a:endParaRPr>
                    </a:p>
                  </a:txBody>
                  <a:tcPr marL="0" marR="0" marT="1689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810" algn="ctr">
                        <a:lnSpc>
                          <a:spcPct val="100000"/>
                        </a:lnSpc>
                        <a:spcBef>
                          <a:spcPts val="1330"/>
                        </a:spcBef>
                      </a:pPr>
                      <a:r>
                        <a:rPr sz="1800" b="1" spc="-50" dirty="0">
                          <a:latin typeface="Calibri"/>
                          <a:cs typeface="Calibri"/>
                        </a:rPr>
                        <a:t>Y</a:t>
                      </a:r>
                      <a:endParaRPr sz="1800" dirty="0">
                        <a:latin typeface="Calibri"/>
                        <a:cs typeface="Calibri"/>
                      </a:endParaRPr>
                    </a:p>
                  </a:txBody>
                  <a:tcPr marL="0" marR="0" marT="1689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1330"/>
                        </a:spcBef>
                      </a:pPr>
                      <a:r>
                        <a:rPr lang="en-US" sz="1800" b="1" spc="-50" dirty="0">
                          <a:latin typeface="Calibri"/>
                          <a:cs typeface="Calibri"/>
                        </a:rPr>
                        <a:t>Y</a:t>
                      </a:r>
                      <a:endParaRPr sz="1800" dirty="0">
                        <a:latin typeface="Calibri"/>
                        <a:cs typeface="Calibri"/>
                      </a:endParaRPr>
                    </a:p>
                  </a:txBody>
                  <a:tcPr marL="0" marR="0" marT="1689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1330"/>
                        </a:spcBef>
                      </a:pPr>
                      <a:r>
                        <a:rPr sz="1800" b="1" spc="-50" dirty="0">
                          <a:latin typeface="Calibri"/>
                          <a:cs typeface="Calibri"/>
                        </a:rPr>
                        <a:t>Y</a:t>
                      </a:r>
                      <a:endParaRPr sz="1800">
                        <a:latin typeface="Calibri"/>
                        <a:cs typeface="Calibri"/>
                      </a:endParaRPr>
                    </a:p>
                  </a:txBody>
                  <a:tcPr marL="0" marR="0" marT="1689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403225">
                <a:tc>
                  <a:txBody>
                    <a:bodyPr/>
                    <a:lstStyle/>
                    <a:p>
                      <a:pPr marL="91440">
                        <a:lnSpc>
                          <a:spcPct val="100000"/>
                        </a:lnSpc>
                        <a:spcBef>
                          <a:spcPts val="660"/>
                        </a:spcBef>
                      </a:pPr>
                      <a:r>
                        <a:rPr sz="1400" b="1" spc="-10" dirty="0">
                          <a:latin typeface="Calibri"/>
                          <a:cs typeface="Calibri"/>
                        </a:rPr>
                        <a:t>Smoked Chicken </a:t>
                      </a:r>
                      <a:r>
                        <a:rPr sz="1400" b="1" dirty="0">
                          <a:latin typeface="Calibri"/>
                          <a:cs typeface="Calibri"/>
                        </a:rPr>
                        <a:t>Wings</a:t>
                      </a:r>
                      <a:r>
                        <a:rPr sz="1400" b="1" spc="-20" dirty="0">
                          <a:latin typeface="Calibri"/>
                          <a:cs typeface="Calibri"/>
                        </a:rPr>
                        <a:t> </a:t>
                      </a:r>
                      <a:r>
                        <a:rPr sz="1400" b="1" dirty="0">
                          <a:latin typeface="Calibri"/>
                          <a:cs typeface="Calibri"/>
                        </a:rPr>
                        <a:t>-</a:t>
                      </a:r>
                      <a:r>
                        <a:rPr sz="1400" b="1" spc="-40" dirty="0">
                          <a:latin typeface="Calibri"/>
                          <a:cs typeface="Calibri"/>
                        </a:rPr>
                        <a:t> </a:t>
                      </a:r>
                      <a:r>
                        <a:rPr sz="1400" b="1" spc="-10" dirty="0">
                          <a:latin typeface="Calibri"/>
                          <a:cs typeface="Calibri"/>
                        </a:rPr>
                        <a:t>Classic</a:t>
                      </a:r>
                      <a:endParaRPr sz="1400">
                        <a:latin typeface="Calibri"/>
                        <a:cs typeface="Calibri"/>
                      </a:endParaRPr>
                    </a:p>
                  </a:txBody>
                  <a:tcPr marL="0" marR="0" marT="8382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3175"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127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254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05"/>
                        </a:spcBef>
                      </a:pPr>
                      <a:r>
                        <a:rPr sz="1400" b="1" spc="-10" dirty="0">
                          <a:latin typeface="Calibri"/>
                          <a:cs typeface="Calibri"/>
                        </a:rPr>
                        <a:t>Smoked</a:t>
                      </a:r>
                      <a:r>
                        <a:rPr sz="1400" b="1" spc="-20" dirty="0">
                          <a:latin typeface="Calibri"/>
                          <a:cs typeface="Calibri"/>
                        </a:rPr>
                        <a:t> </a:t>
                      </a:r>
                      <a:r>
                        <a:rPr sz="1400" b="1" dirty="0">
                          <a:latin typeface="Calibri"/>
                          <a:cs typeface="Calibri"/>
                        </a:rPr>
                        <a:t>Chicken</a:t>
                      </a:r>
                      <a:r>
                        <a:rPr sz="1400" b="1" spc="-15" dirty="0">
                          <a:latin typeface="Calibri"/>
                          <a:cs typeface="Calibri"/>
                        </a:rPr>
                        <a:t> </a:t>
                      </a:r>
                      <a:r>
                        <a:rPr sz="1400" b="1" dirty="0">
                          <a:latin typeface="Calibri"/>
                          <a:cs typeface="Calibri"/>
                        </a:rPr>
                        <a:t>Wings</a:t>
                      </a:r>
                      <a:r>
                        <a:rPr sz="1400" b="1" spc="-25" dirty="0">
                          <a:latin typeface="Calibri"/>
                          <a:cs typeface="Calibri"/>
                        </a:rPr>
                        <a:t> </a:t>
                      </a:r>
                      <a:r>
                        <a:rPr sz="1400" b="1" dirty="0">
                          <a:latin typeface="Calibri"/>
                          <a:cs typeface="Calibri"/>
                        </a:rPr>
                        <a:t>–</a:t>
                      </a:r>
                      <a:r>
                        <a:rPr sz="1400" b="1" spc="210" dirty="0">
                          <a:latin typeface="Calibri"/>
                          <a:cs typeface="Calibri"/>
                        </a:rPr>
                        <a:t> </a:t>
                      </a:r>
                      <a:r>
                        <a:rPr sz="1400" b="1" spc="-25" dirty="0">
                          <a:latin typeface="Calibri"/>
                          <a:cs typeface="Calibri"/>
                        </a:rPr>
                        <a:t>BBQ</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25"/>
                        </a:spcBef>
                      </a:pPr>
                      <a:r>
                        <a:rPr sz="1400" b="1" spc="-10" dirty="0">
                          <a:latin typeface="Calibri"/>
                          <a:cs typeface="Calibri"/>
                        </a:rPr>
                        <a:t>Smoked Chicken</a:t>
                      </a:r>
                      <a:r>
                        <a:rPr sz="1400" b="1" spc="-5" dirty="0">
                          <a:latin typeface="Calibri"/>
                          <a:cs typeface="Calibri"/>
                        </a:rPr>
                        <a:t> </a:t>
                      </a:r>
                      <a:r>
                        <a:rPr sz="1400" b="1" dirty="0">
                          <a:latin typeface="Calibri"/>
                          <a:cs typeface="Calibri"/>
                        </a:rPr>
                        <a:t>Wings</a:t>
                      </a:r>
                      <a:r>
                        <a:rPr sz="1400" b="1" spc="-15" dirty="0">
                          <a:latin typeface="Calibri"/>
                          <a:cs typeface="Calibri"/>
                        </a:rPr>
                        <a:t> </a:t>
                      </a:r>
                      <a:r>
                        <a:rPr sz="1400" b="1" dirty="0">
                          <a:latin typeface="Calibri"/>
                          <a:cs typeface="Calibri"/>
                        </a:rPr>
                        <a:t>–</a:t>
                      </a:r>
                      <a:r>
                        <a:rPr sz="1400" b="1" spc="-40" dirty="0">
                          <a:latin typeface="Calibri"/>
                          <a:cs typeface="Calibri"/>
                        </a:rPr>
                        <a:t> </a:t>
                      </a:r>
                      <a:r>
                        <a:rPr sz="1400" b="1" spc="-20" dirty="0">
                          <a:latin typeface="Calibri"/>
                          <a:cs typeface="Calibri"/>
                        </a:rPr>
                        <a:t>Tangy</a:t>
                      </a:r>
                      <a:r>
                        <a:rPr sz="1400" b="1" spc="-50" dirty="0">
                          <a:latin typeface="Calibri"/>
                          <a:cs typeface="Calibri"/>
                        </a:rPr>
                        <a:t> </a:t>
                      </a:r>
                      <a:r>
                        <a:rPr sz="1400" b="1" spc="-20" dirty="0">
                          <a:latin typeface="Calibri"/>
                          <a:cs typeface="Calibri"/>
                        </a:rPr>
                        <a:t>sauce</a:t>
                      </a:r>
                      <a:endParaRPr sz="1400">
                        <a:latin typeface="Calibri"/>
                        <a:cs typeface="Calibri"/>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81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65"/>
                        </a:spcBef>
                      </a:pPr>
                      <a:r>
                        <a:rPr sz="1400" b="1" dirty="0">
                          <a:latin typeface="Calibri"/>
                          <a:cs typeface="Calibri"/>
                        </a:rPr>
                        <a:t>Boneless</a:t>
                      </a:r>
                      <a:r>
                        <a:rPr sz="1400" b="1" spc="-25" dirty="0">
                          <a:latin typeface="Calibri"/>
                          <a:cs typeface="Calibri"/>
                        </a:rPr>
                        <a:t> </a:t>
                      </a:r>
                      <a:r>
                        <a:rPr sz="1400" b="1" dirty="0">
                          <a:latin typeface="Calibri"/>
                          <a:cs typeface="Calibri"/>
                        </a:rPr>
                        <a:t>Wings</a:t>
                      </a:r>
                      <a:r>
                        <a:rPr sz="1400" b="1" spc="-30" dirty="0">
                          <a:latin typeface="Calibri"/>
                          <a:cs typeface="Calibri"/>
                        </a:rPr>
                        <a:t> </a:t>
                      </a:r>
                      <a:r>
                        <a:rPr sz="1400" b="1" dirty="0">
                          <a:latin typeface="Calibri"/>
                          <a:cs typeface="Calibri"/>
                        </a:rPr>
                        <a:t>–</a:t>
                      </a:r>
                      <a:r>
                        <a:rPr sz="1400" b="1" spc="-55" dirty="0">
                          <a:latin typeface="Calibri"/>
                          <a:cs typeface="Calibri"/>
                        </a:rPr>
                        <a:t> </a:t>
                      </a:r>
                      <a:r>
                        <a:rPr sz="1400" b="1" spc="-10" dirty="0">
                          <a:latin typeface="Calibri"/>
                          <a:cs typeface="Calibri"/>
                        </a:rPr>
                        <a:t>Stardust</a:t>
                      </a:r>
                      <a:endParaRPr sz="1400">
                        <a:latin typeface="Calibri"/>
                        <a:cs typeface="Calibri"/>
                      </a:endParaRPr>
                    </a:p>
                  </a:txBody>
                  <a:tcPr marL="0" marR="0" marT="8445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3175"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1270"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2540" algn="ctr">
                        <a:lnSpc>
                          <a:spcPct val="100000"/>
                        </a:lnSpc>
                        <a:spcBef>
                          <a:spcPts val="375"/>
                        </a:spcBef>
                      </a:pPr>
                      <a:r>
                        <a:rPr sz="1800" b="1" spc="-50" dirty="0">
                          <a:latin typeface="Calibri"/>
                          <a:cs typeface="Calibri"/>
                        </a:rPr>
                        <a:t>Y</a:t>
                      </a:r>
                      <a:endParaRPr sz="1800" dirty="0">
                        <a:latin typeface="Calibri"/>
                        <a:cs typeface="Calibri"/>
                      </a:endParaRPr>
                    </a:p>
                  </a:txBody>
                  <a:tcPr marL="0" marR="0" marT="476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09"/>
                  </a:ext>
                </a:extLst>
              </a:tr>
              <a:tr h="407670">
                <a:tc>
                  <a:txBody>
                    <a:bodyPr/>
                    <a:lstStyle/>
                    <a:p>
                      <a:pPr marL="91440">
                        <a:lnSpc>
                          <a:spcPct val="100000"/>
                        </a:lnSpc>
                        <a:spcBef>
                          <a:spcPts val="680"/>
                        </a:spcBef>
                      </a:pPr>
                      <a:r>
                        <a:rPr sz="1400" b="1" spc="-10" dirty="0">
                          <a:latin typeface="Calibri"/>
                          <a:cs typeface="Calibri"/>
                        </a:rPr>
                        <a:t>Tupelo</a:t>
                      </a:r>
                      <a:r>
                        <a:rPr sz="1400" b="1" spc="-65" dirty="0">
                          <a:latin typeface="Calibri"/>
                          <a:cs typeface="Calibri"/>
                        </a:rPr>
                        <a:t> </a:t>
                      </a:r>
                      <a:r>
                        <a:rPr sz="1400" b="1" spc="-10" dirty="0">
                          <a:latin typeface="Calibri"/>
                          <a:cs typeface="Calibri"/>
                        </a:rPr>
                        <a:t>dippers</a:t>
                      </a:r>
                      <a:endParaRPr sz="140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425"/>
                        </a:spcBef>
                      </a:pPr>
                      <a:r>
                        <a:rPr sz="1800" b="1" spc="-50" dirty="0">
                          <a:latin typeface="Calibri"/>
                          <a:cs typeface="Calibri"/>
                        </a:rPr>
                        <a:t>Y</a:t>
                      </a:r>
                      <a:endParaRPr sz="1800" dirty="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bl>
          </a:graphicData>
        </a:graphic>
      </p:graphicFrame>
      <p:grpSp>
        <p:nvGrpSpPr>
          <p:cNvPr id="8" name="object 8"/>
          <p:cNvGrpSpPr/>
          <p:nvPr/>
        </p:nvGrpSpPr>
        <p:grpSpPr>
          <a:xfrm>
            <a:off x="3502152" y="1024127"/>
            <a:ext cx="2301240" cy="680085"/>
            <a:chOff x="3502152" y="1024127"/>
            <a:chExt cx="2301240" cy="680085"/>
          </a:xfrm>
        </p:grpSpPr>
        <p:pic>
          <p:nvPicPr>
            <p:cNvPr id="9" name="object 9"/>
            <p:cNvPicPr/>
            <p:nvPr/>
          </p:nvPicPr>
          <p:blipFill>
            <a:blip r:embed="rId3" cstate="print"/>
            <a:stretch>
              <a:fillRect/>
            </a:stretch>
          </p:blipFill>
          <p:spPr>
            <a:xfrm>
              <a:off x="3502152" y="1024127"/>
              <a:ext cx="490727" cy="502920"/>
            </a:xfrm>
            <a:prstGeom prst="rect">
              <a:avLst/>
            </a:prstGeom>
          </p:spPr>
        </p:pic>
        <p:pic>
          <p:nvPicPr>
            <p:cNvPr id="10" name="object 10"/>
            <p:cNvPicPr/>
            <p:nvPr/>
          </p:nvPicPr>
          <p:blipFill>
            <a:blip r:embed="rId4" cstate="print"/>
            <a:stretch>
              <a:fillRect/>
            </a:stretch>
          </p:blipFill>
          <p:spPr>
            <a:xfrm>
              <a:off x="4002024" y="1267968"/>
              <a:ext cx="606551" cy="393191"/>
            </a:xfrm>
            <a:prstGeom prst="rect">
              <a:avLst/>
            </a:prstGeom>
          </p:spPr>
        </p:pic>
        <p:pic>
          <p:nvPicPr>
            <p:cNvPr id="11" name="object 11"/>
            <p:cNvPicPr/>
            <p:nvPr/>
          </p:nvPicPr>
          <p:blipFill>
            <a:blip r:embed="rId5" cstate="print"/>
            <a:stretch>
              <a:fillRect/>
            </a:stretch>
          </p:blipFill>
          <p:spPr>
            <a:xfrm>
              <a:off x="4572000" y="1024127"/>
              <a:ext cx="740663" cy="399288"/>
            </a:xfrm>
            <a:prstGeom prst="rect">
              <a:avLst/>
            </a:prstGeom>
          </p:spPr>
        </p:pic>
        <p:pic>
          <p:nvPicPr>
            <p:cNvPr id="12" name="object 12"/>
            <p:cNvPicPr/>
            <p:nvPr/>
          </p:nvPicPr>
          <p:blipFill>
            <a:blip r:embed="rId6" cstate="print"/>
            <a:stretch>
              <a:fillRect/>
            </a:stretch>
          </p:blipFill>
          <p:spPr>
            <a:xfrm>
              <a:off x="5309616" y="1176527"/>
              <a:ext cx="493775" cy="527303"/>
            </a:xfrm>
            <a:prstGeom prst="rect">
              <a:avLst/>
            </a:prstGeom>
          </p:spPr>
        </p:pic>
      </p:grpSp>
      <p:grpSp>
        <p:nvGrpSpPr>
          <p:cNvPr id="13" name="object 13"/>
          <p:cNvGrpSpPr/>
          <p:nvPr/>
        </p:nvGrpSpPr>
        <p:grpSpPr>
          <a:xfrm>
            <a:off x="5849111" y="1011936"/>
            <a:ext cx="1173480" cy="634365"/>
            <a:chOff x="5849111" y="1011936"/>
            <a:chExt cx="1173480" cy="634365"/>
          </a:xfrm>
        </p:grpSpPr>
        <p:pic>
          <p:nvPicPr>
            <p:cNvPr id="14" name="object 14"/>
            <p:cNvPicPr/>
            <p:nvPr/>
          </p:nvPicPr>
          <p:blipFill>
            <a:blip r:embed="rId7" cstate="print"/>
            <a:stretch>
              <a:fillRect/>
            </a:stretch>
          </p:blipFill>
          <p:spPr>
            <a:xfrm>
              <a:off x="5849111" y="1011936"/>
              <a:ext cx="697991" cy="377951"/>
            </a:xfrm>
            <a:prstGeom prst="rect">
              <a:avLst/>
            </a:prstGeom>
          </p:spPr>
        </p:pic>
        <p:pic>
          <p:nvPicPr>
            <p:cNvPr id="15" name="object 15"/>
            <p:cNvPicPr/>
            <p:nvPr/>
          </p:nvPicPr>
          <p:blipFill>
            <a:blip r:embed="rId8" cstate="print"/>
            <a:stretch>
              <a:fillRect/>
            </a:stretch>
          </p:blipFill>
          <p:spPr>
            <a:xfrm>
              <a:off x="6525767" y="1216152"/>
              <a:ext cx="496824" cy="429768"/>
            </a:xfrm>
            <a:prstGeom prst="rect">
              <a:avLst/>
            </a:prstGeom>
          </p:spPr>
        </p:pic>
      </p:grpSp>
      <p:pic>
        <p:nvPicPr>
          <p:cNvPr id="16" name="object 16"/>
          <p:cNvPicPr/>
          <p:nvPr/>
        </p:nvPicPr>
        <p:blipFill>
          <a:blip r:embed="rId9" cstate="print"/>
          <a:stretch>
            <a:fillRect/>
          </a:stretch>
        </p:blipFill>
        <p:spPr>
          <a:xfrm>
            <a:off x="7089647" y="1008888"/>
            <a:ext cx="710183" cy="457200"/>
          </a:xfrm>
          <a:prstGeom prst="rect">
            <a:avLst/>
          </a:prstGeom>
        </p:spPr>
      </p:pic>
      <p:grpSp>
        <p:nvGrpSpPr>
          <p:cNvPr id="17" name="object 17"/>
          <p:cNvGrpSpPr/>
          <p:nvPr/>
        </p:nvGrpSpPr>
        <p:grpSpPr>
          <a:xfrm>
            <a:off x="7894319" y="938783"/>
            <a:ext cx="3462654" cy="753110"/>
            <a:chOff x="7894319" y="938783"/>
            <a:chExt cx="3462654" cy="753110"/>
          </a:xfrm>
        </p:grpSpPr>
        <p:pic>
          <p:nvPicPr>
            <p:cNvPr id="18" name="object 18"/>
            <p:cNvPicPr/>
            <p:nvPr/>
          </p:nvPicPr>
          <p:blipFill>
            <a:blip r:embed="rId10" cstate="print"/>
            <a:stretch>
              <a:fillRect/>
            </a:stretch>
          </p:blipFill>
          <p:spPr>
            <a:xfrm>
              <a:off x="7894319" y="1219199"/>
              <a:ext cx="411479" cy="414527"/>
            </a:xfrm>
            <a:prstGeom prst="rect">
              <a:avLst/>
            </a:prstGeom>
          </p:spPr>
        </p:pic>
        <p:pic>
          <p:nvPicPr>
            <p:cNvPr id="19" name="object 19"/>
            <p:cNvPicPr/>
            <p:nvPr/>
          </p:nvPicPr>
          <p:blipFill>
            <a:blip r:embed="rId11" cstate="print"/>
            <a:stretch>
              <a:fillRect/>
            </a:stretch>
          </p:blipFill>
          <p:spPr>
            <a:xfrm>
              <a:off x="8290559" y="993647"/>
              <a:ext cx="740664" cy="554736"/>
            </a:xfrm>
            <a:prstGeom prst="rect">
              <a:avLst/>
            </a:prstGeom>
          </p:spPr>
        </p:pic>
        <p:pic>
          <p:nvPicPr>
            <p:cNvPr id="20" name="object 20"/>
            <p:cNvPicPr/>
            <p:nvPr/>
          </p:nvPicPr>
          <p:blipFill>
            <a:blip r:embed="rId12" cstate="print"/>
            <a:stretch>
              <a:fillRect/>
            </a:stretch>
          </p:blipFill>
          <p:spPr>
            <a:xfrm>
              <a:off x="8997695" y="1243583"/>
              <a:ext cx="658368" cy="432815"/>
            </a:xfrm>
            <a:prstGeom prst="rect">
              <a:avLst/>
            </a:prstGeom>
          </p:spPr>
        </p:pic>
        <p:pic>
          <p:nvPicPr>
            <p:cNvPr id="21" name="object 21"/>
            <p:cNvPicPr/>
            <p:nvPr/>
          </p:nvPicPr>
          <p:blipFill>
            <a:blip r:embed="rId13" cstate="print"/>
            <a:stretch>
              <a:fillRect/>
            </a:stretch>
          </p:blipFill>
          <p:spPr>
            <a:xfrm>
              <a:off x="9604247" y="938783"/>
              <a:ext cx="1024127" cy="752856"/>
            </a:xfrm>
            <a:prstGeom prst="rect">
              <a:avLst/>
            </a:prstGeom>
          </p:spPr>
        </p:pic>
        <p:pic>
          <p:nvPicPr>
            <p:cNvPr id="22" name="object 22"/>
            <p:cNvPicPr/>
            <p:nvPr/>
          </p:nvPicPr>
          <p:blipFill>
            <a:blip r:embed="rId14" cstate="print"/>
            <a:stretch>
              <a:fillRect/>
            </a:stretch>
          </p:blipFill>
          <p:spPr>
            <a:xfrm>
              <a:off x="10262615" y="1271015"/>
              <a:ext cx="585216" cy="417575"/>
            </a:xfrm>
            <a:prstGeom prst="rect">
              <a:avLst/>
            </a:prstGeom>
          </p:spPr>
        </p:pic>
        <p:pic>
          <p:nvPicPr>
            <p:cNvPr id="23" name="object 23"/>
            <p:cNvPicPr/>
            <p:nvPr/>
          </p:nvPicPr>
          <p:blipFill>
            <a:blip r:embed="rId15" cstate="print"/>
            <a:stretch>
              <a:fillRect/>
            </a:stretch>
          </p:blipFill>
          <p:spPr>
            <a:xfrm>
              <a:off x="10847831" y="1014983"/>
              <a:ext cx="509016" cy="512063"/>
            </a:xfrm>
            <a:prstGeom prst="rect">
              <a:avLst/>
            </a:prstGeom>
          </p:spPr>
        </p:pic>
      </p:grpSp>
      <p:pic>
        <p:nvPicPr>
          <p:cNvPr id="24" name="object 24"/>
          <p:cNvPicPr/>
          <p:nvPr/>
        </p:nvPicPr>
        <p:blipFill>
          <a:blip r:embed="rId16" cstate="print"/>
          <a:stretch>
            <a:fillRect/>
          </a:stretch>
        </p:blipFill>
        <p:spPr>
          <a:xfrm>
            <a:off x="11475719" y="1246632"/>
            <a:ext cx="512064" cy="414527"/>
          </a:xfrm>
          <a:prstGeom prst="rect">
            <a:avLst/>
          </a:prstGeom>
        </p:spPr>
      </p:pic>
      <p:sp>
        <p:nvSpPr>
          <p:cNvPr id="25" name="object 25"/>
          <p:cNvSpPr txBox="1"/>
          <p:nvPr/>
        </p:nvSpPr>
        <p:spPr>
          <a:xfrm>
            <a:off x="403047" y="6404559"/>
            <a:ext cx="604520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*Cereal</a:t>
            </a:r>
            <a:r>
              <a:rPr sz="1800" spc="-10" dirty="0">
                <a:latin typeface="Calibri"/>
                <a:cs typeface="Calibri"/>
              </a:rPr>
              <a:t> </a:t>
            </a:r>
            <a:r>
              <a:rPr sz="1800" dirty="0">
                <a:latin typeface="Calibri"/>
                <a:cs typeface="Calibri"/>
              </a:rPr>
              <a:t>cont.</a:t>
            </a:r>
            <a:r>
              <a:rPr sz="1800" spc="-25" dirty="0">
                <a:latin typeface="Calibri"/>
                <a:cs typeface="Calibri"/>
              </a:rPr>
              <a:t> </a:t>
            </a:r>
            <a:r>
              <a:rPr sz="1800" dirty="0">
                <a:latin typeface="Calibri"/>
                <a:cs typeface="Calibri"/>
              </a:rPr>
              <a:t>Gluten.</a:t>
            </a:r>
            <a:r>
              <a:rPr sz="1800" spc="5" dirty="0">
                <a:latin typeface="Calibri"/>
                <a:cs typeface="Calibri"/>
              </a:rPr>
              <a:t> </a:t>
            </a:r>
            <a:r>
              <a:rPr sz="1800" b="1" dirty="0">
                <a:latin typeface="Calibri"/>
                <a:cs typeface="Calibri"/>
              </a:rPr>
              <a:t>B</a:t>
            </a:r>
            <a:r>
              <a:rPr sz="1800" b="1" spc="-45"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Barley.</a:t>
            </a:r>
            <a:r>
              <a:rPr sz="1800" spc="-40" dirty="0">
                <a:latin typeface="Calibri"/>
                <a:cs typeface="Calibri"/>
              </a:rPr>
              <a:t> </a:t>
            </a:r>
            <a:r>
              <a:rPr sz="1800" b="1" dirty="0">
                <a:latin typeface="Calibri"/>
                <a:cs typeface="Calibri"/>
              </a:rPr>
              <a:t>W</a:t>
            </a:r>
            <a:r>
              <a:rPr sz="1800" b="1" spc="-45" dirty="0">
                <a:latin typeface="Calibri"/>
                <a:cs typeface="Calibri"/>
              </a:rPr>
              <a:t> </a:t>
            </a:r>
            <a:r>
              <a:rPr sz="1800" dirty="0">
                <a:latin typeface="Calibri"/>
                <a:cs typeface="Calibri"/>
              </a:rPr>
              <a:t>=</a:t>
            </a:r>
            <a:r>
              <a:rPr sz="1800" spc="-35" dirty="0">
                <a:latin typeface="Calibri"/>
                <a:cs typeface="Calibri"/>
              </a:rPr>
              <a:t> </a:t>
            </a:r>
            <a:r>
              <a:rPr sz="1800" dirty="0">
                <a:latin typeface="Calibri"/>
                <a:cs typeface="Calibri"/>
              </a:rPr>
              <a:t>Wheat.</a:t>
            </a:r>
            <a:r>
              <a:rPr sz="1800" spc="-25" dirty="0">
                <a:latin typeface="Calibri"/>
                <a:cs typeface="Calibri"/>
              </a:rPr>
              <a:t> </a:t>
            </a:r>
            <a:r>
              <a:rPr sz="1800" dirty="0">
                <a:latin typeface="Calibri"/>
                <a:cs typeface="Calibri"/>
              </a:rPr>
              <a:t>*</a:t>
            </a:r>
            <a:r>
              <a:rPr sz="1800" b="1" dirty="0">
                <a:latin typeface="Calibri"/>
                <a:cs typeface="Calibri"/>
              </a:rPr>
              <a:t>MC</a:t>
            </a:r>
            <a:r>
              <a:rPr sz="1800" b="1" spc="-35" dirty="0">
                <a:latin typeface="Calibri"/>
                <a:cs typeface="Calibri"/>
              </a:rPr>
              <a:t> </a:t>
            </a:r>
            <a:r>
              <a:rPr sz="1800" dirty="0">
                <a:latin typeface="Calibri"/>
                <a:cs typeface="Calibri"/>
              </a:rPr>
              <a:t>=</a:t>
            </a:r>
            <a:r>
              <a:rPr sz="1800" spc="-55" dirty="0">
                <a:latin typeface="Calibri"/>
                <a:cs typeface="Calibri"/>
              </a:rPr>
              <a:t> </a:t>
            </a:r>
            <a:r>
              <a:rPr sz="1800" dirty="0">
                <a:latin typeface="Calibri"/>
                <a:cs typeface="Calibri"/>
              </a:rPr>
              <a:t>May</a:t>
            </a:r>
            <a:r>
              <a:rPr sz="1800" spc="-40" dirty="0">
                <a:latin typeface="Calibri"/>
                <a:cs typeface="Calibri"/>
              </a:rPr>
              <a:t> </a:t>
            </a:r>
            <a:r>
              <a:rPr sz="1800" spc="-10" dirty="0">
                <a:latin typeface="Calibri"/>
                <a:cs typeface="Calibri"/>
              </a:rPr>
              <a:t>Contain</a:t>
            </a:r>
            <a:endParaRPr sz="18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877824"/>
            <a:ext cx="12192000" cy="5980430"/>
          </a:xfrm>
          <a:custGeom>
            <a:avLst/>
            <a:gdLst/>
            <a:ahLst/>
            <a:cxnLst/>
            <a:rect l="l" t="t" r="r" b="b"/>
            <a:pathLst>
              <a:path w="12192000" h="5980430">
                <a:moveTo>
                  <a:pt x="12192000" y="0"/>
                </a:moveTo>
                <a:lnTo>
                  <a:pt x="0" y="0"/>
                </a:lnTo>
                <a:lnTo>
                  <a:pt x="0" y="5980176"/>
                </a:lnTo>
                <a:lnTo>
                  <a:pt x="12192000" y="5980176"/>
                </a:lnTo>
                <a:lnTo>
                  <a:pt x="12192000" y="0"/>
                </a:lnTo>
                <a:close/>
              </a:path>
            </a:pathLst>
          </a:custGeom>
          <a:solidFill>
            <a:srgbClr val="D9D9D9"/>
          </a:solidFill>
        </p:spPr>
        <p:txBody>
          <a:bodyPr wrap="square" lIns="0" tIns="0" rIns="0" bIns="0" rtlCol="0"/>
          <a:lstStyle/>
          <a:p>
            <a:endParaRPr/>
          </a:p>
        </p:txBody>
      </p:sp>
      <p:sp>
        <p:nvSpPr>
          <p:cNvPr id="3" name="object 3"/>
          <p:cNvSpPr txBox="1"/>
          <p:nvPr/>
        </p:nvSpPr>
        <p:spPr>
          <a:xfrm>
            <a:off x="6037198" y="3774185"/>
            <a:ext cx="118745" cy="228600"/>
          </a:xfrm>
          <a:prstGeom prst="rect">
            <a:avLst/>
          </a:prstGeom>
        </p:spPr>
        <p:txBody>
          <a:bodyPr vert="horz" wrap="square" lIns="0" tIns="0" rIns="0" bIns="0" rtlCol="0">
            <a:spAutoFit/>
          </a:bodyPr>
          <a:lstStyle/>
          <a:p>
            <a:pPr>
              <a:lnSpc>
                <a:spcPts val="1710"/>
              </a:lnSpc>
            </a:pPr>
            <a:r>
              <a:rPr sz="1800" spc="-60" dirty="0">
                <a:solidFill>
                  <a:srgbClr val="FFFFFF"/>
                </a:solidFill>
                <a:latin typeface="Calibri"/>
                <a:cs typeface="Calibri"/>
              </a:rPr>
              <a:t>X</a:t>
            </a:r>
            <a:endParaRPr sz="1800">
              <a:latin typeface="Calibri"/>
              <a:cs typeface="Calibri"/>
            </a:endParaRPr>
          </a:p>
        </p:txBody>
      </p:sp>
      <p:sp>
        <p:nvSpPr>
          <p:cNvPr id="4" name="object 4"/>
          <p:cNvSpPr/>
          <p:nvPr/>
        </p:nvSpPr>
        <p:spPr>
          <a:xfrm>
            <a:off x="0" y="0"/>
            <a:ext cx="12192000" cy="972819"/>
          </a:xfrm>
          <a:custGeom>
            <a:avLst/>
            <a:gdLst/>
            <a:ahLst/>
            <a:cxnLst/>
            <a:rect l="l" t="t" r="r" b="b"/>
            <a:pathLst>
              <a:path w="12192000" h="972819">
                <a:moveTo>
                  <a:pt x="12192000" y="0"/>
                </a:moveTo>
                <a:lnTo>
                  <a:pt x="0" y="0"/>
                </a:lnTo>
                <a:lnTo>
                  <a:pt x="0" y="972312"/>
                </a:lnTo>
                <a:lnTo>
                  <a:pt x="12192000" y="972312"/>
                </a:lnTo>
                <a:lnTo>
                  <a:pt x="12192000" y="0"/>
                </a:lnTo>
                <a:close/>
              </a:path>
            </a:pathLst>
          </a:custGeom>
          <a:solidFill>
            <a:srgbClr val="AD3BF4"/>
          </a:solid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138633" rIns="0" bIns="0" rtlCol="0">
            <a:spAutoFit/>
          </a:bodyPr>
          <a:lstStyle/>
          <a:p>
            <a:pPr marL="382270">
              <a:lnSpc>
                <a:spcPct val="100000"/>
              </a:lnSpc>
              <a:spcBef>
                <a:spcPts val="110"/>
              </a:spcBef>
            </a:pPr>
            <a:r>
              <a:rPr lang="en-US" spc="-20" dirty="0"/>
              <a:t>VENICE</a:t>
            </a:r>
            <a:r>
              <a:rPr dirty="0"/>
              <a:t>–</a:t>
            </a:r>
            <a:r>
              <a:rPr spc="-60" dirty="0"/>
              <a:t> </a:t>
            </a:r>
            <a:r>
              <a:rPr dirty="0"/>
              <a:t>Allergen</a:t>
            </a:r>
            <a:r>
              <a:rPr spc="-114" dirty="0"/>
              <a:t> </a:t>
            </a:r>
            <a:r>
              <a:rPr spc="-20" dirty="0"/>
              <a:t>list</a:t>
            </a:r>
          </a:p>
        </p:txBody>
      </p:sp>
      <p:pic>
        <p:nvPicPr>
          <p:cNvPr id="6" name="object 6"/>
          <p:cNvPicPr/>
          <p:nvPr/>
        </p:nvPicPr>
        <p:blipFill>
          <a:blip r:embed="rId2" cstate="print"/>
          <a:stretch>
            <a:fillRect/>
          </a:stretch>
        </p:blipFill>
        <p:spPr>
          <a:xfrm>
            <a:off x="10765535" y="146304"/>
            <a:ext cx="1182624" cy="731520"/>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284900492"/>
              </p:ext>
            </p:extLst>
          </p:nvPr>
        </p:nvGraphicFramePr>
        <p:xfrm>
          <a:off x="205143" y="1698751"/>
          <a:ext cx="11821794" cy="4410708"/>
        </p:xfrm>
        <a:graphic>
          <a:graphicData uri="http://schemas.openxmlformats.org/drawingml/2006/table">
            <a:tbl>
              <a:tblPr firstRow="1" bandRow="1">
                <a:tableStyleId>{2D5ABB26-0587-4C30-8999-92F81FD0307C}</a:tableStyleId>
              </a:tblPr>
              <a:tblGrid>
                <a:gridCol w="3065145">
                  <a:extLst>
                    <a:ext uri="{9D8B030D-6E8A-4147-A177-3AD203B41FA5}">
                      <a16:colId xmlns:a16="http://schemas.microsoft.com/office/drawing/2014/main" val="20000"/>
                    </a:ext>
                  </a:extLst>
                </a:gridCol>
                <a:gridCol w="625475">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5475">
                  <a:extLst>
                    <a:ext uri="{9D8B030D-6E8A-4147-A177-3AD203B41FA5}">
                      <a16:colId xmlns:a16="http://schemas.microsoft.com/office/drawing/2014/main" val="20003"/>
                    </a:ext>
                  </a:extLst>
                </a:gridCol>
                <a:gridCol w="705485">
                  <a:extLst>
                    <a:ext uri="{9D8B030D-6E8A-4147-A177-3AD203B41FA5}">
                      <a16:colId xmlns:a16="http://schemas.microsoft.com/office/drawing/2014/main" val="20004"/>
                    </a:ext>
                  </a:extLst>
                </a:gridCol>
                <a:gridCol w="545464">
                  <a:extLst>
                    <a:ext uri="{9D8B030D-6E8A-4147-A177-3AD203B41FA5}">
                      <a16:colId xmlns:a16="http://schemas.microsoft.com/office/drawing/2014/main" val="20005"/>
                    </a:ext>
                  </a:extLst>
                </a:gridCol>
                <a:gridCol w="625475">
                  <a:extLst>
                    <a:ext uri="{9D8B030D-6E8A-4147-A177-3AD203B41FA5}">
                      <a16:colId xmlns:a16="http://schemas.microsoft.com/office/drawing/2014/main" val="20006"/>
                    </a:ext>
                  </a:extLst>
                </a:gridCol>
                <a:gridCol w="625475">
                  <a:extLst>
                    <a:ext uri="{9D8B030D-6E8A-4147-A177-3AD203B41FA5}">
                      <a16:colId xmlns:a16="http://schemas.microsoft.com/office/drawing/2014/main" val="20007"/>
                    </a:ext>
                  </a:extLst>
                </a:gridCol>
                <a:gridCol w="625475">
                  <a:extLst>
                    <a:ext uri="{9D8B030D-6E8A-4147-A177-3AD203B41FA5}">
                      <a16:colId xmlns:a16="http://schemas.microsoft.com/office/drawing/2014/main" val="20008"/>
                    </a:ext>
                  </a:extLst>
                </a:gridCol>
                <a:gridCol w="625475">
                  <a:extLst>
                    <a:ext uri="{9D8B030D-6E8A-4147-A177-3AD203B41FA5}">
                      <a16:colId xmlns:a16="http://schemas.microsoft.com/office/drawing/2014/main" val="20009"/>
                    </a:ext>
                  </a:extLst>
                </a:gridCol>
                <a:gridCol w="625475">
                  <a:extLst>
                    <a:ext uri="{9D8B030D-6E8A-4147-A177-3AD203B41FA5}">
                      <a16:colId xmlns:a16="http://schemas.microsoft.com/office/drawing/2014/main" val="20010"/>
                    </a:ext>
                  </a:extLst>
                </a:gridCol>
                <a:gridCol w="625475">
                  <a:extLst>
                    <a:ext uri="{9D8B030D-6E8A-4147-A177-3AD203B41FA5}">
                      <a16:colId xmlns:a16="http://schemas.microsoft.com/office/drawing/2014/main" val="20011"/>
                    </a:ext>
                  </a:extLst>
                </a:gridCol>
                <a:gridCol w="625475">
                  <a:extLst>
                    <a:ext uri="{9D8B030D-6E8A-4147-A177-3AD203B41FA5}">
                      <a16:colId xmlns:a16="http://schemas.microsoft.com/office/drawing/2014/main" val="20012"/>
                    </a:ext>
                  </a:extLst>
                </a:gridCol>
                <a:gridCol w="625475">
                  <a:extLst>
                    <a:ext uri="{9D8B030D-6E8A-4147-A177-3AD203B41FA5}">
                      <a16:colId xmlns:a16="http://schemas.microsoft.com/office/drawing/2014/main" val="20013"/>
                    </a:ext>
                  </a:extLst>
                </a:gridCol>
                <a:gridCol w="625475">
                  <a:extLst>
                    <a:ext uri="{9D8B030D-6E8A-4147-A177-3AD203B41FA5}">
                      <a16:colId xmlns:a16="http://schemas.microsoft.com/office/drawing/2014/main" val="20014"/>
                    </a:ext>
                  </a:extLst>
                </a:gridCol>
              </a:tblGrid>
              <a:tr h="518159">
                <a:tc>
                  <a:txBody>
                    <a:bodyPr/>
                    <a:lstStyle/>
                    <a:p>
                      <a:pPr marL="189230">
                        <a:lnSpc>
                          <a:spcPct val="100000"/>
                        </a:lnSpc>
                        <a:spcBef>
                          <a:spcPts val="700"/>
                        </a:spcBef>
                      </a:pPr>
                      <a:r>
                        <a:rPr sz="2000" b="1" u="sng" dirty="0">
                          <a:uFill>
                            <a:solidFill>
                              <a:srgbClr val="000000"/>
                            </a:solidFill>
                          </a:uFill>
                          <a:latin typeface="Calibri"/>
                          <a:cs typeface="Calibri"/>
                        </a:rPr>
                        <a:t>Legendary</a:t>
                      </a:r>
                      <a:r>
                        <a:rPr sz="2000" b="1" u="sng" spc="-50" dirty="0">
                          <a:uFill>
                            <a:solidFill>
                              <a:srgbClr val="000000"/>
                            </a:solidFill>
                          </a:uFill>
                          <a:latin typeface="Calibri"/>
                          <a:cs typeface="Calibri"/>
                        </a:rPr>
                        <a:t> </a:t>
                      </a:r>
                      <a:r>
                        <a:rPr lang="en-US" sz="2000" b="1" u="sng" spc="-50" dirty="0">
                          <a:uFill>
                            <a:solidFill>
                              <a:srgbClr val="000000"/>
                            </a:solidFill>
                          </a:uFill>
                          <a:latin typeface="Calibri"/>
                          <a:cs typeface="Calibri"/>
                        </a:rPr>
                        <a:t>S</a:t>
                      </a:r>
                      <a:r>
                        <a:rPr sz="2000" b="1" u="sng" dirty="0">
                          <a:uFill>
                            <a:solidFill>
                              <a:srgbClr val="000000"/>
                            </a:solidFill>
                          </a:uFill>
                          <a:latin typeface="Calibri"/>
                          <a:cs typeface="Calibri"/>
                        </a:rPr>
                        <a:t>mash</a:t>
                      </a:r>
                      <a:r>
                        <a:rPr sz="2000" b="1" u="sng" spc="-80" dirty="0">
                          <a:uFill>
                            <a:solidFill>
                              <a:srgbClr val="000000"/>
                            </a:solidFill>
                          </a:uFill>
                          <a:latin typeface="Calibri"/>
                          <a:cs typeface="Calibri"/>
                        </a:rPr>
                        <a:t> </a:t>
                      </a:r>
                      <a:r>
                        <a:rPr sz="2000" b="1" u="sng" spc="-10" dirty="0">
                          <a:uFill>
                            <a:solidFill>
                              <a:srgbClr val="000000"/>
                            </a:solidFill>
                          </a:uFill>
                          <a:latin typeface="Calibri"/>
                          <a:cs typeface="Calibri"/>
                        </a:rPr>
                        <a:t>Burgers</a:t>
                      </a:r>
                      <a:endParaRPr sz="2000" dirty="0">
                        <a:latin typeface="Calibri"/>
                        <a:cs typeface="Calibri"/>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5"/>
                        </a:spcBef>
                      </a:pPr>
                      <a:r>
                        <a:rPr sz="1200" b="1" spc="-10" dirty="0">
                          <a:latin typeface="Calibri"/>
                          <a:cs typeface="Calibri"/>
                        </a:rPr>
                        <a:t>Celery</a:t>
                      </a:r>
                      <a:endParaRPr sz="1200">
                        <a:latin typeface="Calibri"/>
                        <a:cs typeface="Calibri"/>
                      </a:endParaRPr>
                    </a:p>
                  </a:txBody>
                  <a:tcPr marL="0" marR="0" marT="1593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975"/>
                        </a:spcBef>
                      </a:pPr>
                      <a:r>
                        <a:rPr sz="1600" b="1" spc="-20" dirty="0">
                          <a:latin typeface="Calibri"/>
                          <a:cs typeface="Calibri"/>
                        </a:rPr>
                        <a:t>Eggs</a:t>
                      </a:r>
                      <a:endParaRPr sz="1600">
                        <a:latin typeface="Calibri"/>
                        <a:cs typeface="Calibri"/>
                      </a:endParaRPr>
                    </a:p>
                  </a:txBody>
                  <a:tcPr marL="0" marR="0" marT="1238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975"/>
                        </a:spcBef>
                      </a:pPr>
                      <a:r>
                        <a:rPr sz="1600" b="1" spc="-20" dirty="0">
                          <a:latin typeface="Calibri"/>
                          <a:cs typeface="Calibri"/>
                        </a:rPr>
                        <a:t>Fish</a:t>
                      </a:r>
                      <a:endParaRPr sz="1600">
                        <a:latin typeface="Calibri"/>
                        <a:cs typeface="Calibri"/>
                      </a:endParaRPr>
                    </a:p>
                  </a:txBody>
                  <a:tcPr marL="0" marR="0" marT="1238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93675" marR="182880" indent="5715" algn="just">
                        <a:lnSpc>
                          <a:spcPct val="100000"/>
                        </a:lnSpc>
                        <a:spcBef>
                          <a:spcPts val="365"/>
                        </a:spcBef>
                      </a:pPr>
                      <a:r>
                        <a:rPr sz="900" b="1" spc="-10" dirty="0">
                          <a:latin typeface="Calibri"/>
                          <a:cs typeface="Calibri"/>
                        </a:rPr>
                        <a:t>Cereal</a:t>
                      </a:r>
                      <a:r>
                        <a:rPr sz="900" b="1" spc="500" dirty="0">
                          <a:latin typeface="Calibri"/>
                          <a:cs typeface="Calibri"/>
                        </a:rPr>
                        <a:t> </a:t>
                      </a:r>
                      <a:r>
                        <a:rPr sz="900" b="1" spc="-10" dirty="0">
                          <a:latin typeface="Calibri"/>
                          <a:cs typeface="Calibri"/>
                        </a:rPr>
                        <a:t>cont.</a:t>
                      </a:r>
                      <a:r>
                        <a:rPr sz="900" b="1" spc="500" dirty="0">
                          <a:latin typeface="Calibri"/>
                          <a:cs typeface="Calibri"/>
                        </a:rPr>
                        <a:t> </a:t>
                      </a:r>
                      <a:r>
                        <a:rPr sz="900" b="1" spc="-10" dirty="0">
                          <a:latin typeface="Calibri"/>
                          <a:cs typeface="Calibri"/>
                        </a:rPr>
                        <a:t>Gluten</a:t>
                      </a:r>
                      <a:endParaRPr sz="9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4445" algn="ctr">
                        <a:lnSpc>
                          <a:spcPct val="100000"/>
                        </a:lnSpc>
                        <a:spcBef>
                          <a:spcPts val="285"/>
                        </a:spcBef>
                      </a:pPr>
                      <a:r>
                        <a:rPr sz="1400" b="1" spc="-20" dirty="0">
                          <a:latin typeface="Calibri"/>
                          <a:cs typeface="Calibri"/>
                        </a:rPr>
                        <a:t>Lupi</a:t>
                      </a:r>
                      <a:endParaRPr sz="1400">
                        <a:latin typeface="Calibri"/>
                        <a:cs typeface="Calibri"/>
                      </a:endParaRPr>
                    </a:p>
                    <a:p>
                      <a:pPr marL="4445" algn="ctr">
                        <a:lnSpc>
                          <a:spcPct val="100000"/>
                        </a:lnSpc>
                      </a:pPr>
                      <a:r>
                        <a:rPr sz="1400" b="1" spc="-50" dirty="0">
                          <a:latin typeface="Calibri"/>
                          <a:cs typeface="Calibri"/>
                        </a:rPr>
                        <a:t>n</a:t>
                      </a:r>
                      <a:endParaRPr sz="1400">
                        <a:latin typeface="Calibri"/>
                        <a:cs typeface="Calibri"/>
                      </a:endParaRPr>
                    </a:p>
                  </a:txBody>
                  <a:tcPr marL="0" marR="0" marT="361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0" algn="ctr">
                        <a:lnSpc>
                          <a:spcPct val="100000"/>
                        </a:lnSpc>
                        <a:spcBef>
                          <a:spcPts val="1125"/>
                        </a:spcBef>
                      </a:pPr>
                      <a:r>
                        <a:rPr sz="1400" b="1" spc="-20" dirty="0">
                          <a:latin typeface="Calibri"/>
                          <a:cs typeface="Calibri"/>
                        </a:rPr>
                        <a:t>Milk</a:t>
                      </a:r>
                      <a:endParaRPr sz="1400">
                        <a:latin typeface="Calibri"/>
                        <a:cs typeface="Calibri"/>
                      </a:endParaRPr>
                    </a:p>
                  </a:txBody>
                  <a:tcPr marL="0" marR="0" marT="1428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409"/>
                        </a:spcBef>
                      </a:pPr>
                      <a:endParaRPr sz="900">
                        <a:latin typeface="Times New Roman"/>
                        <a:cs typeface="Times New Roman"/>
                      </a:endParaRPr>
                    </a:p>
                    <a:p>
                      <a:pPr marL="105410">
                        <a:lnSpc>
                          <a:spcPct val="100000"/>
                        </a:lnSpc>
                      </a:pPr>
                      <a:r>
                        <a:rPr sz="900" b="1" spc="-10" dirty="0">
                          <a:latin typeface="Calibri"/>
                          <a:cs typeface="Calibri"/>
                        </a:rPr>
                        <a:t>Molluscs</a:t>
                      </a:r>
                      <a:endParaRPr sz="9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409"/>
                        </a:spcBef>
                      </a:pPr>
                      <a:endParaRPr sz="900">
                        <a:latin typeface="Times New Roman"/>
                        <a:cs typeface="Times New Roman"/>
                      </a:endParaRPr>
                    </a:p>
                    <a:p>
                      <a:pPr marL="1905" algn="ctr">
                        <a:lnSpc>
                          <a:spcPct val="100000"/>
                        </a:lnSpc>
                      </a:pPr>
                      <a:r>
                        <a:rPr sz="900" b="1" spc="-10" dirty="0">
                          <a:latin typeface="Calibri"/>
                          <a:cs typeface="Calibri"/>
                        </a:rPr>
                        <a:t>Mustard</a:t>
                      </a:r>
                      <a:endParaRPr sz="9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409"/>
                        </a:spcBef>
                      </a:pPr>
                      <a:endParaRPr sz="900">
                        <a:latin typeface="Times New Roman"/>
                        <a:cs typeface="Times New Roman"/>
                      </a:endParaRPr>
                    </a:p>
                    <a:p>
                      <a:pPr algn="ctr">
                        <a:lnSpc>
                          <a:spcPct val="100000"/>
                        </a:lnSpc>
                      </a:pPr>
                      <a:r>
                        <a:rPr sz="900" b="1" spc="-10" dirty="0">
                          <a:latin typeface="Calibri"/>
                          <a:cs typeface="Calibri"/>
                        </a:rPr>
                        <a:t>Peanuts</a:t>
                      </a:r>
                      <a:endParaRPr sz="9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409"/>
                        </a:spcBef>
                      </a:pPr>
                      <a:endParaRPr sz="900">
                        <a:latin typeface="Times New Roman"/>
                        <a:cs typeface="Times New Roman"/>
                      </a:endParaRPr>
                    </a:p>
                    <a:p>
                      <a:pPr marL="3175" algn="ctr">
                        <a:lnSpc>
                          <a:spcPct val="100000"/>
                        </a:lnSpc>
                      </a:pPr>
                      <a:r>
                        <a:rPr sz="900" b="1" spc="-10" dirty="0">
                          <a:latin typeface="Calibri"/>
                          <a:cs typeface="Calibri"/>
                        </a:rPr>
                        <a:t>Sesame</a:t>
                      </a:r>
                      <a:endParaRPr sz="9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409"/>
                        </a:spcBef>
                      </a:pPr>
                      <a:endParaRPr sz="900">
                        <a:latin typeface="Times New Roman"/>
                        <a:cs typeface="Times New Roman"/>
                      </a:endParaRPr>
                    </a:p>
                    <a:p>
                      <a:pPr marL="114935">
                        <a:lnSpc>
                          <a:spcPct val="100000"/>
                        </a:lnSpc>
                      </a:pPr>
                      <a:r>
                        <a:rPr sz="900" b="1" spc="-10" dirty="0">
                          <a:latin typeface="Calibri"/>
                          <a:cs typeface="Calibri"/>
                        </a:rPr>
                        <a:t>Shellfish</a:t>
                      </a:r>
                      <a:endParaRPr sz="9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5080" algn="ctr">
                        <a:lnSpc>
                          <a:spcPct val="100000"/>
                        </a:lnSpc>
                        <a:spcBef>
                          <a:spcPts val="1125"/>
                        </a:spcBef>
                      </a:pPr>
                      <a:r>
                        <a:rPr sz="1400" b="1" spc="-25" dirty="0">
                          <a:latin typeface="Calibri"/>
                          <a:cs typeface="Calibri"/>
                        </a:rPr>
                        <a:t>Soy</a:t>
                      </a:r>
                      <a:endParaRPr sz="1400">
                        <a:latin typeface="Calibri"/>
                        <a:cs typeface="Calibri"/>
                      </a:endParaRPr>
                    </a:p>
                  </a:txBody>
                  <a:tcPr marL="0" marR="0" marT="1428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20014" indent="-3175">
                        <a:lnSpc>
                          <a:spcPct val="100000"/>
                        </a:lnSpc>
                        <a:spcBef>
                          <a:spcPts val="905"/>
                        </a:spcBef>
                      </a:pPr>
                      <a:r>
                        <a:rPr sz="900" b="1" spc="-2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149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marR="190500" indent="2540">
                        <a:lnSpc>
                          <a:spcPct val="100000"/>
                        </a:lnSpc>
                        <a:spcBef>
                          <a:spcPts val="90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149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434975">
                <a:tc>
                  <a:txBody>
                    <a:bodyPr/>
                    <a:lstStyle/>
                    <a:p>
                      <a:pPr marL="130810">
                        <a:lnSpc>
                          <a:spcPct val="100000"/>
                        </a:lnSpc>
                        <a:spcBef>
                          <a:spcPts val="815"/>
                        </a:spcBef>
                      </a:pPr>
                      <a:r>
                        <a:rPr sz="1400" b="1" dirty="0">
                          <a:latin typeface="Calibri"/>
                          <a:cs typeface="Calibri"/>
                        </a:rPr>
                        <a:t>Legendary</a:t>
                      </a:r>
                      <a:r>
                        <a:rPr sz="1400" b="1" spc="-55" dirty="0">
                          <a:latin typeface="Calibri"/>
                          <a:cs typeface="Calibri"/>
                        </a:rPr>
                        <a:t> </a:t>
                      </a:r>
                      <a:r>
                        <a:rPr lang="en-US" sz="1400" b="1" spc="-55" dirty="0">
                          <a:latin typeface="Calibri"/>
                          <a:cs typeface="Calibri"/>
                        </a:rPr>
                        <a:t>S</a:t>
                      </a:r>
                      <a:r>
                        <a:rPr sz="1400" b="1" dirty="0">
                          <a:latin typeface="Calibri"/>
                          <a:cs typeface="Calibri"/>
                        </a:rPr>
                        <a:t>mash</a:t>
                      </a:r>
                      <a:r>
                        <a:rPr sz="1400" b="1" spc="-50" dirty="0">
                          <a:latin typeface="Calibri"/>
                          <a:cs typeface="Calibri"/>
                        </a:rPr>
                        <a:t> </a:t>
                      </a:r>
                      <a:r>
                        <a:rPr sz="1400" b="1" dirty="0">
                          <a:latin typeface="Calibri"/>
                          <a:cs typeface="Calibri"/>
                        </a:rPr>
                        <a:t>Burger</a:t>
                      </a:r>
                      <a:r>
                        <a:rPr sz="1400" b="1" spc="-50" dirty="0">
                          <a:latin typeface="Calibri"/>
                          <a:cs typeface="Calibri"/>
                        </a:rPr>
                        <a:t> </a:t>
                      </a:r>
                      <a:r>
                        <a:rPr sz="1400" b="1" dirty="0">
                          <a:latin typeface="Calibri"/>
                          <a:cs typeface="Calibri"/>
                        </a:rPr>
                        <a:t>with</a:t>
                      </a:r>
                      <a:r>
                        <a:rPr sz="1400" b="1" spc="-50" dirty="0">
                          <a:latin typeface="Calibri"/>
                          <a:cs typeface="Calibri"/>
                        </a:rPr>
                        <a:t> </a:t>
                      </a:r>
                      <a:r>
                        <a:rPr sz="1400" b="1" spc="-20" dirty="0">
                          <a:latin typeface="Calibri"/>
                          <a:cs typeface="Calibri"/>
                        </a:rPr>
                        <a:t>Fries</a:t>
                      </a:r>
                      <a:endParaRPr sz="1400" dirty="0">
                        <a:latin typeface="Calibri"/>
                        <a:cs typeface="Calibri"/>
                      </a:endParaRPr>
                    </a:p>
                  </a:txBody>
                  <a:tcPr marL="0" marR="0" marT="1035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520"/>
                        </a:spcBef>
                      </a:pPr>
                      <a:r>
                        <a:rPr sz="1400" b="1" spc="-50" dirty="0">
                          <a:latin typeface="Calibri"/>
                          <a:cs typeface="Calibri"/>
                        </a:rPr>
                        <a:t>Y</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520"/>
                        </a:spcBef>
                      </a:pPr>
                      <a:r>
                        <a:rPr sz="1400" b="1" spc="-50" dirty="0">
                          <a:latin typeface="Calibri"/>
                          <a:cs typeface="Calibri"/>
                        </a:rPr>
                        <a:t>Y</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800"/>
                        </a:spcBef>
                      </a:pPr>
                      <a:r>
                        <a:rPr sz="1400" b="1" spc="-10" dirty="0">
                          <a:latin typeface="Calibri"/>
                          <a:cs typeface="Calibri"/>
                        </a:rPr>
                        <a:t>Y-</a:t>
                      </a:r>
                      <a:r>
                        <a:rPr sz="1400" b="1" spc="-50" dirty="0">
                          <a:latin typeface="Calibri"/>
                          <a:cs typeface="Calibri"/>
                        </a:rPr>
                        <a:t>W</a:t>
                      </a:r>
                      <a:endParaRPr sz="1400">
                        <a:latin typeface="Calibri"/>
                        <a:cs typeface="Calibri"/>
                      </a:endParaRPr>
                    </a:p>
                  </a:txBody>
                  <a:tcPr marL="0" marR="0" marT="1016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520"/>
                        </a:spcBef>
                      </a:pPr>
                      <a:r>
                        <a:rPr sz="1400" b="1" spc="-50" dirty="0">
                          <a:latin typeface="Calibri"/>
                          <a:cs typeface="Calibri"/>
                        </a:rPr>
                        <a:t>Y</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520"/>
                        </a:spcBef>
                      </a:pPr>
                      <a:r>
                        <a:rPr sz="1400" b="1" spc="-50" dirty="0">
                          <a:latin typeface="Calibri"/>
                          <a:cs typeface="Calibri"/>
                        </a:rPr>
                        <a:t>Y</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520"/>
                        </a:spcBef>
                      </a:pPr>
                      <a:r>
                        <a:rPr sz="1400" b="1" spc="-25" dirty="0">
                          <a:latin typeface="Calibri"/>
                          <a:cs typeface="Calibri"/>
                        </a:rPr>
                        <a:t>MC</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520"/>
                        </a:spcBef>
                      </a:pPr>
                      <a:r>
                        <a:rPr sz="1400" b="1" spc="-25" dirty="0">
                          <a:latin typeface="Calibri"/>
                          <a:cs typeface="Calibri"/>
                        </a:rPr>
                        <a:t>MC</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3810" algn="ctr">
                        <a:lnSpc>
                          <a:spcPct val="100000"/>
                        </a:lnSpc>
                        <a:spcBef>
                          <a:spcPts val="520"/>
                        </a:spcBef>
                      </a:pPr>
                      <a:r>
                        <a:rPr sz="1400" b="1" spc="-50" dirty="0">
                          <a:latin typeface="Calibri"/>
                          <a:cs typeface="Calibri"/>
                        </a:rPr>
                        <a:t>Y</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520"/>
                        </a:spcBef>
                      </a:pPr>
                      <a:r>
                        <a:rPr sz="1400" b="1" spc="-25" dirty="0">
                          <a:latin typeface="Calibri"/>
                          <a:cs typeface="Calibri"/>
                        </a:rPr>
                        <a:t>MC</a:t>
                      </a:r>
                      <a:endParaRPr sz="1400">
                        <a:latin typeface="Calibri"/>
                        <a:cs typeface="Calibri"/>
                      </a:endParaRPr>
                    </a:p>
                  </a:txBody>
                  <a:tcPr marL="0" marR="0" marT="660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98780">
                <a:tc>
                  <a:txBody>
                    <a:bodyPr/>
                    <a:lstStyle/>
                    <a:p>
                      <a:pPr marL="91440">
                        <a:lnSpc>
                          <a:spcPct val="100000"/>
                        </a:lnSpc>
                        <a:spcBef>
                          <a:spcPts val="705"/>
                        </a:spcBef>
                      </a:pPr>
                      <a:r>
                        <a:rPr sz="1400" b="1" dirty="0">
                          <a:latin typeface="Calibri"/>
                          <a:cs typeface="Calibri"/>
                        </a:rPr>
                        <a:t>BBQ</a:t>
                      </a:r>
                      <a:r>
                        <a:rPr sz="1400" b="1" spc="-25" dirty="0">
                          <a:latin typeface="Calibri"/>
                          <a:cs typeface="Calibri"/>
                        </a:rPr>
                        <a:t> </a:t>
                      </a:r>
                      <a:r>
                        <a:rPr sz="1400" b="1" dirty="0">
                          <a:latin typeface="Calibri"/>
                          <a:cs typeface="Calibri"/>
                        </a:rPr>
                        <a:t>Bacon</a:t>
                      </a:r>
                      <a:r>
                        <a:rPr sz="1400" b="1" spc="-35" dirty="0">
                          <a:latin typeface="Calibri"/>
                          <a:cs typeface="Calibri"/>
                        </a:rPr>
                        <a:t> </a:t>
                      </a:r>
                      <a:r>
                        <a:rPr lang="en-US" sz="1400" b="1" spc="-35" dirty="0">
                          <a:latin typeface="Calibri"/>
                          <a:cs typeface="Calibri"/>
                        </a:rPr>
                        <a:t>S</a:t>
                      </a:r>
                      <a:r>
                        <a:rPr sz="1400" b="1" dirty="0">
                          <a:latin typeface="Calibri"/>
                          <a:cs typeface="Calibri"/>
                        </a:rPr>
                        <a:t>mash</a:t>
                      </a:r>
                      <a:r>
                        <a:rPr sz="1400" b="1" spc="120" dirty="0">
                          <a:latin typeface="Calibri"/>
                          <a:cs typeface="Calibri"/>
                        </a:rPr>
                        <a:t>  </a:t>
                      </a:r>
                      <a:r>
                        <a:rPr sz="1400" b="1" dirty="0">
                          <a:latin typeface="Calibri"/>
                          <a:cs typeface="Calibri"/>
                        </a:rPr>
                        <a:t>with</a:t>
                      </a:r>
                      <a:r>
                        <a:rPr sz="1400" b="1" spc="10" dirty="0">
                          <a:latin typeface="Calibri"/>
                          <a:cs typeface="Calibri"/>
                        </a:rPr>
                        <a:t> </a:t>
                      </a:r>
                      <a:r>
                        <a:rPr sz="1400" b="1" spc="-20" dirty="0">
                          <a:latin typeface="Calibri"/>
                          <a:cs typeface="Calibri"/>
                        </a:rPr>
                        <a:t>Fries</a:t>
                      </a:r>
                      <a:endParaRPr sz="1400" dirty="0">
                        <a:latin typeface="Calibri"/>
                        <a:cs typeface="Calibri"/>
                      </a:endParaRPr>
                    </a:p>
                  </a:txBody>
                  <a:tcPr marL="0" marR="0" marT="895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80"/>
                        </a:spcBef>
                      </a:pPr>
                      <a:r>
                        <a:rPr sz="1400" b="1" spc="-50" dirty="0">
                          <a:latin typeface="Calibri"/>
                          <a:cs typeface="Calibri"/>
                        </a:rPr>
                        <a:t>Y</a:t>
                      </a:r>
                      <a:endParaRPr sz="1400" dirty="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80"/>
                        </a:spcBef>
                      </a:pPr>
                      <a:r>
                        <a:rPr sz="1400" b="1" spc="-50" dirty="0">
                          <a:latin typeface="Calibri"/>
                          <a:cs typeface="Calibri"/>
                        </a:rPr>
                        <a:t>Y</a:t>
                      </a:r>
                      <a:endParaRPr sz="1400" dirty="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660"/>
                        </a:spcBef>
                      </a:pPr>
                      <a:r>
                        <a:rPr sz="1400" b="1" spc="-10" dirty="0">
                          <a:latin typeface="Calibri"/>
                          <a:cs typeface="Calibri"/>
                        </a:rPr>
                        <a:t>Y-</a:t>
                      </a:r>
                      <a:r>
                        <a:rPr sz="1400" b="1" spc="-50" dirty="0">
                          <a:latin typeface="Calibri"/>
                          <a:cs typeface="Calibri"/>
                        </a:rPr>
                        <a:t>W</a:t>
                      </a:r>
                      <a:endParaRPr sz="1400">
                        <a:latin typeface="Calibri"/>
                        <a:cs typeface="Calibri"/>
                      </a:endParaRPr>
                    </a:p>
                  </a:txBody>
                  <a:tcPr marL="0" marR="0" marT="838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380"/>
                        </a:spcBef>
                      </a:pPr>
                      <a:r>
                        <a:rPr sz="1400" b="1" spc="-50" dirty="0">
                          <a:latin typeface="Calibri"/>
                          <a:cs typeface="Calibri"/>
                        </a:rPr>
                        <a:t>Y</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80"/>
                        </a:spcBef>
                      </a:pPr>
                      <a:r>
                        <a:rPr sz="1400" b="1" spc="-50" dirty="0">
                          <a:latin typeface="Calibri"/>
                          <a:cs typeface="Calibri"/>
                        </a:rPr>
                        <a:t>Y</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80"/>
                        </a:spcBef>
                      </a:pPr>
                      <a:r>
                        <a:rPr sz="1400" b="1" spc="-25" dirty="0">
                          <a:latin typeface="Calibri"/>
                          <a:cs typeface="Calibri"/>
                        </a:rPr>
                        <a:t>MC</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80"/>
                        </a:spcBef>
                      </a:pPr>
                      <a:r>
                        <a:rPr sz="1400" b="1" spc="-25" dirty="0">
                          <a:latin typeface="Calibri"/>
                          <a:cs typeface="Calibri"/>
                        </a:rPr>
                        <a:t>MC</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810" algn="ctr">
                        <a:lnSpc>
                          <a:spcPct val="100000"/>
                        </a:lnSpc>
                        <a:spcBef>
                          <a:spcPts val="380"/>
                        </a:spcBef>
                      </a:pPr>
                      <a:r>
                        <a:rPr sz="1400" b="1" spc="-50" dirty="0">
                          <a:latin typeface="Calibri"/>
                          <a:cs typeface="Calibri"/>
                        </a:rPr>
                        <a:t>Y</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4445" algn="ctr">
                        <a:lnSpc>
                          <a:spcPct val="100000"/>
                        </a:lnSpc>
                        <a:spcBef>
                          <a:spcPts val="380"/>
                        </a:spcBef>
                      </a:pPr>
                      <a:r>
                        <a:rPr sz="1400" b="1" spc="-50" dirty="0">
                          <a:latin typeface="Calibri"/>
                          <a:cs typeface="Calibri"/>
                        </a:rPr>
                        <a:t>Y</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380"/>
                        </a:spcBef>
                      </a:pPr>
                      <a:r>
                        <a:rPr sz="1400" b="1" spc="-25" dirty="0">
                          <a:latin typeface="Calibri"/>
                          <a:cs typeface="Calibri"/>
                        </a:rPr>
                        <a:t>MC</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415290">
                <a:tc>
                  <a:txBody>
                    <a:bodyPr/>
                    <a:lstStyle/>
                    <a:p>
                      <a:pPr marL="91440">
                        <a:lnSpc>
                          <a:spcPct val="100000"/>
                        </a:lnSpc>
                        <a:spcBef>
                          <a:spcPts val="835"/>
                        </a:spcBef>
                      </a:pPr>
                      <a:r>
                        <a:rPr sz="1400" b="1" dirty="0">
                          <a:latin typeface="Calibri"/>
                          <a:cs typeface="Calibri"/>
                        </a:rPr>
                        <a:t>Classic</a:t>
                      </a:r>
                      <a:r>
                        <a:rPr sz="1400" b="1" spc="-40" dirty="0">
                          <a:latin typeface="Calibri"/>
                          <a:cs typeface="Calibri"/>
                        </a:rPr>
                        <a:t> </a:t>
                      </a:r>
                      <a:r>
                        <a:rPr lang="en-US" sz="1400" b="1" spc="-40" dirty="0">
                          <a:latin typeface="Calibri"/>
                          <a:cs typeface="Calibri"/>
                        </a:rPr>
                        <a:t>S</a:t>
                      </a:r>
                      <a:r>
                        <a:rPr sz="1400" b="1" dirty="0">
                          <a:latin typeface="Calibri"/>
                          <a:cs typeface="Calibri"/>
                        </a:rPr>
                        <a:t>mash</a:t>
                      </a:r>
                      <a:r>
                        <a:rPr sz="1400" b="1" spc="-55" dirty="0">
                          <a:latin typeface="Calibri"/>
                          <a:cs typeface="Calibri"/>
                        </a:rPr>
                        <a:t> </a:t>
                      </a:r>
                      <a:r>
                        <a:rPr lang="en-US" sz="1400" b="1" spc="-55" dirty="0">
                          <a:latin typeface="Calibri"/>
                          <a:cs typeface="Calibri"/>
                        </a:rPr>
                        <a:t>B</a:t>
                      </a:r>
                      <a:r>
                        <a:rPr sz="1400" b="1" dirty="0">
                          <a:latin typeface="Calibri"/>
                          <a:cs typeface="Calibri"/>
                        </a:rPr>
                        <a:t>urger</a:t>
                      </a:r>
                      <a:r>
                        <a:rPr sz="1400" b="1" spc="-40" dirty="0">
                          <a:latin typeface="Calibri"/>
                          <a:cs typeface="Calibri"/>
                        </a:rPr>
                        <a:t> </a:t>
                      </a:r>
                      <a:r>
                        <a:rPr sz="1400" b="1" dirty="0">
                          <a:latin typeface="Calibri"/>
                          <a:cs typeface="Calibri"/>
                        </a:rPr>
                        <a:t>with</a:t>
                      </a:r>
                      <a:r>
                        <a:rPr sz="1400" b="1" spc="-60" dirty="0">
                          <a:latin typeface="Calibri"/>
                          <a:cs typeface="Calibri"/>
                        </a:rPr>
                        <a:t> </a:t>
                      </a:r>
                      <a:r>
                        <a:rPr sz="1400" b="1" spc="-20" dirty="0">
                          <a:latin typeface="Calibri"/>
                          <a:cs typeface="Calibri"/>
                        </a:rPr>
                        <a:t>fries</a:t>
                      </a:r>
                      <a:endParaRPr sz="1400" dirty="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450"/>
                        </a:spcBef>
                      </a:pPr>
                      <a:r>
                        <a:rPr sz="1400" b="1" spc="-50" dirty="0">
                          <a:latin typeface="Calibri"/>
                          <a:cs typeface="Calibri"/>
                        </a:rPr>
                        <a:t>Y</a:t>
                      </a:r>
                      <a:endParaRPr sz="140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450"/>
                        </a:spcBef>
                      </a:pPr>
                      <a:r>
                        <a:rPr sz="1400" b="1" spc="-50" dirty="0">
                          <a:latin typeface="Calibri"/>
                          <a:cs typeface="Calibri"/>
                        </a:rPr>
                        <a:t>Y</a:t>
                      </a:r>
                      <a:endParaRPr sz="140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730"/>
                        </a:spcBef>
                      </a:pPr>
                      <a:r>
                        <a:rPr sz="1400" b="1" spc="-10" dirty="0">
                          <a:latin typeface="Calibri"/>
                          <a:cs typeface="Calibri"/>
                        </a:rPr>
                        <a:t>Y-</a:t>
                      </a:r>
                      <a:r>
                        <a:rPr sz="1400" b="1" spc="-50" dirty="0">
                          <a:latin typeface="Calibri"/>
                          <a:cs typeface="Calibri"/>
                        </a:rPr>
                        <a:t>W</a:t>
                      </a:r>
                      <a:endParaRPr sz="1400" dirty="0">
                        <a:latin typeface="Calibri"/>
                        <a:cs typeface="Calibri"/>
                      </a:endParaRPr>
                    </a:p>
                  </a:txBody>
                  <a:tcPr marL="0" marR="0" marT="927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450"/>
                        </a:spcBef>
                      </a:pPr>
                      <a:r>
                        <a:rPr sz="1400" b="1" spc="-50" dirty="0">
                          <a:latin typeface="Calibri"/>
                          <a:cs typeface="Calibri"/>
                        </a:rPr>
                        <a:t>Y</a:t>
                      </a:r>
                      <a:endParaRPr sz="1400" dirty="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50"/>
                        </a:spcBef>
                      </a:pPr>
                      <a:r>
                        <a:rPr sz="1400" b="1" spc="-50" dirty="0">
                          <a:latin typeface="Calibri"/>
                          <a:cs typeface="Calibri"/>
                        </a:rPr>
                        <a:t>Y</a:t>
                      </a:r>
                      <a:endParaRPr sz="1400" dirty="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450"/>
                        </a:spcBef>
                      </a:pPr>
                      <a:r>
                        <a:rPr sz="1400" b="1" spc="-25" dirty="0">
                          <a:latin typeface="Calibri"/>
                          <a:cs typeface="Calibri"/>
                        </a:rPr>
                        <a:t>MC</a:t>
                      </a:r>
                      <a:endParaRPr sz="1400" dirty="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450"/>
                        </a:spcBef>
                      </a:pPr>
                      <a:r>
                        <a:rPr sz="1400" b="1" spc="-25" dirty="0">
                          <a:latin typeface="Calibri"/>
                          <a:cs typeface="Calibri"/>
                        </a:rPr>
                        <a:t>MC</a:t>
                      </a:r>
                      <a:endParaRPr sz="1400" dirty="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810" algn="ctr">
                        <a:lnSpc>
                          <a:spcPct val="100000"/>
                        </a:lnSpc>
                        <a:spcBef>
                          <a:spcPts val="450"/>
                        </a:spcBef>
                      </a:pPr>
                      <a:r>
                        <a:rPr sz="1400" b="1" spc="-50" dirty="0">
                          <a:latin typeface="Calibri"/>
                          <a:cs typeface="Calibri"/>
                        </a:rPr>
                        <a:t>Y</a:t>
                      </a:r>
                      <a:endParaRPr sz="1400" dirty="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450"/>
                        </a:spcBef>
                      </a:pPr>
                      <a:r>
                        <a:rPr sz="1400" b="1" spc="-25" dirty="0">
                          <a:latin typeface="Calibri"/>
                          <a:cs typeface="Calibri"/>
                        </a:rPr>
                        <a:t>MC</a:t>
                      </a:r>
                      <a:endParaRPr sz="1400" dirty="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450"/>
                        </a:spcBef>
                      </a:pPr>
                      <a:r>
                        <a:rPr sz="1400" b="1" spc="-25" dirty="0">
                          <a:latin typeface="Calibri"/>
                          <a:cs typeface="Calibri"/>
                        </a:rPr>
                        <a:t>MC</a:t>
                      </a:r>
                      <a:endParaRPr sz="1400">
                        <a:latin typeface="Calibri"/>
                        <a:cs typeface="Calibri"/>
                      </a:endParaRPr>
                    </a:p>
                  </a:txBody>
                  <a:tcPr marL="0" marR="0" marT="571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407034">
                <a:tc>
                  <a:txBody>
                    <a:bodyPr/>
                    <a:lstStyle/>
                    <a:p>
                      <a:pPr marL="91440">
                        <a:lnSpc>
                          <a:spcPct val="100000"/>
                        </a:lnSpc>
                        <a:spcBef>
                          <a:spcPts val="1095"/>
                        </a:spcBef>
                      </a:pPr>
                      <a:r>
                        <a:rPr sz="1400" b="1" dirty="0">
                          <a:latin typeface="Calibri"/>
                          <a:cs typeface="Calibri"/>
                        </a:rPr>
                        <a:t>Moving</a:t>
                      </a:r>
                      <a:r>
                        <a:rPr sz="1400" b="1" spc="-55" dirty="0">
                          <a:latin typeface="Calibri"/>
                          <a:cs typeface="Calibri"/>
                        </a:rPr>
                        <a:t> </a:t>
                      </a:r>
                      <a:r>
                        <a:rPr sz="1400" b="1" dirty="0">
                          <a:latin typeface="Calibri"/>
                          <a:cs typeface="Calibri"/>
                        </a:rPr>
                        <a:t>Mountains</a:t>
                      </a:r>
                      <a:r>
                        <a:rPr sz="1400" b="1" spc="-50" dirty="0">
                          <a:latin typeface="Calibri"/>
                          <a:cs typeface="Calibri"/>
                        </a:rPr>
                        <a:t> </a:t>
                      </a:r>
                      <a:r>
                        <a:rPr sz="1400" b="1" dirty="0">
                          <a:latin typeface="Calibri"/>
                          <a:cs typeface="Calibri"/>
                        </a:rPr>
                        <a:t>with</a:t>
                      </a:r>
                      <a:r>
                        <a:rPr sz="1400" b="1" spc="-35" dirty="0">
                          <a:latin typeface="Calibri"/>
                          <a:cs typeface="Calibri"/>
                        </a:rPr>
                        <a:t> </a:t>
                      </a:r>
                      <a:r>
                        <a:rPr sz="1400" b="1" spc="-10" dirty="0">
                          <a:latin typeface="Calibri"/>
                          <a:cs typeface="Calibri"/>
                        </a:rPr>
                        <a:t>fries</a:t>
                      </a:r>
                      <a:endParaRPr sz="1400" dirty="0">
                        <a:latin typeface="Calibri"/>
                        <a:cs typeface="Calibri"/>
                      </a:endParaRPr>
                    </a:p>
                  </a:txBody>
                  <a:tcPr marL="0" marR="0" marT="1390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415"/>
                        </a:spcBef>
                      </a:pPr>
                      <a:r>
                        <a:rPr sz="1400" b="1" spc="-50" dirty="0">
                          <a:latin typeface="Calibri"/>
                          <a:cs typeface="Calibri"/>
                        </a:rPr>
                        <a:t>Y</a:t>
                      </a:r>
                      <a:endParaRPr sz="1400" dirty="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415"/>
                        </a:spcBef>
                      </a:pPr>
                      <a:endParaRPr sz="1400" dirty="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695"/>
                        </a:spcBef>
                      </a:pPr>
                      <a:r>
                        <a:rPr sz="1400" b="1" spc="-10" dirty="0">
                          <a:latin typeface="Calibri"/>
                          <a:cs typeface="Calibri"/>
                        </a:rPr>
                        <a:t>Y-</a:t>
                      </a:r>
                      <a:r>
                        <a:rPr sz="1400" b="1" spc="-25" dirty="0">
                          <a:latin typeface="Calibri"/>
                          <a:cs typeface="Calibri"/>
                        </a:rPr>
                        <a:t>B/W</a:t>
                      </a:r>
                      <a:endParaRPr sz="1400" dirty="0">
                        <a:latin typeface="Calibri"/>
                        <a:cs typeface="Calibri"/>
                      </a:endParaRPr>
                    </a:p>
                  </a:txBody>
                  <a:tcPr marL="0" marR="0" marT="882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415"/>
                        </a:spcBef>
                      </a:pPr>
                      <a:r>
                        <a:rPr sz="1400" b="1" spc="-50" dirty="0">
                          <a:latin typeface="Calibri"/>
                          <a:cs typeface="Calibri"/>
                        </a:rPr>
                        <a:t>Y</a:t>
                      </a:r>
                      <a:endParaRPr sz="1400" dirty="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415"/>
                        </a:spcBef>
                      </a:pPr>
                      <a:r>
                        <a:rPr sz="1400" b="1" spc="-25" dirty="0">
                          <a:latin typeface="Calibri"/>
                          <a:cs typeface="Calibri"/>
                        </a:rPr>
                        <a:t>MC</a:t>
                      </a:r>
                      <a:endParaRPr sz="14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415"/>
                        </a:spcBef>
                      </a:pPr>
                      <a:r>
                        <a:rPr sz="1400" b="1" spc="-25" dirty="0">
                          <a:latin typeface="Calibri"/>
                          <a:cs typeface="Calibri"/>
                        </a:rPr>
                        <a:t>MC</a:t>
                      </a:r>
                      <a:endParaRPr sz="14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415"/>
                        </a:spcBef>
                      </a:pPr>
                      <a:r>
                        <a:rPr sz="1400" b="1" spc="-25" dirty="0">
                          <a:latin typeface="Calibri"/>
                          <a:cs typeface="Calibri"/>
                        </a:rPr>
                        <a:t>MC</a:t>
                      </a:r>
                      <a:endParaRPr sz="14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810" algn="ctr">
                        <a:lnSpc>
                          <a:spcPct val="100000"/>
                        </a:lnSpc>
                        <a:spcBef>
                          <a:spcPts val="415"/>
                        </a:spcBef>
                      </a:pPr>
                      <a:r>
                        <a:rPr sz="1400" b="1" spc="-50" dirty="0">
                          <a:latin typeface="Calibri"/>
                          <a:cs typeface="Calibri"/>
                        </a:rPr>
                        <a:t>Y</a:t>
                      </a:r>
                      <a:endParaRPr sz="14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415"/>
                        </a:spcBef>
                      </a:pPr>
                      <a:r>
                        <a:rPr sz="1400" b="1" spc="-25" dirty="0">
                          <a:latin typeface="Calibri"/>
                          <a:cs typeface="Calibri"/>
                        </a:rPr>
                        <a:t>MC</a:t>
                      </a:r>
                      <a:endParaRPr sz="1400" dirty="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220731">
                <a:tc>
                  <a:txBody>
                    <a:bodyPr/>
                    <a:lstStyle/>
                    <a:p>
                      <a:pPr marL="91440">
                        <a:lnSpc>
                          <a:spcPct val="100000"/>
                        </a:lnSpc>
                        <a:spcBef>
                          <a:spcPts val="1185"/>
                        </a:spcBef>
                      </a:pPr>
                      <a:r>
                        <a:rPr sz="1400" b="1" dirty="0">
                          <a:latin typeface="Calibri"/>
                          <a:cs typeface="Calibri"/>
                        </a:rPr>
                        <a:t>Local</a:t>
                      </a:r>
                      <a:r>
                        <a:rPr sz="1400" b="1" spc="-45" dirty="0">
                          <a:latin typeface="Calibri"/>
                          <a:cs typeface="Calibri"/>
                        </a:rPr>
                        <a:t> </a:t>
                      </a:r>
                      <a:r>
                        <a:rPr lang="en-US" sz="1400" b="1" spc="-45" dirty="0" err="1">
                          <a:latin typeface="Calibri"/>
                          <a:cs typeface="Calibri"/>
                        </a:rPr>
                        <a:t>Bacaro</a:t>
                      </a:r>
                      <a:r>
                        <a:rPr lang="en-US" sz="1400" b="1" spc="-45" dirty="0">
                          <a:latin typeface="Calibri"/>
                          <a:cs typeface="Calibri"/>
                        </a:rPr>
                        <a:t> Burger</a:t>
                      </a:r>
                      <a:endParaRPr sz="1400" dirty="0">
                        <a:latin typeface="Calibri"/>
                        <a:cs typeface="Calibri"/>
                      </a:endParaRPr>
                    </a:p>
                  </a:txBody>
                  <a:tcPr marL="0" marR="0" marT="1504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855"/>
                        </a:spcBef>
                      </a:pPr>
                      <a:r>
                        <a:rPr sz="1400" b="1" spc="-50" dirty="0">
                          <a:latin typeface="Calibri"/>
                          <a:cs typeface="Calibri"/>
                        </a:rPr>
                        <a:t>Y</a:t>
                      </a:r>
                      <a:endParaRPr sz="1400" dirty="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254"/>
                        </a:spcBef>
                      </a:pPr>
                      <a:r>
                        <a:rPr sz="1400" b="1" spc="-50" dirty="0">
                          <a:latin typeface="Calibri"/>
                          <a:cs typeface="Calibri"/>
                        </a:rPr>
                        <a:t>Y</a:t>
                      </a:r>
                      <a:r>
                        <a:rPr lang="en-US" sz="1400" b="1" spc="-50" dirty="0">
                          <a:latin typeface="Calibri"/>
                          <a:cs typeface="Calibri"/>
                        </a:rPr>
                        <a:t>/W</a:t>
                      </a:r>
                      <a:endParaRPr sz="1400" dirty="0">
                        <a:latin typeface="Calibri"/>
                        <a:cs typeface="Calibri"/>
                      </a:endParaRPr>
                    </a:p>
                  </a:txBody>
                  <a:tcPr marL="0" marR="0" marT="3238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855"/>
                        </a:spcBef>
                        <a:spcAft>
                          <a:spcPts val="0"/>
                        </a:spcAft>
                        <a:buClrTx/>
                        <a:buSzTx/>
                        <a:buFontTx/>
                        <a:buNone/>
                        <a:tabLst/>
                        <a:defRPr/>
                      </a:pPr>
                      <a:r>
                        <a:rPr lang="en-US" sz="1400" b="1" spc="-50" dirty="0">
                          <a:latin typeface="+mn-lt"/>
                          <a:cs typeface="Calibri"/>
                        </a:rPr>
                        <a:t>Y</a:t>
                      </a:r>
                      <a:endParaRPr lang="en-US" sz="1400" dirty="0">
                        <a:latin typeface="+mn-lt"/>
                        <a:cs typeface="Calibri"/>
                      </a:endParaRPr>
                    </a:p>
                    <a:p>
                      <a:pPr algn="ctr">
                        <a:lnSpc>
                          <a:spcPct val="100000"/>
                        </a:lnSpc>
                        <a:spcBef>
                          <a:spcPts val="855"/>
                        </a:spcBef>
                      </a:pPr>
                      <a:endParaRPr sz="1400" dirty="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855"/>
                        </a:spcBef>
                      </a:pPr>
                      <a:r>
                        <a:rPr sz="1400" b="1" spc="-25" dirty="0">
                          <a:latin typeface="Calibri"/>
                          <a:cs typeface="Calibri"/>
                        </a:rPr>
                        <a:t>MC</a:t>
                      </a:r>
                      <a:endParaRPr sz="1400" dirty="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35" algn="ctr">
                        <a:lnSpc>
                          <a:spcPct val="100000"/>
                        </a:lnSpc>
                        <a:spcBef>
                          <a:spcPts val="855"/>
                        </a:spcBef>
                      </a:pPr>
                      <a:r>
                        <a:rPr sz="1400" b="1" spc="-25" dirty="0">
                          <a:latin typeface="Calibri"/>
                          <a:cs typeface="Calibri"/>
                        </a:rPr>
                        <a:t>MC</a:t>
                      </a:r>
                      <a:endParaRPr sz="1400" dirty="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810" algn="ctr">
                        <a:lnSpc>
                          <a:spcPct val="100000"/>
                        </a:lnSpc>
                        <a:spcBef>
                          <a:spcPts val="855"/>
                        </a:spcBef>
                      </a:pPr>
                      <a:endParaRPr sz="1400" dirty="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855"/>
                        </a:spcBef>
                      </a:pPr>
                      <a:r>
                        <a:rPr sz="1400" b="1" spc="-25" dirty="0">
                          <a:latin typeface="Calibri"/>
                          <a:cs typeface="Calibri"/>
                        </a:rPr>
                        <a:t>MC</a:t>
                      </a:r>
                      <a:endParaRPr sz="1400" dirty="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r h="394335">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78460">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431800">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82270">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bl>
          </a:graphicData>
        </a:graphic>
      </p:graphicFrame>
      <p:grpSp>
        <p:nvGrpSpPr>
          <p:cNvPr id="8" name="object 8"/>
          <p:cNvGrpSpPr/>
          <p:nvPr/>
        </p:nvGrpSpPr>
        <p:grpSpPr>
          <a:xfrm>
            <a:off x="3502152" y="1024127"/>
            <a:ext cx="2301240" cy="680085"/>
            <a:chOff x="3502152" y="1024127"/>
            <a:chExt cx="2301240" cy="680085"/>
          </a:xfrm>
        </p:grpSpPr>
        <p:pic>
          <p:nvPicPr>
            <p:cNvPr id="9" name="object 9"/>
            <p:cNvPicPr/>
            <p:nvPr/>
          </p:nvPicPr>
          <p:blipFill>
            <a:blip r:embed="rId3" cstate="print"/>
            <a:stretch>
              <a:fillRect/>
            </a:stretch>
          </p:blipFill>
          <p:spPr>
            <a:xfrm>
              <a:off x="3502152" y="1024127"/>
              <a:ext cx="490727" cy="502920"/>
            </a:xfrm>
            <a:prstGeom prst="rect">
              <a:avLst/>
            </a:prstGeom>
          </p:spPr>
        </p:pic>
        <p:pic>
          <p:nvPicPr>
            <p:cNvPr id="10" name="object 10"/>
            <p:cNvPicPr/>
            <p:nvPr/>
          </p:nvPicPr>
          <p:blipFill>
            <a:blip r:embed="rId4" cstate="print"/>
            <a:stretch>
              <a:fillRect/>
            </a:stretch>
          </p:blipFill>
          <p:spPr>
            <a:xfrm>
              <a:off x="4002024" y="1267968"/>
              <a:ext cx="606551" cy="393191"/>
            </a:xfrm>
            <a:prstGeom prst="rect">
              <a:avLst/>
            </a:prstGeom>
          </p:spPr>
        </p:pic>
        <p:pic>
          <p:nvPicPr>
            <p:cNvPr id="11" name="object 11"/>
            <p:cNvPicPr/>
            <p:nvPr/>
          </p:nvPicPr>
          <p:blipFill>
            <a:blip r:embed="rId5" cstate="print"/>
            <a:stretch>
              <a:fillRect/>
            </a:stretch>
          </p:blipFill>
          <p:spPr>
            <a:xfrm>
              <a:off x="4572000" y="1024127"/>
              <a:ext cx="740663" cy="399288"/>
            </a:xfrm>
            <a:prstGeom prst="rect">
              <a:avLst/>
            </a:prstGeom>
          </p:spPr>
        </p:pic>
        <p:pic>
          <p:nvPicPr>
            <p:cNvPr id="12" name="object 12"/>
            <p:cNvPicPr/>
            <p:nvPr/>
          </p:nvPicPr>
          <p:blipFill>
            <a:blip r:embed="rId6" cstate="print"/>
            <a:stretch>
              <a:fillRect/>
            </a:stretch>
          </p:blipFill>
          <p:spPr>
            <a:xfrm>
              <a:off x="5309616" y="1176527"/>
              <a:ext cx="493775" cy="527303"/>
            </a:xfrm>
            <a:prstGeom prst="rect">
              <a:avLst/>
            </a:prstGeom>
          </p:spPr>
        </p:pic>
      </p:grpSp>
      <p:grpSp>
        <p:nvGrpSpPr>
          <p:cNvPr id="13" name="object 13"/>
          <p:cNvGrpSpPr/>
          <p:nvPr/>
        </p:nvGrpSpPr>
        <p:grpSpPr>
          <a:xfrm>
            <a:off x="5849111" y="1011936"/>
            <a:ext cx="1173480" cy="634365"/>
            <a:chOff x="5849111" y="1011936"/>
            <a:chExt cx="1173480" cy="634365"/>
          </a:xfrm>
        </p:grpSpPr>
        <p:pic>
          <p:nvPicPr>
            <p:cNvPr id="14" name="object 14"/>
            <p:cNvPicPr/>
            <p:nvPr/>
          </p:nvPicPr>
          <p:blipFill>
            <a:blip r:embed="rId7" cstate="print"/>
            <a:stretch>
              <a:fillRect/>
            </a:stretch>
          </p:blipFill>
          <p:spPr>
            <a:xfrm>
              <a:off x="5849111" y="1011936"/>
              <a:ext cx="697991" cy="377951"/>
            </a:xfrm>
            <a:prstGeom prst="rect">
              <a:avLst/>
            </a:prstGeom>
          </p:spPr>
        </p:pic>
        <p:pic>
          <p:nvPicPr>
            <p:cNvPr id="15" name="object 15"/>
            <p:cNvPicPr/>
            <p:nvPr/>
          </p:nvPicPr>
          <p:blipFill>
            <a:blip r:embed="rId8" cstate="print"/>
            <a:stretch>
              <a:fillRect/>
            </a:stretch>
          </p:blipFill>
          <p:spPr>
            <a:xfrm>
              <a:off x="6525767" y="1216152"/>
              <a:ext cx="496824" cy="429768"/>
            </a:xfrm>
            <a:prstGeom prst="rect">
              <a:avLst/>
            </a:prstGeom>
          </p:spPr>
        </p:pic>
      </p:grpSp>
      <p:pic>
        <p:nvPicPr>
          <p:cNvPr id="16" name="object 16"/>
          <p:cNvPicPr/>
          <p:nvPr/>
        </p:nvPicPr>
        <p:blipFill>
          <a:blip r:embed="rId9" cstate="print"/>
          <a:stretch>
            <a:fillRect/>
          </a:stretch>
        </p:blipFill>
        <p:spPr>
          <a:xfrm>
            <a:off x="7089647" y="1008888"/>
            <a:ext cx="710183" cy="457200"/>
          </a:xfrm>
          <a:prstGeom prst="rect">
            <a:avLst/>
          </a:prstGeom>
        </p:spPr>
      </p:pic>
      <p:grpSp>
        <p:nvGrpSpPr>
          <p:cNvPr id="17" name="object 17"/>
          <p:cNvGrpSpPr/>
          <p:nvPr/>
        </p:nvGrpSpPr>
        <p:grpSpPr>
          <a:xfrm>
            <a:off x="7894319" y="938783"/>
            <a:ext cx="3462654" cy="753110"/>
            <a:chOff x="7894319" y="938783"/>
            <a:chExt cx="3462654" cy="753110"/>
          </a:xfrm>
        </p:grpSpPr>
        <p:pic>
          <p:nvPicPr>
            <p:cNvPr id="18" name="object 18"/>
            <p:cNvPicPr/>
            <p:nvPr/>
          </p:nvPicPr>
          <p:blipFill>
            <a:blip r:embed="rId10" cstate="print"/>
            <a:stretch>
              <a:fillRect/>
            </a:stretch>
          </p:blipFill>
          <p:spPr>
            <a:xfrm>
              <a:off x="7894319" y="1219199"/>
              <a:ext cx="411479" cy="414527"/>
            </a:xfrm>
            <a:prstGeom prst="rect">
              <a:avLst/>
            </a:prstGeom>
          </p:spPr>
        </p:pic>
        <p:pic>
          <p:nvPicPr>
            <p:cNvPr id="19" name="object 19"/>
            <p:cNvPicPr/>
            <p:nvPr/>
          </p:nvPicPr>
          <p:blipFill>
            <a:blip r:embed="rId11" cstate="print"/>
            <a:stretch>
              <a:fillRect/>
            </a:stretch>
          </p:blipFill>
          <p:spPr>
            <a:xfrm>
              <a:off x="8290559" y="993647"/>
              <a:ext cx="740664" cy="554736"/>
            </a:xfrm>
            <a:prstGeom prst="rect">
              <a:avLst/>
            </a:prstGeom>
          </p:spPr>
        </p:pic>
        <p:pic>
          <p:nvPicPr>
            <p:cNvPr id="20" name="object 20"/>
            <p:cNvPicPr/>
            <p:nvPr/>
          </p:nvPicPr>
          <p:blipFill>
            <a:blip r:embed="rId12" cstate="print"/>
            <a:stretch>
              <a:fillRect/>
            </a:stretch>
          </p:blipFill>
          <p:spPr>
            <a:xfrm>
              <a:off x="8997695" y="1243583"/>
              <a:ext cx="658368" cy="432815"/>
            </a:xfrm>
            <a:prstGeom prst="rect">
              <a:avLst/>
            </a:prstGeom>
          </p:spPr>
        </p:pic>
        <p:pic>
          <p:nvPicPr>
            <p:cNvPr id="21" name="object 21"/>
            <p:cNvPicPr/>
            <p:nvPr/>
          </p:nvPicPr>
          <p:blipFill>
            <a:blip r:embed="rId13" cstate="print"/>
            <a:stretch>
              <a:fillRect/>
            </a:stretch>
          </p:blipFill>
          <p:spPr>
            <a:xfrm>
              <a:off x="9604247" y="938783"/>
              <a:ext cx="1024127" cy="752856"/>
            </a:xfrm>
            <a:prstGeom prst="rect">
              <a:avLst/>
            </a:prstGeom>
          </p:spPr>
        </p:pic>
        <p:pic>
          <p:nvPicPr>
            <p:cNvPr id="22" name="object 22"/>
            <p:cNvPicPr/>
            <p:nvPr/>
          </p:nvPicPr>
          <p:blipFill>
            <a:blip r:embed="rId14" cstate="print"/>
            <a:stretch>
              <a:fillRect/>
            </a:stretch>
          </p:blipFill>
          <p:spPr>
            <a:xfrm>
              <a:off x="10262615" y="1271015"/>
              <a:ext cx="585216" cy="417575"/>
            </a:xfrm>
            <a:prstGeom prst="rect">
              <a:avLst/>
            </a:prstGeom>
          </p:spPr>
        </p:pic>
        <p:pic>
          <p:nvPicPr>
            <p:cNvPr id="23" name="object 23"/>
            <p:cNvPicPr/>
            <p:nvPr/>
          </p:nvPicPr>
          <p:blipFill>
            <a:blip r:embed="rId15" cstate="print"/>
            <a:stretch>
              <a:fillRect/>
            </a:stretch>
          </p:blipFill>
          <p:spPr>
            <a:xfrm>
              <a:off x="10847831" y="1014983"/>
              <a:ext cx="509016" cy="512063"/>
            </a:xfrm>
            <a:prstGeom prst="rect">
              <a:avLst/>
            </a:prstGeom>
          </p:spPr>
        </p:pic>
      </p:grpSp>
      <p:pic>
        <p:nvPicPr>
          <p:cNvPr id="24" name="object 24"/>
          <p:cNvPicPr/>
          <p:nvPr/>
        </p:nvPicPr>
        <p:blipFill>
          <a:blip r:embed="rId16" cstate="print"/>
          <a:stretch>
            <a:fillRect/>
          </a:stretch>
        </p:blipFill>
        <p:spPr>
          <a:xfrm>
            <a:off x="11475719" y="1246632"/>
            <a:ext cx="512064" cy="414527"/>
          </a:xfrm>
          <a:prstGeom prst="rect">
            <a:avLst/>
          </a:prstGeom>
        </p:spPr>
      </p:pic>
      <p:sp>
        <p:nvSpPr>
          <p:cNvPr id="25" name="object 25"/>
          <p:cNvSpPr txBox="1"/>
          <p:nvPr/>
        </p:nvSpPr>
        <p:spPr>
          <a:xfrm>
            <a:off x="403047" y="6197904"/>
            <a:ext cx="759714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*Cereal cont.</a:t>
            </a:r>
            <a:r>
              <a:rPr sz="1800" spc="-15" dirty="0">
                <a:latin typeface="Calibri"/>
                <a:cs typeface="Calibri"/>
              </a:rPr>
              <a:t> </a:t>
            </a:r>
            <a:r>
              <a:rPr sz="1800" dirty="0">
                <a:latin typeface="Calibri"/>
                <a:cs typeface="Calibri"/>
              </a:rPr>
              <a:t>Gluten.</a:t>
            </a:r>
            <a:r>
              <a:rPr sz="1800" spc="15" dirty="0">
                <a:latin typeface="Calibri"/>
                <a:cs typeface="Calibri"/>
              </a:rPr>
              <a:t> </a:t>
            </a:r>
            <a:r>
              <a:rPr sz="1800" b="1" dirty="0">
                <a:latin typeface="Calibri"/>
                <a:cs typeface="Calibri"/>
              </a:rPr>
              <a:t>B</a:t>
            </a:r>
            <a:r>
              <a:rPr sz="1800" b="1" spc="-40" dirty="0">
                <a:latin typeface="Calibri"/>
                <a:cs typeface="Calibri"/>
              </a:rPr>
              <a:t> </a:t>
            </a:r>
            <a:r>
              <a:rPr sz="1800" dirty="0">
                <a:latin typeface="Calibri"/>
                <a:cs typeface="Calibri"/>
              </a:rPr>
              <a:t>=</a:t>
            </a:r>
            <a:r>
              <a:rPr sz="1800" spc="-25" dirty="0">
                <a:latin typeface="Calibri"/>
                <a:cs typeface="Calibri"/>
              </a:rPr>
              <a:t> </a:t>
            </a:r>
            <a:r>
              <a:rPr sz="1800" spc="-10" dirty="0">
                <a:latin typeface="Calibri"/>
                <a:cs typeface="Calibri"/>
              </a:rPr>
              <a:t>Barley.</a:t>
            </a:r>
            <a:r>
              <a:rPr sz="1800" spc="-35" dirty="0">
                <a:latin typeface="Calibri"/>
                <a:cs typeface="Calibri"/>
              </a:rPr>
              <a:t> </a:t>
            </a:r>
            <a:r>
              <a:rPr sz="1800" b="1" dirty="0">
                <a:latin typeface="Calibri"/>
                <a:cs typeface="Calibri"/>
              </a:rPr>
              <a:t>R</a:t>
            </a:r>
            <a:r>
              <a:rPr sz="1800" b="1" spc="-30" dirty="0">
                <a:latin typeface="Calibri"/>
                <a:cs typeface="Calibri"/>
              </a:rPr>
              <a:t> </a:t>
            </a:r>
            <a:r>
              <a:rPr sz="1800" b="1" dirty="0">
                <a:latin typeface="Calibri"/>
                <a:cs typeface="Calibri"/>
              </a:rPr>
              <a:t>=</a:t>
            </a:r>
            <a:r>
              <a:rPr sz="1800" b="1" spc="-25" dirty="0">
                <a:latin typeface="Calibri"/>
                <a:cs typeface="Calibri"/>
              </a:rPr>
              <a:t> </a:t>
            </a:r>
            <a:r>
              <a:rPr sz="1800" dirty="0">
                <a:latin typeface="Calibri"/>
                <a:cs typeface="Calibri"/>
              </a:rPr>
              <a:t>Rye.</a:t>
            </a:r>
            <a:r>
              <a:rPr sz="1800" spc="-35" dirty="0">
                <a:latin typeface="Calibri"/>
                <a:cs typeface="Calibri"/>
              </a:rPr>
              <a:t> </a:t>
            </a:r>
            <a:r>
              <a:rPr sz="1800" b="1" dirty="0">
                <a:latin typeface="Calibri"/>
                <a:cs typeface="Calibri"/>
              </a:rPr>
              <a:t>O</a:t>
            </a:r>
            <a:r>
              <a:rPr sz="1800" b="1" spc="-55" dirty="0">
                <a:latin typeface="Calibri"/>
                <a:cs typeface="Calibri"/>
              </a:rPr>
              <a:t> </a:t>
            </a:r>
            <a:r>
              <a:rPr sz="1800" dirty="0">
                <a:latin typeface="Calibri"/>
                <a:cs typeface="Calibri"/>
              </a:rPr>
              <a:t>=</a:t>
            </a:r>
            <a:r>
              <a:rPr sz="1800" spc="-25" dirty="0">
                <a:latin typeface="Calibri"/>
                <a:cs typeface="Calibri"/>
              </a:rPr>
              <a:t> </a:t>
            </a:r>
            <a:r>
              <a:rPr sz="1800" dirty="0">
                <a:latin typeface="Calibri"/>
                <a:cs typeface="Calibri"/>
              </a:rPr>
              <a:t>Oat</a:t>
            </a:r>
            <a:r>
              <a:rPr sz="1800" spc="-35" dirty="0">
                <a:latin typeface="Calibri"/>
                <a:cs typeface="Calibri"/>
              </a:rPr>
              <a:t> </a:t>
            </a:r>
            <a:r>
              <a:rPr sz="1800" b="1" dirty="0">
                <a:latin typeface="Calibri"/>
                <a:cs typeface="Calibri"/>
              </a:rPr>
              <a:t>W</a:t>
            </a:r>
            <a:r>
              <a:rPr sz="1800" b="1" spc="-35" dirty="0">
                <a:latin typeface="Calibri"/>
                <a:cs typeface="Calibri"/>
              </a:rPr>
              <a:t> </a:t>
            </a:r>
            <a:r>
              <a:rPr sz="1800" dirty="0">
                <a:latin typeface="Calibri"/>
                <a:cs typeface="Calibri"/>
              </a:rPr>
              <a:t>=</a:t>
            </a:r>
            <a:r>
              <a:rPr sz="1800" spc="-25" dirty="0">
                <a:latin typeface="Calibri"/>
                <a:cs typeface="Calibri"/>
              </a:rPr>
              <a:t> </a:t>
            </a:r>
            <a:r>
              <a:rPr sz="1800" dirty="0">
                <a:latin typeface="Calibri"/>
                <a:cs typeface="Calibri"/>
              </a:rPr>
              <a:t>Wheat.</a:t>
            </a:r>
            <a:r>
              <a:rPr sz="1800" spc="-15" dirty="0">
                <a:latin typeface="Calibri"/>
                <a:cs typeface="Calibri"/>
              </a:rPr>
              <a:t> </a:t>
            </a:r>
            <a:r>
              <a:rPr sz="1800" dirty="0">
                <a:latin typeface="Calibri"/>
                <a:cs typeface="Calibri"/>
              </a:rPr>
              <a:t>*</a:t>
            </a:r>
            <a:r>
              <a:rPr sz="1800" b="1" dirty="0">
                <a:latin typeface="Calibri"/>
                <a:cs typeface="Calibri"/>
              </a:rPr>
              <a:t>MC</a:t>
            </a:r>
            <a:r>
              <a:rPr sz="1800" b="1" spc="-30" dirty="0">
                <a:latin typeface="Calibri"/>
                <a:cs typeface="Calibri"/>
              </a:rPr>
              <a:t> </a:t>
            </a:r>
            <a:r>
              <a:rPr sz="1800" dirty="0">
                <a:latin typeface="Calibri"/>
                <a:cs typeface="Calibri"/>
              </a:rPr>
              <a:t>=</a:t>
            </a:r>
            <a:r>
              <a:rPr sz="1800" spc="-45" dirty="0">
                <a:latin typeface="Calibri"/>
                <a:cs typeface="Calibri"/>
              </a:rPr>
              <a:t> </a:t>
            </a:r>
            <a:r>
              <a:rPr sz="1800" dirty="0">
                <a:latin typeface="Calibri"/>
                <a:cs typeface="Calibri"/>
              </a:rPr>
              <a:t>May</a:t>
            </a:r>
            <a:r>
              <a:rPr sz="1800" spc="-35" dirty="0">
                <a:latin typeface="Calibri"/>
                <a:cs typeface="Calibri"/>
              </a:rPr>
              <a:t> </a:t>
            </a:r>
            <a:r>
              <a:rPr sz="1800" spc="-10" dirty="0">
                <a:latin typeface="Calibri"/>
                <a:cs typeface="Calibri"/>
              </a:rPr>
              <a:t>Contain</a:t>
            </a:r>
            <a:endParaRPr sz="18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877824"/>
            <a:ext cx="12192000" cy="5980430"/>
          </a:xfrm>
          <a:custGeom>
            <a:avLst/>
            <a:gdLst/>
            <a:ahLst/>
            <a:cxnLst/>
            <a:rect l="l" t="t" r="r" b="b"/>
            <a:pathLst>
              <a:path w="12192000" h="5980430">
                <a:moveTo>
                  <a:pt x="12192000" y="0"/>
                </a:moveTo>
                <a:lnTo>
                  <a:pt x="0" y="0"/>
                </a:lnTo>
                <a:lnTo>
                  <a:pt x="0" y="5980176"/>
                </a:lnTo>
                <a:lnTo>
                  <a:pt x="12192000" y="5980176"/>
                </a:lnTo>
                <a:lnTo>
                  <a:pt x="12192000" y="0"/>
                </a:lnTo>
                <a:close/>
              </a:path>
            </a:pathLst>
          </a:custGeom>
          <a:solidFill>
            <a:srgbClr val="D9D9D9"/>
          </a:solidFill>
        </p:spPr>
        <p:txBody>
          <a:bodyPr wrap="square" lIns="0" tIns="0" rIns="0" bIns="0" rtlCol="0"/>
          <a:lstStyle/>
          <a:p>
            <a:endParaRPr/>
          </a:p>
        </p:txBody>
      </p:sp>
      <p:sp>
        <p:nvSpPr>
          <p:cNvPr id="3" name="object 3"/>
          <p:cNvSpPr/>
          <p:nvPr/>
        </p:nvSpPr>
        <p:spPr>
          <a:xfrm>
            <a:off x="0" y="0"/>
            <a:ext cx="12192000" cy="972819"/>
          </a:xfrm>
          <a:custGeom>
            <a:avLst/>
            <a:gdLst/>
            <a:ahLst/>
            <a:cxnLst/>
            <a:rect l="l" t="t" r="r" b="b"/>
            <a:pathLst>
              <a:path w="12192000" h="972819">
                <a:moveTo>
                  <a:pt x="12192000" y="0"/>
                </a:moveTo>
                <a:lnTo>
                  <a:pt x="0" y="0"/>
                </a:lnTo>
                <a:lnTo>
                  <a:pt x="0" y="972312"/>
                </a:lnTo>
                <a:lnTo>
                  <a:pt x="12192000" y="972312"/>
                </a:lnTo>
                <a:lnTo>
                  <a:pt x="12192000" y="0"/>
                </a:lnTo>
                <a:close/>
              </a:path>
            </a:pathLst>
          </a:custGeom>
          <a:solidFill>
            <a:srgbClr val="AD3BF4"/>
          </a:solidFill>
        </p:spPr>
        <p:txBody>
          <a:bodyPr wrap="square" lIns="0" tIns="0" rIns="0" bIns="0" rtlCol="0"/>
          <a:lstStyle/>
          <a:p>
            <a:endParaRPr/>
          </a:p>
        </p:txBody>
      </p:sp>
      <p:sp>
        <p:nvSpPr>
          <p:cNvPr id="4" name="object 4"/>
          <p:cNvSpPr txBox="1">
            <a:spLocks noGrp="1"/>
          </p:cNvSpPr>
          <p:nvPr>
            <p:ph type="title"/>
          </p:nvPr>
        </p:nvSpPr>
        <p:spPr>
          <a:prstGeom prst="rect">
            <a:avLst/>
          </a:prstGeom>
        </p:spPr>
        <p:txBody>
          <a:bodyPr vert="horz" wrap="square" lIns="0" tIns="138633" rIns="0" bIns="0" rtlCol="0">
            <a:spAutoFit/>
          </a:bodyPr>
          <a:lstStyle/>
          <a:p>
            <a:pPr marL="382270">
              <a:lnSpc>
                <a:spcPct val="100000"/>
              </a:lnSpc>
              <a:spcBef>
                <a:spcPts val="110"/>
              </a:spcBef>
            </a:pPr>
            <a:r>
              <a:rPr lang="en-US" spc="-20" dirty="0"/>
              <a:t>VENICE</a:t>
            </a:r>
            <a:r>
              <a:rPr spc="-100" dirty="0"/>
              <a:t> </a:t>
            </a:r>
            <a:r>
              <a:rPr dirty="0"/>
              <a:t>–</a:t>
            </a:r>
            <a:r>
              <a:rPr spc="-60" dirty="0"/>
              <a:t> </a:t>
            </a:r>
            <a:r>
              <a:rPr dirty="0"/>
              <a:t>Allergen</a:t>
            </a:r>
            <a:r>
              <a:rPr spc="-114" dirty="0"/>
              <a:t> </a:t>
            </a:r>
            <a:r>
              <a:rPr spc="-20" dirty="0"/>
              <a:t>list</a:t>
            </a:r>
          </a:p>
        </p:txBody>
      </p:sp>
      <p:pic>
        <p:nvPicPr>
          <p:cNvPr id="5" name="object 5"/>
          <p:cNvPicPr/>
          <p:nvPr/>
        </p:nvPicPr>
        <p:blipFill>
          <a:blip r:embed="rId2" cstate="print"/>
          <a:stretch>
            <a:fillRect/>
          </a:stretch>
        </p:blipFill>
        <p:spPr>
          <a:xfrm>
            <a:off x="10765535" y="146304"/>
            <a:ext cx="1182624" cy="731520"/>
          </a:xfrm>
          <a:prstGeom prst="rect">
            <a:avLst/>
          </a:prstGeom>
        </p:spPr>
      </p:pic>
      <p:graphicFrame>
        <p:nvGraphicFramePr>
          <p:cNvPr id="6" name="object 6"/>
          <p:cNvGraphicFramePr>
            <a:graphicFrameLocks noGrp="1"/>
          </p:cNvGraphicFramePr>
          <p:nvPr>
            <p:extLst>
              <p:ext uri="{D42A27DB-BD31-4B8C-83A1-F6EECF244321}">
                <p14:modId xmlns:p14="http://schemas.microsoft.com/office/powerpoint/2010/main" val="536219868"/>
              </p:ext>
            </p:extLst>
          </p:nvPr>
        </p:nvGraphicFramePr>
        <p:xfrm>
          <a:off x="381000" y="1672335"/>
          <a:ext cx="11698298" cy="4471669"/>
        </p:xfrm>
        <a:graphic>
          <a:graphicData uri="http://schemas.openxmlformats.org/drawingml/2006/table">
            <a:tbl>
              <a:tblPr firstRow="1" bandRow="1">
                <a:tableStyleId>{2D5ABB26-0587-4C30-8999-92F81FD0307C}</a:tableStyleId>
              </a:tblPr>
              <a:tblGrid>
                <a:gridCol w="3003892">
                  <a:extLst>
                    <a:ext uri="{9D8B030D-6E8A-4147-A177-3AD203B41FA5}">
                      <a16:colId xmlns:a16="http://schemas.microsoft.com/office/drawing/2014/main" val="20000"/>
                    </a:ext>
                  </a:extLst>
                </a:gridCol>
                <a:gridCol w="621029">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259079">
                        <a:lnSpc>
                          <a:spcPct val="100000"/>
                        </a:lnSpc>
                        <a:spcBef>
                          <a:spcPts val="835"/>
                        </a:spcBef>
                      </a:pPr>
                      <a:r>
                        <a:rPr sz="2000" b="1" u="sng" dirty="0">
                          <a:uFill>
                            <a:solidFill>
                              <a:srgbClr val="000000"/>
                            </a:solidFill>
                          </a:uFill>
                          <a:latin typeface="Calibri"/>
                          <a:cs typeface="Calibri"/>
                        </a:rPr>
                        <a:t>Burger</a:t>
                      </a:r>
                      <a:r>
                        <a:rPr sz="2000" b="1" u="sng" spc="-45" dirty="0">
                          <a:uFill>
                            <a:solidFill>
                              <a:srgbClr val="000000"/>
                            </a:solidFill>
                          </a:uFill>
                          <a:latin typeface="Calibri"/>
                          <a:cs typeface="Calibri"/>
                        </a:rPr>
                        <a:t> </a:t>
                      </a:r>
                      <a:r>
                        <a:rPr sz="2000" b="1" u="sng" dirty="0">
                          <a:uFill>
                            <a:solidFill>
                              <a:srgbClr val="000000"/>
                            </a:solidFill>
                          </a:uFill>
                          <a:latin typeface="Calibri"/>
                          <a:cs typeface="Calibri"/>
                        </a:rPr>
                        <a:t>Subs</a:t>
                      </a:r>
                      <a:r>
                        <a:rPr sz="2000" b="1" u="sng" spc="-50" dirty="0">
                          <a:uFill>
                            <a:solidFill>
                              <a:srgbClr val="000000"/>
                            </a:solidFill>
                          </a:uFill>
                          <a:latin typeface="Calibri"/>
                          <a:cs typeface="Calibri"/>
                        </a:rPr>
                        <a:t> </a:t>
                      </a:r>
                      <a:r>
                        <a:rPr sz="2000" b="1" u="sng" dirty="0">
                          <a:uFill>
                            <a:solidFill>
                              <a:srgbClr val="000000"/>
                            </a:solidFill>
                          </a:uFill>
                          <a:latin typeface="Calibri"/>
                          <a:cs typeface="Calibri"/>
                        </a:rPr>
                        <a:t>&amp;</a:t>
                      </a:r>
                      <a:r>
                        <a:rPr sz="2000" b="1" u="sng" spc="-60" dirty="0">
                          <a:uFill>
                            <a:solidFill>
                              <a:srgbClr val="000000"/>
                            </a:solidFill>
                          </a:uFill>
                          <a:latin typeface="Calibri"/>
                          <a:cs typeface="Calibri"/>
                        </a:rPr>
                        <a:t> </a:t>
                      </a:r>
                      <a:r>
                        <a:rPr sz="2000" b="1" u="sng" spc="-10" dirty="0">
                          <a:uFill>
                            <a:solidFill>
                              <a:srgbClr val="000000"/>
                            </a:solidFill>
                          </a:uFill>
                          <a:latin typeface="Calibri"/>
                          <a:cs typeface="Calibri"/>
                        </a:rPr>
                        <a:t>Upgrades</a:t>
                      </a:r>
                      <a:endParaRPr sz="20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pPr>
                      <a:endParaRPr sz="1200">
                        <a:latin typeface="Times New Roman"/>
                        <a:cs typeface="Times New Roman"/>
                      </a:endParaRPr>
                    </a:p>
                    <a:p>
                      <a:pPr marL="1270" algn="ctr">
                        <a:lnSpc>
                          <a:spcPct val="100000"/>
                        </a:lnSpc>
                      </a:pPr>
                      <a:r>
                        <a:rPr sz="1200" b="1" spc="-10" dirty="0">
                          <a:latin typeface="Calibri"/>
                          <a:cs typeface="Calibri"/>
                        </a:rPr>
                        <a:t>Celery</a:t>
                      </a:r>
                      <a:endParaRPr sz="12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540" algn="ctr">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810" algn="ctr">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 algn="ctr">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6985" algn="ctr">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5080" algn="ctr">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905" algn="ctr">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3810" algn="ctr">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810" algn="ctr">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18110" indent="-6350">
                        <a:lnSpc>
                          <a:spcPct val="100000"/>
                        </a:lnSpc>
                        <a:spcBef>
                          <a:spcPts val="1030"/>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0660" marR="189230" indent="2540">
                        <a:lnSpc>
                          <a:spcPct val="100000"/>
                        </a:lnSpc>
                        <a:spcBef>
                          <a:spcPts val="1030"/>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85725">
                        <a:lnSpc>
                          <a:spcPct val="100000"/>
                        </a:lnSpc>
                        <a:spcBef>
                          <a:spcPts val="620"/>
                        </a:spcBef>
                      </a:pPr>
                      <a:r>
                        <a:rPr sz="1400" b="1" dirty="0">
                          <a:latin typeface="Calibri"/>
                          <a:cs typeface="Calibri"/>
                        </a:rPr>
                        <a:t>Moving</a:t>
                      </a:r>
                      <a:r>
                        <a:rPr sz="1400" b="1" spc="-50" dirty="0">
                          <a:latin typeface="Calibri"/>
                          <a:cs typeface="Calibri"/>
                        </a:rPr>
                        <a:t> </a:t>
                      </a:r>
                      <a:r>
                        <a:rPr lang="en-US" sz="1400" b="1" spc="-10" dirty="0">
                          <a:latin typeface="Calibri"/>
                          <a:cs typeface="Calibri"/>
                        </a:rPr>
                        <a:t>M</a:t>
                      </a:r>
                      <a:r>
                        <a:rPr sz="1400" b="1" spc="-10" dirty="0">
                          <a:latin typeface="Calibri"/>
                          <a:cs typeface="Calibri"/>
                        </a:rPr>
                        <a:t>ountain</a:t>
                      </a:r>
                      <a:r>
                        <a:rPr sz="1400" b="1" spc="-15" dirty="0">
                          <a:latin typeface="Calibri"/>
                          <a:cs typeface="Calibri"/>
                        </a:rPr>
                        <a:t> </a:t>
                      </a:r>
                      <a:r>
                        <a:rPr lang="en-US" sz="1400" b="1" spc="-20" dirty="0">
                          <a:latin typeface="Calibri"/>
                          <a:cs typeface="Calibri"/>
                        </a:rPr>
                        <a:t>P</a:t>
                      </a:r>
                      <a:r>
                        <a:rPr sz="1400" b="1" spc="-20" dirty="0">
                          <a:latin typeface="Calibri"/>
                          <a:cs typeface="Calibri"/>
                        </a:rPr>
                        <a:t>atty</a:t>
                      </a:r>
                      <a:endParaRPr sz="1400" dirty="0">
                        <a:latin typeface="Calibri"/>
                        <a:cs typeface="Calibri"/>
                      </a:endParaRPr>
                    </a:p>
                  </a:txBody>
                  <a:tcPr marL="0" marR="0" marT="787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400"/>
                        </a:spcBef>
                      </a:pPr>
                      <a:r>
                        <a:rPr sz="1400" b="1" spc="-10" dirty="0">
                          <a:latin typeface="Calibri"/>
                          <a:cs typeface="Calibri"/>
                        </a:rPr>
                        <a:t>Y-</a:t>
                      </a:r>
                      <a:r>
                        <a:rPr sz="1400" b="1" spc="-50" dirty="0">
                          <a:latin typeface="Calibri"/>
                          <a:cs typeface="Calibri"/>
                        </a:rPr>
                        <a:t>W</a:t>
                      </a:r>
                      <a:endParaRPr sz="1400" dirty="0">
                        <a:latin typeface="Calibri"/>
                        <a:cs typeface="Calibri"/>
                      </a:endParaRPr>
                    </a:p>
                  </a:txBody>
                  <a:tcPr marL="0" marR="0" marT="5080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985" algn="ctr">
                        <a:lnSpc>
                          <a:spcPct val="100000"/>
                        </a:lnSpc>
                        <a:spcBef>
                          <a:spcPts val="425"/>
                        </a:spcBef>
                      </a:pPr>
                      <a:r>
                        <a:rPr sz="1400" spc="-50" dirty="0">
                          <a:latin typeface="Arial MT"/>
                          <a:cs typeface="Arial MT"/>
                        </a:rPr>
                        <a:t>Y</a:t>
                      </a:r>
                      <a:endParaRPr sz="1400">
                        <a:latin typeface="Arial MT"/>
                        <a:cs typeface="Arial MT"/>
                      </a:endParaRPr>
                    </a:p>
                  </a:txBody>
                  <a:tcPr marL="0" marR="0" marT="539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0680">
                <a:tc>
                  <a:txBody>
                    <a:bodyPr/>
                    <a:lstStyle/>
                    <a:p>
                      <a:pPr marL="85725">
                        <a:lnSpc>
                          <a:spcPct val="100000"/>
                        </a:lnSpc>
                        <a:spcBef>
                          <a:spcPts val="515"/>
                        </a:spcBef>
                      </a:pPr>
                      <a:r>
                        <a:rPr sz="1400" b="1" spc="-10" dirty="0">
                          <a:latin typeface="Calibri"/>
                          <a:cs typeface="Calibri"/>
                        </a:rPr>
                        <a:t>Bacon</a:t>
                      </a:r>
                      <a:endParaRPr sz="1400" dirty="0">
                        <a:latin typeface="Calibri"/>
                        <a:cs typeface="Calibri"/>
                      </a:endParaRPr>
                    </a:p>
                  </a:txBody>
                  <a:tcPr marL="0" marR="0" marT="65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401955">
                <a:tc>
                  <a:txBody>
                    <a:bodyPr/>
                    <a:lstStyle/>
                    <a:p>
                      <a:pPr marL="85725">
                        <a:lnSpc>
                          <a:spcPct val="100000"/>
                        </a:lnSpc>
                        <a:spcBef>
                          <a:spcPts val="710"/>
                        </a:spcBef>
                      </a:pPr>
                      <a:r>
                        <a:rPr sz="1400" b="1" dirty="0">
                          <a:latin typeface="Calibri"/>
                          <a:cs typeface="Calibri"/>
                        </a:rPr>
                        <a:t>Cheese</a:t>
                      </a:r>
                      <a:r>
                        <a:rPr sz="1400" b="1" spc="-25" dirty="0">
                          <a:latin typeface="Calibri"/>
                          <a:cs typeface="Calibri"/>
                        </a:rPr>
                        <a:t> </a:t>
                      </a:r>
                      <a:r>
                        <a:rPr sz="1400" b="1" dirty="0">
                          <a:latin typeface="Calibri"/>
                          <a:cs typeface="Calibri"/>
                        </a:rPr>
                        <a:t>&amp;</a:t>
                      </a:r>
                      <a:r>
                        <a:rPr sz="1400" b="1" spc="-40" dirty="0">
                          <a:latin typeface="Calibri"/>
                          <a:cs typeface="Calibri"/>
                        </a:rPr>
                        <a:t> </a:t>
                      </a:r>
                      <a:r>
                        <a:rPr sz="1400" b="1" dirty="0">
                          <a:latin typeface="Calibri"/>
                          <a:cs typeface="Calibri"/>
                        </a:rPr>
                        <a:t>Bacon</a:t>
                      </a:r>
                      <a:r>
                        <a:rPr sz="1400" b="1" spc="-40" dirty="0">
                          <a:latin typeface="Calibri"/>
                          <a:cs typeface="Calibri"/>
                        </a:rPr>
                        <a:t> </a:t>
                      </a:r>
                      <a:r>
                        <a:rPr sz="1400" b="1" spc="-20" dirty="0">
                          <a:latin typeface="Calibri"/>
                          <a:cs typeface="Calibri"/>
                        </a:rPr>
                        <a:t>Fries</a:t>
                      </a:r>
                      <a:endParaRPr sz="1400">
                        <a:latin typeface="Calibri"/>
                        <a:cs typeface="Calibri"/>
                      </a:endParaRPr>
                    </a:p>
                  </a:txBody>
                  <a:tcPr marL="0" marR="0" marT="901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434"/>
                        </a:spcBef>
                      </a:pPr>
                      <a:r>
                        <a:rPr sz="1400" b="1" spc="-50" dirty="0">
                          <a:latin typeface="Calibri"/>
                          <a:cs typeface="Calibri"/>
                        </a:rPr>
                        <a:t>Y</a:t>
                      </a:r>
                      <a:endParaRPr sz="1400" dirty="0">
                        <a:latin typeface="Calibri"/>
                        <a:cs typeface="Calibr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434"/>
                        </a:spcBef>
                      </a:pPr>
                      <a:r>
                        <a:rPr sz="1400" b="1" spc="-50" dirty="0">
                          <a:latin typeface="Calibri"/>
                          <a:cs typeface="Calibri"/>
                        </a:rPr>
                        <a:t>Y</a:t>
                      </a:r>
                      <a:endParaRPr sz="1400">
                        <a:latin typeface="Calibri"/>
                        <a:cs typeface="Calibr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34"/>
                        </a:spcBef>
                      </a:pPr>
                      <a:r>
                        <a:rPr sz="1400" b="1" spc="-50" dirty="0">
                          <a:latin typeface="Calibri"/>
                          <a:cs typeface="Calibri"/>
                        </a:rPr>
                        <a:t>Y</a:t>
                      </a:r>
                      <a:r>
                        <a:rPr lang="en-US" sz="1400" b="1" spc="-50" dirty="0">
                          <a:latin typeface="Calibri"/>
                          <a:cs typeface="Calibri"/>
                        </a:rPr>
                        <a:t>*cheese sauce</a:t>
                      </a:r>
                      <a:endParaRPr sz="1400" dirty="0">
                        <a:latin typeface="Calibri"/>
                        <a:cs typeface="Calibr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a:lnSpc>
                          <a:spcPct val="100000"/>
                        </a:lnSpc>
                      </a:pPr>
                      <a:r>
                        <a:rPr lang="en-US" sz="1400" b="1" dirty="0">
                          <a:latin typeface="+mn-lt"/>
                          <a:cs typeface="Times New Roman"/>
                        </a:rPr>
                        <a:t>Onions Rings</a:t>
                      </a:r>
                      <a:endParaRPr sz="1400" b="1" dirty="0">
                        <a:latin typeface="+mn-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10" dirty="0">
                          <a:latin typeface="+mn-lt"/>
                          <a:cs typeface="Calibri"/>
                        </a:rPr>
                        <a:t>Y-</a:t>
                      </a:r>
                      <a:r>
                        <a:rPr lang="en-US" sz="1400" b="1" spc="-50" dirty="0">
                          <a:latin typeface="+mn-lt"/>
                          <a:cs typeface="Calibri"/>
                        </a:rPr>
                        <a:t>W</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50" dirty="0">
                          <a:latin typeface="+mn-lt"/>
                          <a:cs typeface="Calibri"/>
                        </a:rPr>
                        <a:t>Y</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548005">
                <a:tc>
                  <a:txBody>
                    <a:bodyPr/>
                    <a:lstStyle/>
                    <a:p>
                      <a:pPr marL="911225">
                        <a:lnSpc>
                          <a:spcPct val="100000"/>
                        </a:lnSpc>
                        <a:spcBef>
                          <a:spcPts val="855"/>
                        </a:spcBef>
                      </a:pPr>
                      <a:r>
                        <a:rPr sz="2000" b="1" u="sng" spc="-10" dirty="0">
                          <a:uFill>
                            <a:solidFill>
                              <a:srgbClr val="000000"/>
                            </a:solidFill>
                          </a:uFill>
                          <a:latin typeface="Calibri"/>
                          <a:cs typeface="Calibri"/>
                        </a:rPr>
                        <a:t>Sandwiches</a:t>
                      </a:r>
                      <a:endParaRPr sz="2000">
                        <a:latin typeface="Calibri"/>
                        <a:cs typeface="Calibri"/>
                      </a:endParaRPr>
                    </a:p>
                  </a:txBody>
                  <a:tcPr marL="0" marR="0" marT="1085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nSpc>
                          <a:spcPct val="100000"/>
                        </a:lnSpc>
                      </a:pPr>
                      <a:endParaRPr sz="1200">
                        <a:latin typeface="Times New Roman"/>
                        <a:cs typeface="Times New Roman"/>
                      </a:endParaRPr>
                    </a:p>
                    <a:p>
                      <a:pPr marL="1270" algn="ctr">
                        <a:lnSpc>
                          <a:spcPct val="100000"/>
                        </a:lnSpc>
                        <a:spcBef>
                          <a:spcPts val="5"/>
                        </a:spcBef>
                      </a:pPr>
                      <a:r>
                        <a:rPr sz="1200" b="1" spc="-10" dirty="0">
                          <a:latin typeface="Calibri"/>
                          <a:cs typeface="Calibri"/>
                        </a:rPr>
                        <a:t>Celery</a:t>
                      </a:r>
                      <a:endParaRPr sz="12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3175" algn="ctr">
                        <a:lnSpc>
                          <a:spcPct val="100000"/>
                        </a:lnSpc>
                        <a:spcBef>
                          <a:spcPts val="1100"/>
                        </a:spcBef>
                      </a:pPr>
                      <a:r>
                        <a:rPr sz="1600"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270" algn="ctr">
                        <a:lnSpc>
                          <a:spcPct val="100000"/>
                        </a:lnSpc>
                        <a:spcBef>
                          <a:spcPts val="1100"/>
                        </a:spcBef>
                      </a:pPr>
                      <a:r>
                        <a:rPr sz="1600"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35255" marR="124460" indent="8890" algn="just">
                        <a:lnSpc>
                          <a:spcPct val="100000"/>
                        </a:lnSpc>
                        <a:spcBef>
                          <a:spcPts val="310"/>
                        </a:spcBef>
                      </a:pPr>
                      <a:r>
                        <a:rPr sz="1000" spc="-10" dirty="0">
                          <a:latin typeface="Calibri"/>
                          <a:cs typeface="Calibri"/>
                        </a:rPr>
                        <a:t>Cereal cont. Gluten</a:t>
                      </a:r>
                      <a:endParaRPr sz="1000">
                        <a:latin typeface="Calibri"/>
                        <a:cs typeface="Calibr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905" algn="ctr">
                        <a:lnSpc>
                          <a:spcPct val="100000"/>
                        </a:lnSpc>
                        <a:spcBef>
                          <a:spcPts val="1255"/>
                        </a:spcBef>
                      </a:pPr>
                      <a:r>
                        <a:rPr sz="1400" spc="-10" dirty="0">
                          <a:latin typeface="Calibri"/>
                          <a:cs typeface="Calibri"/>
                        </a:rPr>
                        <a:t>Lupin</a:t>
                      </a:r>
                      <a:endParaRPr sz="1400">
                        <a:latin typeface="Calibri"/>
                        <a:cs typeface="Calibri"/>
                      </a:endParaRPr>
                    </a:p>
                  </a:txBody>
                  <a:tcPr marL="0" marR="0" marT="1593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4445" algn="ctr">
                        <a:lnSpc>
                          <a:spcPct val="100000"/>
                        </a:lnSpc>
                        <a:spcBef>
                          <a:spcPts val="1255"/>
                        </a:spcBef>
                      </a:pPr>
                      <a:r>
                        <a:rPr sz="1400" spc="-20" dirty="0">
                          <a:latin typeface="Calibri"/>
                          <a:cs typeface="Calibri"/>
                        </a:rPr>
                        <a:t>Milk</a:t>
                      </a:r>
                      <a:endParaRPr sz="1400">
                        <a:latin typeface="Calibri"/>
                        <a:cs typeface="Calibri"/>
                      </a:endParaRPr>
                    </a:p>
                  </a:txBody>
                  <a:tcPr marL="0" marR="0" marT="1593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nSpc>
                          <a:spcPct val="100000"/>
                        </a:lnSpc>
                        <a:spcBef>
                          <a:spcPts val="540"/>
                        </a:spcBef>
                      </a:pPr>
                      <a:endParaRPr sz="900">
                        <a:latin typeface="Times New Roman"/>
                        <a:cs typeface="Times New Roman"/>
                      </a:endParaRPr>
                    </a:p>
                    <a:p>
                      <a:pPr marL="3810" algn="ctr">
                        <a:lnSpc>
                          <a:spcPct val="100000"/>
                        </a:lnSpc>
                      </a:pPr>
                      <a:r>
                        <a:rPr sz="900" spc="-10" dirty="0">
                          <a:latin typeface="Calibri"/>
                          <a:cs typeface="Calibri"/>
                        </a:rPr>
                        <a:t>Molluscs</a:t>
                      </a:r>
                      <a:endParaRPr sz="900">
                        <a:latin typeface="Calibri"/>
                        <a:cs typeface="Calibri"/>
                      </a:endParaRPr>
                    </a:p>
                  </a:txBody>
                  <a:tcPr marL="0" marR="0" marT="68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nSpc>
                          <a:spcPct val="100000"/>
                        </a:lnSpc>
                        <a:spcBef>
                          <a:spcPts val="540"/>
                        </a:spcBef>
                      </a:pPr>
                      <a:endParaRPr sz="900">
                        <a:latin typeface="Times New Roman"/>
                        <a:cs typeface="Times New Roman"/>
                      </a:endParaRPr>
                    </a:p>
                    <a:p>
                      <a:pPr marL="2540" algn="ctr">
                        <a:lnSpc>
                          <a:spcPct val="100000"/>
                        </a:lnSpc>
                      </a:pPr>
                      <a:r>
                        <a:rPr sz="900" spc="-10" dirty="0">
                          <a:latin typeface="Calibri"/>
                          <a:cs typeface="Calibri"/>
                        </a:rPr>
                        <a:t>Mustard</a:t>
                      </a:r>
                      <a:endParaRPr sz="900">
                        <a:latin typeface="Calibri"/>
                        <a:cs typeface="Calibri"/>
                      </a:endParaRPr>
                    </a:p>
                  </a:txBody>
                  <a:tcPr marL="0" marR="0" marT="68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nSpc>
                          <a:spcPct val="100000"/>
                        </a:lnSpc>
                        <a:spcBef>
                          <a:spcPts val="540"/>
                        </a:spcBef>
                      </a:pPr>
                      <a:endParaRPr sz="900">
                        <a:latin typeface="Times New Roman"/>
                        <a:cs typeface="Times New Roman"/>
                      </a:endParaRPr>
                    </a:p>
                    <a:p>
                      <a:pPr marL="1270" algn="ctr">
                        <a:lnSpc>
                          <a:spcPct val="100000"/>
                        </a:lnSpc>
                      </a:pPr>
                      <a:r>
                        <a:rPr sz="900" spc="-10" dirty="0">
                          <a:latin typeface="Calibri"/>
                          <a:cs typeface="Calibri"/>
                        </a:rPr>
                        <a:t>Peanuts</a:t>
                      </a:r>
                      <a:endParaRPr sz="900">
                        <a:latin typeface="Calibri"/>
                        <a:cs typeface="Calibri"/>
                      </a:endParaRPr>
                    </a:p>
                  </a:txBody>
                  <a:tcPr marL="0" marR="0" marT="68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nSpc>
                          <a:spcPct val="100000"/>
                        </a:lnSpc>
                        <a:spcBef>
                          <a:spcPts val="540"/>
                        </a:spcBef>
                      </a:pPr>
                      <a:endParaRPr sz="900">
                        <a:latin typeface="Times New Roman"/>
                        <a:cs typeface="Times New Roman"/>
                      </a:endParaRPr>
                    </a:p>
                    <a:p>
                      <a:pPr marL="5080" algn="ctr">
                        <a:lnSpc>
                          <a:spcPct val="100000"/>
                        </a:lnSpc>
                      </a:pPr>
                      <a:r>
                        <a:rPr sz="900" spc="-10" dirty="0">
                          <a:latin typeface="Calibri"/>
                          <a:cs typeface="Calibri"/>
                        </a:rPr>
                        <a:t>Sesame</a:t>
                      </a:r>
                      <a:endParaRPr sz="900">
                        <a:latin typeface="Calibri"/>
                        <a:cs typeface="Calibri"/>
                      </a:endParaRPr>
                    </a:p>
                  </a:txBody>
                  <a:tcPr marL="0" marR="0" marT="68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a:lnSpc>
                          <a:spcPct val="100000"/>
                        </a:lnSpc>
                        <a:spcBef>
                          <a:spcPts val="540"/>
                        </a:spcBef>
                      </a:pPr>
                      <a:endParaRPr sz="900">
                        <a:latin typeface="Times New Roman"/>
                        <a:cs typeface="Times New Roman"/>
                      </a:endParaRPr>
                    </a:p>
                    <a:p>
                      <a:pPr marL="4445" algn="ctr">
                        <a:lnSpc>
                          <a:spcPct val="100000"/>
                        </a:lnSpc>
                      </a:pPr>
                      <a:r>
                        <a:rPr sz="900" spc="-10" dirty="0">
                          <a:latin typeface="Calibri"/>
                          <a:cs typeface="Calibri"/>
                        </a:rPr>
                        <a:t>Shellfish</a:t>
                      </a:r>
                      <a:endParaRPr sz="900">
                        <a:latin typeface="Calibri"/>
                        <a:cs typeface="Calibri"/>
                      </a:endParaRPr>
                    </a:p>
                  </a:txBody>
                  <a:tcPr marL="0" marR="0" marT="685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5715" algn="ctr">
                        <a:lnSpc>
                          <a:spcPct val="100000"/>
                        </a:lnSpc>
                        <a:spcBef>
                          <a:spcPts val="1255"/>
                        </a:spcBef>
                      </a:pPr>
                      <a:r>
                        <a:rPr sz="1400" spc="-25" dirty="0">
                          <a:latin typeface="Calibri"/>
                          <a:cs typeface="Calibri"/>
                        </a:rPr>
                        <a:t>Soy</a:t>
                      </a:r>
                      <a:endParaRPr sz="1400">
                        <a:latin typeface="Calibri"/>
                        <a:cs typeface="Calibri"/>
                      </a:endParaRPr>
                    </a:p>
                  </a:txBody>
                  <a:tcPr marL="0" marR="0" marT="1593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130175">
                        <a:lnSpc>
                          <a:spcPct val="100000"/>
                        </a:lnSpc>
                        <a:spcBef>
                          <a:spcPts val="1030"/>
                        </a:spcBef>
                      </a:pPr>
                      <a:r>
                        <a:rPr sz="900" spc="-10" dirty="0">
                          <a:latin typeface="Calibri"/>
                          <a:cs typeface="Calibri"/>
                        </a:rPr>
                        <a:t>Sulphur</a:t>
                      </a:r>
                      <a:endParaRPr sz="900">
                        <a:latin typeface="Calibri"/>
                        <a:cs typeface="Calibri"/>
                      </a:endParaRPr>
                    </a:p>
                    <a:p>
                      <a:pPr marL="136525">
                        <a:lnSpc>
                          <a:spcPct val="100000"/>
                        </a:lnSpc>
                        <a:spcBef>
                          <a:spcPts val="5"/>
                        </a:spcBef>
                      </a:pPr>
                      <a:r>
                        <a:rPr sz="900"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tc>
                  <a:txBody>
                    <a:bodyPr/>
                    <a:lstStyle/>
                    <a:p>
                      <a:pPr marL="207010">
                        <a:lnSpc>
                          <a:spcPct val="100000"/>
                        </a:lnSpc>
                        <a:spcBef>
                          <a:spcPts val="1030"/>
                        </a:spcBef>
                      </a:pPr>
                      <a:r>
                        <a:rPr sz="900" spc="-20" dirty="0">
                          <a:latin typeface="Calibri"/>
                          <a:cs typeface="Calibri"/>
                        </a:rPr>
                        <a:t>Tree</a:t>
                      </a:r>
                      <a:endParaRPr sz="900">
                        <a:latin typeface="Calibri"/>
                        <a:cs typeface="Calibri"/>
                      </a:endParaRPr>
                    </a:p>
                    <a:p>
                      <a:pPr marL="200660">
                        <a:lnSpc>
                          <a:spcPct val="100000"/>
                        </a:lnSpc>
                        <a:spcBef>
                          <a:spcPts val="5"/>
                        </a:spcBef>
                      </a:pPr>
                      <a:r>
                        <a:rPr sz="900"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BEBE"/>
                    </a:solidFill>
                  </a:tcPr>
                </a:tc>
                <a:extLst>
                  <a:ext uri="{0D108BD9-81ED-4DB2-BD59-A6C34878D82A}">
                    <a16:rowId xmlns:a16="http://schemas.microsoft.com/office/drawing/2014/main" val="10005"/>
                  </a:ext>
                </a:extLst>
              </a:tr>
              <a:tr h="394335">
                <a:tc>
                  <a:txBody>
                    <a:bodyPr/>
                    <a:lstStyle/>
                    <a:p>
                      <a:pPr marL="91440">
                        <a:lnSpc>
                          <a:spcPct val="100000"/>
                        </a:lnSpc>
                        <a:spcBef>
                          <a:spcPts val="790"/>
                        </a:spcBef>
                      </a:pPr>
                      <a:r>
                        <a:rPr sz="1400" b="1" dirty="0">
                          <a:latin typeface="Calibri"/>
                          <a:cs typeface="Calibri"/>
                        </a:rPr>
                        <a:t>Honey</a:t>
                      </a:r>
                      <a:r>
                        <a:rPr sz="1400" b="1" spc="-60" dirty="0">
                          <a:latin typeface="Calibri"/>
                          <a:cs typeface="Calibri"/>
                        </a:rPr>
                        <a:t> </a:t>
                      </a:r>
                      <a:r>
                        <a:rPr sz="1400" b="1" spc="-10" dirty="0">
                          <a:latin typeface="Calibri"/>
                          <a:cs typeface="Calibri"/>
                        </a:rPr>
                        <a:t>Mustard</a:t>
                      </a:r>
                      <a:r>
                        <a:rPr sz="1400" b="1" spc="-40" dirty="0">
                          <a:latin typeface="Calibri"/>
                          <a:cs typeface="Calibri"/>
                        </a:rPr>
                        <a:t> </a:t>
                      </a:r>
                      <a:r>
                        <a:rPr sz="1400" b="1" dirty="0">
                          <a:latin typeface="Calibri"/>
                          <a:cs typeface="Calibri"/>
                        </a:rPr>
                        <a:t>Grilled</a:t>
                      </a:r>
                      <a:r>
                        <a:rPr sz="1400" b="1" spc="-5" dirty="0">
                          <a:latin typeface="Calibri"/>
                          <a:cs typeface="Calibri"/>
                        </a:rPr>
                        <a:t> </a:t>
                      </a:r>
                      <a:r>
                        <a:rPr sz="1400" b="1" dirty="0">
                          <a:latin typeface="Calibri"/>
                          <a:cs typeface="Calibri"/>
                        </a:rPr>
                        <a:t>Chicken</a:t>
                      </a:r>
                      <a:r>
                        <a:rPr sz="1400" b="1" spc="-20" dirty="0">
                          <a:latin typeface="Calibri"/>
                          <a:cs typeface="Calibri"/>
                        </a:rPr>
                        <a:t> </a:t>
                      </a:r>
                      <a:r>
                        <a:rPr sz="1400" b="1" spc="-10" dirty="0">
                          <a:latin typeface="Calibri"/>
                          <a:cs typeface="Calibri"/>
                        </a:rPr>
                        <a:t>Sandwich</a:t>
                      </a:r>
                      <a:endParaRPr sz="1400" dirty="0">
                        <a:latin typeface="Calibri"/>
                        <a:cs typeface="Calibri"/>
                      </a:endParaRPr>
                    </a:p>
                  </a:txBody>
                  <a:tcPr marL="0" marR="0" marT="1003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400" b="1" spc="-50" dirty="0">
                          <a:latin typeface="Calibri"/>
                          <a:cs typeface="Calibri"/>
                        </a:rPr>
                        <a:t>Y</a:t>
                      </a:r>
                      <a:endParaRPr sz="14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400" b="1" spc="-50" dirty="0">
                          <a:latin typeface="Calibri"/>
                          <a:cs typeface="Calibri"/>
                        </a:rPr>
                        <a:t>Y</a:t>
                      </a:r>
                      <a:endParaRPr sz="14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370"/>
                        </a:spcBef>
                      </a:pPr>
                      <a:r>
                        <a:rPr sz="1400" b="1" spc="-10" dirty="0">
                          <a:latin typeface="Calibri"/>
                          <a:cs typeface="Calibri"/>
                        </a:rPr>
                        <a:t>Y-</a:t>
                      </a:r>
                      <a:r>
                        <a:rPr sz="1400" b="1" spc="-50" dirty="0">
                          <a:latin typeface="Calibri"/>
                          <a:cs typeface="Calibri"/>
                        </a:rPr>
                        <a:t>W</a:t>
                      </a:r>
                      <a:endParaRPr sz="14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70"/>
                        </a:spcBef>
                      </a:pPr>
                      <a:r>
                        <a:rPr sz="1400" b="1" spc="-50" dirty="0">
                          <a:latin typeface="Calibri"/>
                          <a:cs typeface="Calibri"/>
                        </a:rPr>
                        <a:t>Y</a:t>
                      </a:r>
                      <a:endParaRPr sz="14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370"/>
                        </a:spcBef>
                      </a:pPr>
                      <a:r>
                        <a:rPr sz="1400" b="1" spc="-50" dirty="0">
                          <a:latin typeface="Calibri"/>
                          <a:cs typeface="Calibri"/>
                        </a:rPr>
                        <a:t>Y</a:t>
                      </a:r>
                      <a:endParaRPr sz="14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5080" algn="ctr">
                        <a:lnSpc>
                          <a:spcPct val="100000"/>
                        </a:lnSpc>
                        <a:spcBef>
                          <a:spcPts val="370"/>
                        </a:spcBef>
                      </a:pPr>
                      <a:r>
                        <a:rPr sz="1400" b="1" spc="-25" dirty="0">
                          <a:latin typeface="Calibri"/>
                          <a:cs typeface="Calibri"/>
                        </a:rPr>
                        <a:t>MC</a:t>
                      </a:r>
                      <a:endParaRPr sz="14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5715" algn="ctr">
                        <a:lnSpc>
                          <a:spcPct val="100000"/>
                        </a:lnSpc>
                        <a:spcBef>
                          <a:spcPts val="370"/>
                        </a:spcBef>
                      </a:pPr>
                      <a:r>
                        <a:rPr sz="1400" b="1" spc="-25" dirty="0">
                          <a:latin typeface="Calibri"/>
                          <a:cs typeface="Calibri"/>
                        </a:rPr>
                        <a:t>MC</a:t>
                      </a:r>
                      <a:endParaRPr sz="14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0"/>
                        </a:spcBef>
                      </a:pPr>
                      <a:r>
                        <a:rPr sz="1400" b="1" spc="-50" dirty="0">
                          <a:latin typeface="Calibri"/>
                          <a:cs typeface="Calibri"/>
                        </a:rPr>
                        <a:t>Y</a:t>
                      </a:r>
                      <a:endParaRPr sz="14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51765">
                        <a:lnSpc>
                          <a:spcPct val="100000"/>
                        </a:lnSpc>
                        <a:spcBef>
                          <a:spcPts val="370"/>
                        </a:spcBef>
                      </a:pPr>
                      <a:r>
                        <a:rPr sz="1400" b="1" spc="-25" dirty="0">
                          <a:latin typeface="Calibri"/>
                          <a:cs typeface="Calibri"/>
                        </a:rPr>
                        <a:t>MC</a:t>
                      </a:r>
                      <a:endParaRPr sz="14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985" algn="ctr">
                        <a:lnSpc>
                          <a:spcPct val="100000"/>
                        </a:lnSpc>
                        <a:spcBef>
                          <a:spcPts val="370"/>
                        </a:spcBef>
                      </a:pPr>
                      <a:r>
                        <a:rPr sz="1400" b="1" spc="-25" dirty="0">
                          <a:latin typeface="Calibri"/>
                          <a:cs typeface="Calibri"/>
                        </a:rPr>
                        <a:t>MC</a:t>
                      </a:r>
                      <a:endParaRPr sz="14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85"/>
                        </a:spcBef>
                      </a:pPr>
                      <a:r>
                        <a:rPr sz="1400" b="1" dirty="0">
                          <a:latin typeface="Calibri"/>
                          <a:cs typeface="Calibri"/>
                        </a:rPr>
                        <a:t>Messi</a:t>
                      </a:r>
                      <a:r>
                        <a:rPr sz="1400" b="1" spc="-25" dirty="0">
                          <a:latin typeface="Calibri"/>
                          <a:cs typeface="Calibri"/>
                        </a:rPr>
                        <a:t> </a:t>
                      </a:r>
                      <a:r>
                        <a:rPr lang="en-US" sz="1400" b="1" spc="-10" dirty="0">
                          <a:latin typeface="Calibri"/>
                          <a:cs typeface="Calibri"/>
                        </a:rPr>
                        <a:t>c</a:t>
                      </a:r>
                      <a:r>
                        <a:rPr sz="1400" b="1" spc="-10" dirty="0">
                          <a:latin typeface="Calibri"/>
                          <a:cs typeface="Calibri"/>
                        </a:rPr>
                        <a:t>hicken</a:t>
                      </a:r>
                      <a:r>
                        <a:rPr sz="1400" b="1" spc="-25" dirty="0">
                          <a:latin typeface="Calibri"/>
                          <a:cs typeface="Calibri"/>
                        </a:rPr>
                        <a:t> </a:t>
                      </a:r>
                      <a:r>
                        <a:rPr sz="1400" b="1" spc="-10" dirty="0">
                          <a:latin typeface="Calibri"/>
                          <a:cs typeface="Calibri"/>
                        </a:rPr>
                        <a:t>Sandwich</a:t>
                      </a:r>
                      <a:endParaRPr sz="1400" dirty="0">
                        <a:latin typeface="Calibri"/>
                        <a:cs typeface="Calibri"/>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5"/>
                        </a:spcBef>
                      </a:pPr>
                      <a:r>
                        <a:rPr sz="1400" b="1" spc="-50" dirty="0">
                          <a:latin typeface="Calibri"/>
                          <a:cs typeface="Calibri"/>
                        </a:rPr>
                        <a:t>Y</a:t>
                      </a:r>
                      <a:endParaRPr sz="14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75"/>
                        </a:spcBef>
                      </a:pPr>
                      <a:r>
                        <a:rPr sz="1400" b="1" spc="-10" dirty="0">
                          <a:latin typeface="Calibri"/>
                          <a:cs typeface="Calibri"/>
                        </a:rPr>
                        <a:t>Y-</a:t>
                      </a:r>
                      <a:r>
                        <a:rPr sz="1400" b="1" spc="-50" dirty="0">
                          <a:latin typeface="Calibri"/>
                          <a:cs typeface="Calibri"/>
                        </a:rPr>
                        <a:t>W</a:t>
                      </a:r>
                      <a:endParaRPr sz="14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75"/>
                        </a:spcBef>
                      </a:pPr>
                      <a:r>
                        <a:rPr sz="1400" b="1" spc="-50" dirty="0">
                          <a:latin typeface="Calibri"/>
                          <a:cs typeface="Calibri"/>
                        </a:rPr>
                        <a:t>Y</a:t>
                      </a:r>
                      <a:endParaRPr sz="14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375"/>
                        </a:spcBef>
                      </a:pPr>
                      <a:r>
                        <a:rPr sz="1400" b="1" spc="-50" dirty="0">
                          <a:latin typeface="Calibri"/>
                          <a:cs typeface="Calibri"/>
                        </a:rPr>
                        <a:t>Y</a:t>
                      </a:r>
                      <a:endParaRPr sz="14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5080" algn="ctr">
                        <a:lnSpc>
                          <a:spcPct val="100000"/>
                        </a:lnSpc>
                        <a:spcBef>
                          <a:spcPts val="375"/>
                        </a:spcBef>
                      </a:pPr>
                      <a:r>
                        <a:rPr sz="1400" b="1" spc="-25" dirty="0">
                          <a:latin typeface="Calibri"/>
                          <a:cs typeface="Calibri"/>
                        </a:rPr>
                        <a:t>MC</a:t>
                      </a:r>
                      <a:endParaRPr sz="14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5715" algn="ctr">
                        <a:lnSpc>
                          <a:spcPct val="100000"/>
                        </a:lnSpc>
                        <a:spcBef>
                          <a:spcPts val="375"/>
                        </a:spcBef>
                      </a:pPr>
                      <a:r>
                        <a:rPr sz="1400" b="1" spc="-25" dirty="0">
                          <a:latin typeface="Calibri"/>
                          <a:cs typeface="Calibri"/>
                        </a:rPr>
                        <a:t>MC</a:t>
                      </a:r>
                      <a:endParaRPr sz="14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5"/>
                        </a:spcBef>
                      </a:pPr>
                      <a:r>
                        <a:rPr sz="1400" b="1" spc="-50" dirty="0">
                          <a:latin typeface="Calibri"/>
                          <a:cs typeface="Calibri"/>
                        </a:rPr>
                        <a:t>Y</a:t>
                      </a:r>
                      <a:endParaRPr sz="14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985" algn="ctr">
                        <a:lnSpc>
                          <a:spcPct val="100000"/>
                        </a:lnSpc>
                        <a:spcBef>
                          <a:spcPts val="375"/>
                        </a:spcBef>
                      </a:pPr>
                      <a:r>
                        <a:rPr sz="1400" b="1" spc="-25" dirty="0">
                          <a:latin typeface="Calibri"/>
                          <a:cs typeface="Calibri"/>
                        </a:rPr>
                        <a:t>MC</a:t>
                      </a:r>
                      <a:endParaRPr sz="14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bl>
          </a:graphicData>
        </a:graphic>
      </p:graphicFrame>
      <p:grpSp>
        <p:nvGrpSpPr>
          <p:cNvPr id="7" name="object 7"/>
          <p:cNvGrpSpPr/>
          <p:nvPr/>
        </p:nvGrpSpPr>
        <p:grpSpPr>
          <a:xfrm>
            <a:off x="3502152" y="1024127"/>
            <a:ext cx="2301240" cy="680085"/>
            <a:chOff x="3502152" y="1024127"/>
            <a:chExt cx="2301240" cy="680085"/>
          </a:xfrm>
        </p:grpSpPr>
        <p:pic>
          <p:nvPicPr>
            <p:cNvPr id="8" name="object 8"/>
            <p:cNvPicPr/>
            <p:nvPr/>
          </p:nvPicPr>
          <p:blipFill>
            <a:blip r:embed="rId3" cstate="print"/>
            <a:stretch>
              <a:fillRect/>
            </a:stretch>
          </p:blipFill>
          <p:spPr>
            <a:xfrm>
              <a:off x="3502152" y="1024127"/>
              <a:ext cx="490727" cy="502920"/>
            </a:xfrm>
            <a:prstGeom prst="rect">
              <a:avLst/>
            </a:prstGeom>
          </p:spPr>
        </p:pic>
        <p:pic>
          <p:nvPicPr>
            <p:cNvPr id="9" name="object 9"/>
            <p:cNvPicPr/>
            <p:nvPr/>
          </p:nvPicPr>
          <p:blipFill>
            <a:blip r:embed="rId4" cstate="print"/>
            <a:stretch>
              <a:fillRect/>
            </a:stretch>
          </p:blipFill>
          <p:spPr>
            <a:xfrm>
              <a:off x="4002024" y="1267968"/>
              <a:ext cx="606551" cy="393191"/>
            </a:xfrm>
            <a:prstGeom prst="rect">
              <a:avLst/>
            </a:prstGeom>
          </p:spPr>
        </p:pic>
        <p:pic>
          <p:nvPicPr>
            <p:cNvPr id="10" name="object 10"/>
            <p:cNvPicPr/>
            <p:nvPr/>
          </p:nvPicPr>
          <p:blipFill>
            <a:blip r:embed="rId5" cstate="print"/>
            <a:stretch>
              <a:fillRect/>
            </a:stretch>
          </p:blipFill>
          <p:spPr>
            <a:xfrm>
              <a:off x="4572000" y="1024127"/>
              <a:ext cx="740663" cy="399288"/>
            </a:xfrm>
            <a:prstGeom prst="rect">
              <a:avLst/>
            </a:prstGeom>
          </p:spPr>
        </p:pic>
        <p:pic>
          <p:nvPicPr>
            <p:cNvPr id="11" name="object 11"/>
            <p:cNvPicPr/>
            <p:nvPr/>
          </p:nvPicPr>
          <p:blipFill>
            <a:blip r:embed="rId6" cstate="print"/>
            <a:stretch>
              <a:fillRect/>
            </a:stretch>
          </p:blipFill>
          <p:spPr>
            <a:xfrm>
              <a:off x="5309616" y="1176527"/>
              <a:ext cx="493775" cy="527303"/>
            </a:xfrm>
            <a:prstGeom prst="rect">
              <a:avLst/>
            </a:prstGeom>
          </p:spPr>
        </p:pic>
      </p:grpSp>
      <p:grpSp>
        <p:nvGrpSpPr>
          <p:cNvPr id="12" name="object 12"/>
          <p:cNvGrpSpPr/>
          <p:nvPr/>
        </p:nvGrpSpPr>
        <p:grpSpPr>
          <a:xfrm>
            <a:off x="5849111" y="1011936"/>
            <a:ext cx="1173480" cy="634365"/>
            <a:chOff x="5849111" y="1011936"/>
            <a:chExt cx="1173480" cy="634365"/>
          </a:xfrm>
        </p:grpSpPr>
        <p:pic>
          <p:nvPicPr>
            <p:cNvPr id="13" name="object 13"/>
            <p:cNvPicPr/>
            <p:nvPr/>
          </p:nvPicPr>
          <p:blipFill>
            <a:blip r:embed="rId7" cstate="print"/>
            <a:stretch>
              <a:fillRect/>
            </a:stretch>
          </p:blipFill>
          <p:spPr>
            <a:xfrm>
              <a:off x="5849111" y="1011936"/>
              <a:ext cx="697991" cy="377951"/>
            </a:xfrm>
            <a:prstGeom prst="rect">
              <a:avLst/>
            </a:prstGeom>
          </p:spPr>
        </p:pic>
        <p:pic>
          <p:nvPicPr>
            <p:cNvPr id="14" name="object 14"/>
            <p:cNvPicPr/>
            <p:nvPr/>
          </p:nvPicPr>
          <p:blipFill>
            <a:blip r:embed="rId8" cstate="print"/>
            <a:stretch>
              <a:fillRect/>
            </a:stretch>
          </p:blipFill>
          <p:spPr>
            <a:xfrm>
              <a:off x="6525767" y="1216152"/>
              <a:ext cx="496824" cy="429768"/>
            </a:xfrm>
            <a:prstGeom prst="rect">
              <a:avLst/>
            </a:prstGeom>
          </p:spPr>
        </p:pic>
      </p:grpSp>
      <p:pic>
        <p:nvPicPr>
          <p:cNvPr id="15" name="object 15"/>
          <p:cNvPicPr/>
          <p:nvPr/>
        </p:nvPicPr>
        <p:blipFill>
          <a:blip r:embed="rId9" cstate="print"/>
          <a:stretch>
            <a:fillRect/>
          </a:stretch>
        </p:blipFill>
        <p:spPr>
          <a:xfrm>
            <a:off x="7089647" y="1008888"/>
            <a:ext cx="710183" cy="457200"/>
          </a:xfrm>
          <a:prstGeom prst="rect">
            <a:avLst/>
          </a:prstGeom>
        </p:spPr>
      </p:pic>
      <p:grpSp>
        <p:nvGrpSpPr>
          <p:cNvPr id="16" name="object 16"/>
          <p:cNvGrpSpPr/>
          <p:nvPr/>
        </p:nvGrpSpPr>
        <p:grpSpPr>
          <a:xfrm>
            <a:off x="7894319" y="938783"/>
            <a:ext cx="3462654" cy="753110"/>
            <a:chOff x="7894319" y="938783"/>
            <a:chExt cx="3462654" cy="753110"/>
          </a:xfrm>
        </p:grpSpPr>
        <p:pic>
          <p:nvPicPr>
            <p:cNvPr id="17" name="object 17"/>
            <p:cNvPicPr/>
            <p:nvPr/>
          </p:nvPicPr>
          <p:blipFill>
            <a:blip r:embed="rId10" cstate="print"/>
            <a:stretch>
              <a:fillRect/>
            </a:stretch>
          </p:blipFill>
          <p:spPr>
            <a:xfrm>
              <a:off x="7894319" y="1219199"/>
              <a:ext cx="411479" cy="414527"/>
            </a:xfrm>
            <a:prstGeom prst="rect">
              <a:avLst/>
            </a:prstGeom>
          </p:spPr>
        </p:pic>
        <p:pic>
          <p:nvPicPr>
            <p:cNvPr id="18" name="object 18"/>
            <p:cNvPicPr/>
            <p:nvPr/>
          </p:nvPicPr>
          <p:blipFill>
            <a:blip r:embed="rId11" cstate="print"/>
            <a:stretch>
              <a:fillRect/>
            </a:stretch>
          </p:blipFill>
          <p:spPr>
            <a:xfrm>
              <a:off x="8290559" y="993647"/>
              <a:ext cx="740664" cy="554736"/>
            </a:xfrm>
            <a:prstGeom prst="rect">
              <a:avLst/>
            </a:prstGeom>
          </p:spPr>
        </p:pic>
        <p:pic>
          <p:nvPicPr>
            <p:cNvPr id="19" name="object 19"/>
            <p:cNvPicPr/>
            <p:nvPr/>
          </p:nvPicPr>
          <p:blipFill>
            <a:blip r:embed="rId12" cstate="print"/>
            <a:stretch>
              <a:fillRect/>
            </a:stretch>
          </p:blipFill>
          <p:spPr>
            <a:xfrm>
              <a:off x="8997695" y="1243583"/>
              <a:ext cx="658368" cy="432815"/>
            </a:xfrm>
            <a:prstGeom prst="rect">
              <a:avLst/>
            </a:prstGeom>
          </p:spPr>
        </p:pic>
        <p:pic>
          <p:nvPicPr>
            <p:cNvPr id="20" name="object 20"/>
            <p:cNvPicPr/>
            <p:nvPr/>
          </p:nvPicPr>
          <p:blipFill>
            <a:blip r:embed="rId13" cstate="print"/>
            <a:stretch>
              <a:fillRect/>
            </a:stretch>
          </p:blipFill>
          <p:spPr>
            <a:xfrm>
              <a:off x="9604247" y="938783"/>
              <a:ext cx="1024127" cy="752856"/>
            </a:xfrm>
            <a:prstGeom prst="rect">
              <a:avLst/>
            </a:prstGeom>
          </p:spPr>
        </p:pic>
        <p:pic>
          <p:nvPicPr>
            <p:cNvPr id="21" name="object 21"/>
            <p:cNvPicPr/>
            <p:nvPr/>
          </p:nvPicPr>
          <p:blipFill>
            <a:blip r:embed="rId14" cstate="print"/>
            <a:stretch>
              <a:fillRect/>
            </a:stretch>
          </p:blipFill>
          <p:spPr>
            <a:xfrm>
              <a:off x="10262615" y="1271015"/>
              <a:ext cx="585216" cy="417575"/>
            </a:xfrm>
            <a:prstGeom prst="rect">
              <a:avLst/>
            </a:prstGeom>
          </p:spPr>
        </p:pic>
        <p:pic>
          <p:nvPicPr>
            <p:cNvPr id="22" name="object 22"/>
            <p:cNvPicPr/>
            <p:nvPr/>
          </p:nvPicPr>
          <p:blipFill>
            <a:blip r:embed="rId15" cstate="print"/>
            <a:stretch>
              <a:fillRect/>
            </a:stretch>
          </p:blipFill>
          <p:spPr>
            <a:xfrm>
              <a:off x="10847831" y="1014983"/>
              <a:ext cx="509016" cy="512063"/>
            </a:xfrm>
            <a:prstGeom prst="rect">
              <a:avLst/>
            </a:prstGeom>
          </p:spPr>
        </p:pic>
      </p:grpSp>
      <p:pic>
        <p:nvPicPr>
          <p:cNvPr id="23" name="object 23"/>
          <p:cNvPicPr/>
          <p:nvPr/>
        </p:nvPicPr>
        <p:blipFill>
          <a:blip r:embed="rId16" cstate="print"/>
          <a:stretch>
            <a:fillRect/>
          </a:stretch>
        </p:blipFill>
        <p:spPr>
          <a:xfrm>
            <a:off x="11475719" y="1246632"/>
            <a:ext cx="512064" cy="414527"/>
          </a:xfrm>
          <a:prstGeom prst="rect">
            <a:avLst/>
          </a:prstGeom>
        </p:spPr>
      </p:pic>
      <p:sp>
        <p:nvSpPr>
          <p:cNvPr id="24" name="object 24"/>
          <p:cNvSpPr txBox="1"/>
          <p:nvPr/>
        </p:nvSpPr>
        <p:spPr>
          <a:xfrm>
            <a:off x="403047" y="6404559"/>
            <a:ext cx="581342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*Cereal</a:t>
            </a:r>
            <a:r>
              <a:rPr sz="1800" spc="-10" dirty="0">
                <a:latin typeface="Calibri"/>
                <a:cs typeface="Calibri"/>
              </a:rPr>
              <a:t> </a:t>
            </a:r>
            <a:r>
              <a:rPr sz="1800" dirty="0">
                <a:latin typeface="Calibri"/>
                <a:cs typeface="Calibri"/>
              </a:rPr>
              <a:t>cont.</a:t>
            </a:r>
            <a:r>
              <a:rPr sz="1800" spc="-25" dirty="0">
                <a:latin typeface="Calibri"/>
                <a:cs typeface="Calibri"/>
              </a:rPr>
              <a:t> </a:t>
            </a:r>
            <a:r>
              <a:rPr sz="1800" dirty="0">
                <a:latin typeface="Calibri"/>
                <a:cs typeface="Calibri"/>
              </a:rPr>
              <a:t>Gluten.</a:t>
            </a:r>
            <a:r>
              <a:rPr sz="1800" spc="10" dirty="0">
                <a:latin typeface="Calibri"/>
                <a:cs typeface="Calibri"/>
              </a:rPr>
              <a:t> </a:t>
            </a:r>
            <a:r>
              <a:rPr sz="1800" b="1" dirty="0">
                <a:latin typeface="Calibri"/>
                <a:cs typeface="Calibri"/>
              </a:rPr>
              <a:t>R</a:t>
            </a:r>
            <a:r>
              <a:rPr sz="1800" b="1" spc="-55" dirty="0">
                <a:latin typeface="Calibri"/>
                <a:cs typeface="Calibri"/>
              </a:rPr>
              <a:t> </a:t>
            </a:r>
            <a:r>
              <a:rPr sz="1800" b="1" dirty="0">
                <a:latin typeface="Calibri"/>
                <a:cs typeface="Calibri"/>
              </a:rPr>
              <a:t>=</a:t>
            </a:r>
            <a:r>
              <a:rPr sz="1800" b="1" spc="-25" dirty="0">
                <a:latin typeface="Calibri"/>
                <a:cs typeface="Calibri"/>
              </a:rPr>
              <a:t> </a:t>
            </a:r>
            <a:r>
              <a:rPr sz="1800" dirty="0">
                <a:latin typeface="Calibri"/>
                <a:cs typeface="Calibri"/>
              </a:rPr>
              <a:t>Rye.</a:t>
            </a:r>
            <a:r>
              <a:rPr sz="1800" spc="-45" dirty="0">
                <a:latin typeface="Calibri"/>
                <a:cs typeface="Calibri"/>
              </a:rPr>
              <a:t> </a:t>
            </a:r>
            <a:r>
              <a:rPr sz="1800" b="1" dirty="0">
                <a:latin typeface="Calibri"/>
                <a:cs typeface="Calibri"/>
              </a:rPr>
              <a:t>W</a:t>
            </a:r>
            <a:r>
              <a:rPr sz="1800" b="1" spc="-45" dirty="0">
                <a:latin typeface="Calibri"/>
                <a:cs typeface="Calibri"/>
              </a:rPr>
              <a:t> </a:t>
            </a:r>
            <a:r>
              <a:rPr sz="1800" dirty="0">
                <a:latin typeface="Calibri"/>
                <a:cs typeface="Calibri"/>
              </a:rPr>
              <a:t>=</a:t>
            </a:r>
            <a:r>
              <a:rPr sz="1800" spc="-30" dirty="0">
                <a:latin typeface="Calibri"/>
                <a:cs typeface="Calibri"/>
              </a:rPr>
              <a:t> </a:t>
            </a:r>
            <a:r>
              <a:rPr sz="1800" dirty="0">
                <a:latin typeface="Calibri"/>
                <a:cs typeface="Calibri"/>
              </a:rPr>
              <a:t>Wheat.</a:t>
            </a:r>
            <a:r>
              <a:rPr sz="1800" spc="-20" dirty="0">
                <a:latin typeface="Calibri"/>
                <a:cs typeface="Calibri"/>
              </a:rPr>
              <a:t> </a:t>
            </a:r>
            <a:r>
              <a:rPr sz="1800" dirty="0">
                <a:latin typeface="Calibri"/>
                <a:cs typeface="Calibri"/>
              </a:rPr>
              <a:t>*</a:t>
            </a:r>
            <a:r>
              <a:rPr sz="1800" b="1" dirty="0">
                <a:latin typeface="Calibri"/>
                <a:cs typeface="Calibri"/>
              </a:rPr>
              <a:t>MC</a:t>
            </a:r>
            <a:r>
              <a:rPr sz="1800" b="1" spc="-40" dirty="0">
                <a:latin typeface="Calibri"/>
                <a:cs typeface="Calibri"/>
              </a:rPr>
              <a:t> </a:t>
            </a:r>
            <a:r>
              <a:rPr sz="1800" dirty="0">
                <a:latin typeface="Calibri"/>
                <a:cs typeface="Calibri"/>
              </a:rPr>
              <a:t>=</a:t>
            </a:r>
            <a:r>
              <a:rPr sz="1800" spc="-50" dirty="0">
                <a:latin typeface="Calibri"/>
                <a:cs typeface="Calibri"/>
              </a:rPr>
              <a:t> </a:t>
            </a:r>
            <a:r>
              <a:rPr sz="1800" dirty="0">
                <a:latin typeface="Calibri"/>
                <a:cs typeface="Calibri"/>
              </a:rPr>
              <a:t>May</a:t>
            </a:r>
            <a:r>
              <a:rPr sz="1800" spc="-40" dirty="0">
                <a:latin typeface="Calibri"/>
                <a:cs typeface="Calibri"/>
              </a:rPr>
              <a:t> </a:t>
            </a:r>
            <a:r>
              <a:rPr sz="1800" spc="-10" dirty="0">
                <a:latin typeface="Calibri"/>
                <a:cs typeface="Calibri"/>
              </a:rPr>
              <a:t>Contain</a:t>
            </a:r>
            <a:endParaRPr sz="18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46632"/>
            <a:ext cx="12113260" cy="5611495"/>
          </a:xfrm>
          <a:custGeom>
            <a:avLst/>
            <a:gdLst/>
            <a:ahLst/>
            <a:cxnLst/>
            <a:rect l="l" t="t" r="r" b="b"/>
            <a:pathLst>
              <a:path w="12113260" h="5611495">
                <a:moveTo>
                  <a:pt x="12112752" y="5611368"/>
                </a:moveTo>
                <a:lnTo>
                  <a:pt x="12112752" y="0"/>
                </a:lnTo>
                <a:lnTo>
                  <a:pt x="0" y="0"/>
                </a:lnTo>
                <a:lnTo>
                  <a:pt x="0" y="5611368"/>
                </a:lnTo>
                <a:lnTo>
                  <a:pt x="12112752" y="5611368"/>
                </a:lnTo>
                <a:close/>
              </a:path>
            </a:pathLst>
          </a:custGeom>
          <a:solidFill>
            <a:srgbClr val="D9D9D9"/>
          </a:solidFill>
        </p:spPr>
        <p:txBody>
          <a:bodyPr wrap="square" lIns="0" tIns="0" rIns="0" bIns="0" rtlCol="0"/>
          <a:lstStyle/>
          <a:p>
            <a:endParaRPr/>
          </a:p>
        </p:txBody>
      </p:sp>
      <p:sp>
        <p:nvSpPr>
          <p:cNvPr id="3" name="object 3"/>
          <p:cNvSpPr txBox="1"/>
          <p:nvPr/>
        </p:nvSpPr>
        <p:spPr>
          <a:xfrm>
            <a:off x="5863463" y="4142994"/>
            <a:ext cx="207645" cy="228600"/>
          </a:xfrm>
          <a:prstGeom prst="rect">
            <a:avLst/>
          </a:prstGeom>
        </p:spPr>
        <p:txBody>
          <a:bodyPr vert="horz" wrap="square" lIns="0" tIns="0" rIns="0" bIns="0" rtlCol="0">
            <a:spAutoFit/>
          </a:bodyPr>
          <a:lstStyle/>
          <a:p>
            <a:pPr>
              <a:lnSpc>
                <a:spcPts val="1710"/>
              </a:lnSpc>
            </a:pPr>
            <a:r>
              <a:rPr sz="1800" spc="-40" dirty="0">
                <a:solidFill>
                  <a:srgbClr val="FFFFFF"/>
                </a:solidFill>
                <a:latin typeface="Calibri"/>
                <a:cs typeface="Calibri"/>
              </a:rPr>
              <a:t>SS</a:t>
            </a:r>
            <a:endParaRPr sz="1800">
              <a:latin typeface="Calibri"/>
              <a:cs typeface="Calibri"/>
            </a:endParaRPr>
          </a:p>
        </p:txBody>
      </p:sp>
      <p:sp>
        <p:nvSpPr>
          <p:cNvPr id="4" name="object 4"/>
          <p:cNvSpPr txBox="1"/>
          <p:nvPr/>
        </p:nvSpPr>
        <p:spPr>
          <a:xfrm>
            <a:off x="6070727" y="4142994"/>
            <a:ext cx="104139" cy="228600"/>
          </a:xfrm>
          <a:prstGeom prst="rect">
            <a:avLst/>
          </a:prstGeom>
        </p:spPr>
        <p:txBody>
          <a:bodyPr vert="horz" wrap="square" lIns="0" tIns="0" rIns="0" bIns="0" rtlCol="0">
            <a:spAutoFit/>
          </a:bodyPr>
          <a:lstStyle/>
          <a:p>
            <a:pPr>
              <a:lnSpc>
                <a:spcPts val="1710"/>
              </a:lnSpc>
            </a:pPr>
            <a:r>
              <a:rPr sz="1800" spc="-65" dirty="0">
                <a:solidFill>
                  <a:srgbClr val="FFFFFF"/>
                </a:solidFill>
                <a:latin typeface="Calibri"/>
                <a:cs typeface="Calibri"/>
              </a:rPr>
              <a:t>S</a:t>
            </a:r>
            <a:endParaRPr sz="1800">
              <a:latin typeface="Calibri"/>
              <a:cs typeface="Calibri"/>
            </a:endParaRPr>
          </a:p>
        </p:txBody>
      </p:sp>
      <p:sp>
        <p:nvSpPr>
          <p:cNvPr id="5" name="object 5"/>
          <p:cNvSpPr/>
          <p:nvPr/>
        </p:nvSpPr>
        <p:spPr>
          <a:xfrm>
            <a:off x="0" y="0"/>
            <a:ext cx="12192000" cy="972819"/>
          </a:xfrm>
          <a:custGeom>
            <a:avLst/>
            <a:gdLst/>
            <a:ahLst/>
            <a:cxnLst/>
            <a:rect l="l" t="t" r="r" b="b"/>
            <a:pathLst>
              <a:path w="12192000" h="972819">
                <a:moveTo>
                  <a:pt x="12192000" y="0"/>
                </a:moveTo>
                <a:lnTo>
                  <a:pt x="0" y="0"/>
                </a:lnTo>
                <a:lnTo>
                  <a:pt x="0" y="972312"/>
                </a:lnTo>
                <a:lnTo>
                  <a:pt x="12192000" y="972312"/>
                </a:lnTo>
                <a:lnTo>
                  <a:pt x="12192000" y="0"/>
                </a:lnTo>
                <a:close/>
              </a:path>
            </a:pathLst>
          </a:custGeom>
          <a:solidFill>
            <a:srgbClr val="AD3BF4"/>
          </a:solidFill>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138633" rIns="0" bIns="0" rtlCol="0">
            <a:spAutoFit/>
          </a:bodyPr>
          <a:lstStyle/>
          <a:p>
            <a:pPr marL="382270">
              <a:lnSpc>
                <a:spcPct val="100000"/>
              </a:lnSpc>
              <a:spcBef>
                <a:spcPts val="110"/>
              </a:spcBef>
            </a:pPr>
            <a:r>
              <a:rPr lang="en-US" spc="-20" dirty="0"/>
              <a:t>VENICE</a:t>
            </a:r>
            <a:r>
              <a:rPr spc="-100" dirty="0"/>
              <a:t> </a:t>
            </a:r>
            <a:r>
              <a:rPr dirty="0"/>
              <a:t>–</a:t>
            </a:r>
            <a:r>
              <a:rPr spc="-60" dirty="0"/>
              <a:t> </a:t>
            </a:r>
            <a:r>
              <a:rPr dirty="0"/>
              <a:t>Allergen</a:t>
            </a:r>
            <a:r>
              <a:rPr spc="-114" dirty="0"/>
              <a:t> </a:t>
            </a:r>
            <a:r>
              <a:rPr spc="-20" dirty="0"/>
              <a:t>list</a:t>
            </a:r>
          </a:p>
        </p:txBody>
      </p:sp>
      <p:pic>
        <p:nvPicPr>
          <p:cNvPr id="7" name="object 7"/>
          <p:cNvPicPr/>
          <p:nvPr/>
        </p:nvPicPr>
        <p:blipFill>
          <a:blip r:embed="rId2" cstate="print"/>
          <a:stretch>
            <a:fillRect/>
          </a:stretch>
        </p:blipFill>
        <p:spPr>
          <a:xfrm>
            <a:off x="10765535" y="146304"/>
            <a:ext cx="1182624" cy="731520"/>
          </a:xfrm>
          <a:prstGeom prst="rect">
            <a:avLst/>
          </a:prstGeom>
        </p:spPr>
      </p:pic>
      <p:graphicFrame>
        <p:nvGraphicFramePr>
          <p:cNvPr id="8" name="object 8"/>
          <p:cNvGraphicFramePr>
            <a:graphicFrameLocks noGrp="1"/>
          </p:cNvGraphicFramePr>
          <p:nvPr>
            <p:extLst>
              <p:ext uri="{D42A27DB-BD31-4B8C-83A1-F6EECF244321}">
                <p14:modId xmlns:p14="http://schemas.microsoft.com/office/powerpoint/2010/main" val="1368149235"/>
              </p:ext>
            </p:extLst>
          </p:nvPr>
        </p:nvGraphicFramePr>
        <p:xfrm>
          <a:off x="307682" y="1672335"/>
          <a:ext cx="11770983" cy="4185919"/>
        </p:xfrm>
        <a:graphic>
          <a:graphicData uri="http://schemas.openxmlformats.org/drawingml/2006/table">
            <a:tbl>
              <a:tblPr firstRow="1" bandRow="1">
                <a:tableStyleId>{2D5ABB26-0587-4C30-8999-92F81FD0307C}</a:tableStyleId>
              </a:tblPr>
              <a:tblGrid>
                <a:gridCol w="3077210">
                  <a:extLst>
                    <a:ext uri="{9D8B030D-6E8A-4147-A177-3AD203B41FA5}">
                      <a16:colId xmlns:a16="http://schemas.microsoft.com/office/drawing/2014/main" val="20000"/>
                    </a:ext>
                  </a:extLst>
                </a:gridCol>
                <a:gridCol w="621029">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799464">
                  <a:extLst>
                    <a:ext uri="{9D8B030D-6E8A-4147-A177-3AD203B41FA5}">
                      <a16:colId xmlns:a16="http://schemas.microsoft.com/office/drawing/2014/main" val="20004"/>
                    </a:ext>
                  </a:extLst>
                </a:gridCol>
                <a:gridCol w="441960">
                  <a:extLst>
                    <a:ext uri="{9D8B030D-6E8A-4147-A177-3AD203B41FA5}">
                      <a16:colId xmlns:a16="http://schemas.microsoft.com/office/drawing/2014/main" val="20005"/>
                    </a:ext>
                  </a:extLst>
                </a:gridCol>
                <a:gridCol w="621030">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algn="ctr">
                        <a:lnSpc>
                          <a:spcPct val="100000"/>
                        </a:lnSpc>
                        <a:spcBef>
                          <a:spcPts val="835"/>
                        </a:spcBef>
                      </a:pPr>
                      <a:r>
                        <a:rPr sz="2000" b="1" u="sng" spc="-10" dirty="0">
                          <a:uFill>
                            <a:solidFill>
                              <a:srgbClr val="000000"/>
                            </a:solidFill>
                          </a:uFill>
                          <a:latin typeface="Calibri"/>
                          <a:cs typeface="Calibri"/>
                        </a:rPr>
                        <a:t>Salads</a:t>
                      </a:r>
                      <a:endParaRPr sz="20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pPr>
                      <a:endParaRPr sz="1200">
                        <a:latin typeface="Times New Roman"/>
                        <a:cs typeface="Times New Roman"/>
                      </a:endParaRPr>
                    </a:p>
                    <a:p>
                      <a:pPr marL="113030">
                        <a:lnSpc>
                          <a:spcPct val="100000"/>
                        </a:lnSpc>
                      </a:pPr>
                      <a:r>
                        <a:rPr sz="1200" b="1" spc="-10" dirty="0">
                          <a:latin typeface="Calibri"/>
                          <a:cs typeface="Calibri"/>
                        </a:rPr>
                        <a:t>Celery</a:t>
                      </a:r>
                      <a:endParaRPr sz="12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540" algn="ctr">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17804" marR="21272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05410" marR="96520" indent="30480">
                        <a:lnSpc>
                          <a:spcPct val="100000"/>
                        </a:lnSpc>
                        <a:spcBef>
                          <a:spcPts val="409"/>
                        </a:spcBef>
                      </a:pPr>
                      <a:r>
                        <a:rPr sz="1400" b="1" spc="-25" dirty="0">
                          <a:latin typeface="Calibri"/>
                          <a:cs typeface="Calibri"/>
                        </a:rPr>
                        <a:t>Lu </a:t>
                      </a:r>
                      <a:r>
                        <a:rPr sz="1400" b="1" spc="-30" dirty="0">
                          <a:latin typeface="Calibri"/>
                          <a:cs typeface="Calibri"/>
                        </a:rPr>
                        <a:t>pin</a:t>
                      </a:r>
                      <a:endParaRPr sz="14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6985" algn="ctr">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5080" algn="ctr">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810" algn="ctr">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18110" indent="-6350">
                        <a:lnSpc>
                          <a:spcPct val="100000"/>
                        </a:lnSpc>
                        <a:spcBef>
                          <a:spcPts val="1030"/>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0660" marR="189230" indent="2540">
                        <a:lnSpc>
                          <a:spcPct val="100000"/>
                        </a:lnSpc>
                        <a:spcBef>
                          <a:spcPts val="1030"/>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sz="1400" b="1" spc="-10" dirty="0">
                          <a:latin typeface="Calibri"/>
                          <a:cs typeface="Calibri"/>
                        </a:rPr>
                        <a:t>Chicken</a:t>
                      </a:r>
                      <a:r>
                        <a:rPr sz="1400" b="1" spc="-15" dirty="0">
                          <a:latin typeface="Calibri"/>
                          <a:cs typeface="Calibri"/>
                        </a:rPr>
                        <a:t> </a:t>
                      </a:r>
                      <a:r>
                        <a:rPr sz="1400" b="1" dirty="0">
                          <a:latin typeface="Calibri"/>
                          <a:cs typeface="Calibri"/>
                        </a:rPr>
                        <a:t>Caesar</a:t>
                      </a:r>
                      <a:r>
                        <a:rPr sz="1400" b="1" spc="-60" dirty="0">
                          <a:latin typeface="Calibri"/>
                          <a:cs typeface="Calibri"/>
                        </a:rPr>
                        <a:t> </a:t>
                      </a:r>
                      <a:r>
                        <a:rPr sz="1400" b="1" spc="-20" dirty="0">
                          <a:latin typeface="Calibri"/>
                          <a:cs typeface="Calibri"/>
                        </a:rPr>
                        <a:t>Salad</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60"/>
                        </a:spcBef>
                      </a:pPr>
                      <a:r>
                        <a:rPr sz="1800" b="1" spc="-50" dirty="0">
                          <a:latin typeface="Calibri"/>
                          <a:cs typeface="Calibri"/>
                        </a:rPr>
                        <a:t>Y</a:t>
                      </a:r>
                      <a:endParaRPr sz="1800" dirty="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60"/>
                        </a:spcBef>
                      </a:pPr>
                      <a:r>
                        <a:rPr sz="1800" b="1" spc="-10" dirty="0">
                          <a:latin typeface="Calibri"/>
                          <a:cs typeface="Calibri"/>
                        </a:rPr>
                        <a:t>Y-B-</a:t>
                      </a:r>
                      <a:r>
                        <a:rPr sz="1800" b="1" spc="-50" dirty="0">
                          <a:latin typeface="Calibri"/>
                          <a:cs typeface="Calibri"/>
                        </a:rPr>
                        <a:t>W</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5080" algn="ctr">
                        <a:lnSpc>
                          <a:spcPct val="100000"/>
                        </a:lnSpc>
                        <a:spcBef>
                          <a:spcPts val="360"/>
                        </a:spcBef>
                      </a:pPr>
                      <a:r>
                        <a:rPr sz="1800" b="1" spc="-25" dirty="0">
                          <a:latin typeface="Calibri"/>
                          <a:cs typeface="Calibri"/>
                        </a:rPr>
                        <a:t>MC</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985" algn="ctr">
                        <a:lnSpc>
                          <a:spcPct val="100000"/>
                        </a:lnSpc>
                        <a:spcBef>
                          <a:spcPts val="360"/>
                        </a:spcBef>
                      </a:pPr>
                      <a:r>
                        <a:rPr sz="1800" b="1" spc="-25" dirty="0">
                          <a:latin typeface="Calibri"/>
                          <a:cs typeface="Calibri"/>
                        </a:rPr>
                        <a:t>MC</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368935">
                <a:tc>
                  <a:txBody>
                    <a:bodyPr/>
                    <a:lstStyle/>
                    <a:p>
                      <a:pPr marL="91440">
                        <a:lnSpc>
                          <a:spcPct val="100000"/>
                        </a:lnSpc>
                        <a:spcBef>
                          <a:spcPts val="505"/>
                        </a:spcBef>
                      </a:pPr>
                      <a:r>
                        <a:rPr sz="1400" b="1" dirty="0">
                          <a:latin typeface="Calibri"/>
                          <a:cs typeface="Calibri"/>
                        </a:rPr>
                        <a:t>Chicken</a:t>
                      </a:r>
                      <a:r>
                        <a:rPr sz="1400" b="1" spc="240" dirty="0">
                          <a:latin typeface="Calibri"/>
                          <a:cs typeface="Calibri"/>
                        </a:rPr>
                        <a:t> </a:t>
                      </a:r>
                      <a:r>
                        <a:rPr sz="1400" b="1" dirty="0">
                          <a:latin typeface="Calibri"/>
                          <a:cs typeface="Calibri"/>
                        </a:rPr>
                        <a:t>Cobb</a:t>
                      </a:r>
                      <a:r>
                        <a:rPr sz="1400" b="1" spc="-45" dirty="0">
                          <a:latin typeface="Calibri"/>
                          <a:cs typeface="Calibri"/>
                        </a:rPr>
                        <a:t> </a:t>
                      </a:r>
                      <a:r>
                        <a:rPr sz="1400" b="1" spc="-20" dirty="0">
                          <a:latin typeface="Calibri"/>
                          <a:cs typeface="Calibri"/>
                        </a:rPr>
                        <a:t>Salad</a:t>
                      </a:r>
                      <a:endParaRPr sz="1400">
                        <a:latin typeface="Calibri"/>
                        <a:cs typeface="Calibri"/>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600" dirty="0">
                        <a:latin typeface="+mn-lt"/>
                        <a:cs typeface="Calibri"/>
                      </a:endParaRPr>
                    </a:p>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65"/>
                        </a:spcBef>
                      </a:pPr>
                      <a:r>
                        <a:rPr sz="1800" b="1" spc="-10" dirty="0">
                          <a:latin typeface="Calibri"/>
                          <a:cs typeface="Calibri"/>
                        </a:rPr>
                        <a:t>Y-B-</a:t>
                      </a:r>
                      <a:r>
                        <a:rPr sz="1800" b="1" spc="-50" dirty="0">
                          <a:latin typeface="Calibri"/>
                          <a:cs typeface="Calibri"/>
                        </a:rPr>
                        <a:t>W</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90525">
                <a:tc>
                  <a:txBody>
                    <a:bodyPr/>
                    <a:lstStyle/>
                    <a:p>
                      <a:pPr marL="91440">
                        <a:lnSpc>
                          <a:spcPct val="100000"/>
                        </a:lnSpc>
                        <a:spcBef>
                          <a:spcPts val="630"/>
                        </a:spcBef>
                      </a:pPr>
                      <a:r>
                        <a:rPr sz="1400" b="1" dirty="0">
                          <a:latin typeface="Calibri"/>
                          <a:cs typeface="Calibri"/>
                        </a:rPr>
                        <a:t>Side</a:t>
                      </a:r>
                      <a:r>
                        <a:rPr sz="1400" b="1" spc="-20" dirty="0">
                          <a:latin typeface="Calibri"/>
                          <a:cs typeface="Calibri"/>
                        </a:rPr>
                        <a:t> </a:t>
                      </a:r>
                      <a:r>
                        <a:rPr sz="1400" b="1" dirty="0">
                          <a:latin typeface="Calibri"/>
                          <a:cs typeface="Calibri"/>
                        </a:rPr>
                        <a:t>Caesar</a:t>
                      </a:r>
                      <a:r>
                        <a:rPr sz="1400" b="1" spc="-65" dirty="0">
                          <a:latin typeface="Calibri"/>
                          <a:cs typeface="Calibri"/>
                        </a:rPr>
                        <a:t> </a:t>
                      </a:r>
                      <a:r>
                        <a:rPr sz="1400" b="1" spc="-20" dirty="0">
                          <a:latin typeface="Calibri"/>
                          <a:cs typeface="Calibri"/>
                        </a:rPr>
                        <a:t>salad</a:t>
                      </a:r>
                      <a:endParaRPr sz="1400">
                        <a:latin typeface="Calibri"/>
                        <a:cs typeface="Calibri"/>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50"/>
                        </a:spcBef>
                      </a:pPr>
                      <a:r>
                        <a:rPr sz="1800" b="1" spc="-10" dirty="0">
                          <a:latin typeface="Calibri"/>
                          <a:cs typeface="Calibri"/>
                        </a:rPr>
                        <a:t>Y-B-</a:t>
                      </a:r>
                      <a:r>
                        <a:rPr sz="1800" b="1" spc="-50" dirty="0">
                          <a:latin typeface="Calibri"/>
                          <a:cs typeface="Calibri"/>
                        </a:rPr>
                        <a:t>W</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5080" algn="ctr">
                        <a:lnSpc>
                          <a:spcPct val="100000"/>
                        </a:lnSpc>
                        <a:spcBef>
                          <a:spcPts val="350"/>
                        </a:spcBef>
                      </a:pPr>
                      <a:r>
                        <a:rPr sz="1800" b="1" spc="-25" dirty="0">
                          <a:latin typeface="Calibri"/>
                          <a:cs typeface="Calibri"/>
                        </a:rPr>
                        <a:t>MC</a:t>
                      </a:r>
                      <a:endParaRPr sz="1800" dirty="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985" algn="ctr">
                        <a:lnSpc>
                          <a:spcPct val="100000"/>
                        </a:lnSpc>
                        <a:spcBef>
                          <a:spcPts val="350"/>
                        </a:spcBef>
                      </a:pPr>
                      <a:r>
                        <a:rPr sz="1800" b="1" spc="-25" dirty="0">
                          <a:latin typeface="Calibri"/>
                          <a:cs typeface="Calibri"/>
                        </a:rPr>
                        <a:t>MC</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407034">
                <a:tc>
                  <a:txBody>
                    <a:bodyPr/>
                    <a:lstStyle/>
                    <a:p>
                      <a:pPr marL="91440">
                        <a:lnSpc>
                          <a:spcPct val="100000"/>
                        </a:lnSpc>
                        <a:spcBef>
                          <a:spcPts val="680"/>
                        </a:spcBef>
                      </a:pPr>
                      <a:r>
                        <a:rPr sz="1400" b="1" dirty="0">
                          <a:latin typeface="Calibri"/>
                          <a:cs typeface="Calibri"/>
                        </a:rPr>
                        <a:t>Side</a:t>
                      </a:r>
                      <a:r>
                        <a:rPr sz="1400" b="1" spc="-15" dirty="0">
                          <a:latin typeface="Calibri"/>
                          <a:cs typeface="Calibri"/>
                        </a:rPr>
                        <a:t> </a:t>
                      </a:r>
                      <a:r>
                        <a:rPr lang="en-US" sz="1400" b="1" spc="-15" dirty="0">
                          <a:latin typeface="Calibri"/>
                          <a:cs typeface="Calibri"/>
                        </a:rPr>
                        <a:t>H</a:t>
                      </a:r>
                      <a:r>
                        <a:rPr sz="1400" b="1" dirty="0">
                          <a:latin typeface="Calibri"/>
                          <a:cs typeface="Calibri"/>
                        </a:rPr>
                        <a:t>ouse</a:t>
                      </a:r>
                      <a:r>
                        <a:rPr sz="1400" b="1" spc="-30" dirty="0">
                          <a:latin typeface="Calibri"/>
                          <a:cs typeface="Calibri"/>
                        </a:rPr>
                        <a:t> </a:t>
                      </a:r>
                      <a:r>
                        <a:rPr lang="en-US" sz="1400" b="1" spc="-30" dirty="0">
                          <a:latin typeface="Calibri"/>
                          <a:cs typeface="Calibri"/>
                        </a:rPr>
                        <a:t>S</a:t>
                      </a:r>
                      <a:r>
                        <a:rPr sz="1400" b="1" dirty="0">
                          <a:latin typeface="Calibri"/>
                          <a:cs typeface="Calibri"/>
                        </a:rPr>
                        <a:t>alad</a:t>
                      </a:r>
                      <a:r>
                        <a:rPr sz="1400" b="1" spc="-25" dirty="0">
                          <a:latin typeface="Calibri"/>
                          <a:cs typeface="Calibri"/>
                        </a:rPr>
                        <a:t> </a:t>
                      </a:r>
                      <a:r>
                        <a:rPr lang="en-US" sz="1400" b="1" spc="-25" dirty="0">
                          <a:latin typeface="Calibri"/>
                          <a:cs typeface="Calibri"/>
                        </a:rPr>
                        <a:t>*</a:t>
                      </a:r>
                      <a:r>
                        <a:rPr sz="1400" b="1" dirty="0">
                          <a:latin typeface="Calibri"/>
                          <a:cs typeface="Calibri"/>
                        </a:rPr>
                        <a:t>no</a:t>
                      </a:r>
                      <a:r>
                        <a:rPr sz="1400" b="1" spc="-50" dirty="0">
                          <a:latin typeface="Calibri"/>
                          <a:cs typeface="Calibri"/>
                        </a:rPr>
                        <a:t> </a:t>
                      </a:r>
                      <a:r>
                        <a:rPr sz="1400" b="1" spc="-10" dirty="0">
                          <a:latin typeface="Calibri"/>
                          <a:cs typeface="Calibri"/>
                        </a:rPr>
                        <a:t>dressing</a:t>
                      </a:r>
                      <a:endParaRPr sz="1400" dirty="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415"/>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415"/>
                        </a:spcBef>
                      </a:pPr>
                      <a:endParaRPr sz="1800" dirty="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39433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extLst>
                  <a:ext uri="{0D108BD9-81ED-4DB2-BD59-A6C34878D82A}">
                    <a16:rowId xmlns:a16="http://schemas.microsoft.com/office/drawing/2014/main" val="10008"/>
                  </a:ext>
                </a:extLst>
              </a:tr>
              <a:tr h="39433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bl>
          </a:graphicData>
        </a:graphic>
      </p:graphicFrame>
      <p:grpSp>
        <p:nvGrpSpPr>
          <p:cNvPr id="9" name="object 9"/>
          <p:cNvGrpSpPr/>
          <p:nvPr/>
        </p:nvGrpSpPr>
        <p:grpSpPr>
          <a:xfrm>
            <a:off x="3502152" y="1024127"/>
            <a:ext cx="2301240" cy="680085"/>
            <a:chOff x="3502152" y="1024127"/>
            <a:chExt cx="2301240" cy="680085"/>
          </a:xfrm>
        </p:grpSpPr>
        <p:pic>
          <p:nvPicPr>
            <p:cNvPr id="10" name="object 10"/>
            <p:cNvPicPr/>
            <p:nvPr/>
          </p:nvPicPr>
          <p:blipFill>
            <a:blip r:embed="rId3" cstate="print"/>
            <a:stretch>
              <a:fillRect/>
            </a:stretch>
          </p:blipFill>
          <p:spPr>
            <a:xfrm>
              <a:off x="3502152" y="1024127"/>
              <a:ext cx="490727" cy="502920"/>
            </a:xfrm>
            <a:prstGeom prst="rect">
              <a:avLst/>
            </a:prstGeom>
          </p:spPr>
        </p:pic>
        <p:pic>
          <p:nvPicPr>
            <p:cNvPr id="11" name="object 11"/>
            <p:cNvPicPr/>
            <p:nvPr/>
          </p:nvPicPr>
          <p:blipFill>
            <a:blip r:embed="rId4" cstate="print"/>
            <a:stretch>
              <a:fillRect/>
            </a:stretch>
          </p:blipFill>
          <p:spPr>
            <a:xfrm>
              <a:off x="4002024" y="1267968"/>
              <a:ext cx="606551" cy="393191"/>
            </a:xfrm>
            <a:prstGeom prst="rect">
              <a:avLst/>
            </a:prstGeom>
          </p:spPr>
        </p:pic>
        <p:pic>
          <p:nvPicPr>
            <p:cNvPr id="12" name="object 12"/>
            <p:cNvPicPr/>
            <p:nvPr/>
          </p:nvPicPr>
          <p:blipFill>
            <a:blip r:embed="rId5" cstate="print"/>
            <a:stretch>
              <a:fillRect/>
            </a:stretch>
          </p:blipFill>
          <p:spPr>
            <a:xfrm>
              <a:off x="4572000" y="1024127"/>
              <a:ext cx="740663" cy="399288"/>
            </a:xfrm>
            <a:prstGeom prst="rect">
              <a:avLst/>
            </a:prstGeom>
          </p:spPr>
        </p:pic>
        <p:pic>
          <p:nvPicPr>
            <p:cNvPr id="13" name="object 13"/>
            <p:cNvPicPr/>
            <p:nvPr/>
          </p:nvPicPr>
          <p:blipFill>
            <a:blip r:embed="rId6" cstate="print"/>
            <a:stretch>
              <a:fillRect/>
            </a:stretch>
          </p:blipFill>
          <p:spPr>
            <a:xfrm>
              <a:off x="5309616" y="1176527"/>
              <a:ext cx="493775" cy="527303"/>
            </a:xfrm>
            <a:prstGeom prst="rect">
              <a:avLst/>
            </a:prstGeom>
          </p:spPr>
        </p:pic>
      </p:grpSp>
      <p:grpSp>
        <p:nvGrpSpPr>
          <p:cNvPr id="14" name="object 14"/>
          <p:cNvGrpSpPr/>
          <p:nvPr/>
        </p:nvGrpSpPr>
        <p:grpSpPr>
          <a:xfrm>
            <a:off x="5849111" y="1011936"/>
            <a:ext cx="1173480" cy="634365"/>
            <a:chOff x="5849111" y="1011936"/>
            <a:chExt cx="1173480" cy="634365"/>
          </a:xfrm>
        </p:grpSpPr>
        <p:pic>
          <p:nvPicPr>
            <p:cNvPr id="15" name="object 15"/>
            <p:cNvPicPr/>
            <p:nvPr/>
          </p:nvPicPr>
          <p:blipFill>
            <a:blip r:embed="rId7" cstate="print"/>
            <a:stretch>
              <a:fillRect/>
            </a:stretch>
          </p:blipFill>
          <p:spPr>
            <a:xfrm>
              <a:off x="5849111" y="1011936"/>
              <a:ext cx="697991" cy="377951"/>
            </a:xfrm>
            <a:prstGeom prst="rect">
              <a:avLst/>
            </a:prstGeom>
          </p:spPr>
        </p:pic>
        <p:pic>
          <p:nvPicPr>
            <p:cNvPr id="16" name="object 16"/>
            <p:cNvPicPr/>
            <p:nvPr/>
          </p:nvPicPr>
          <p:blipFill>
            <a:blip r:embed="rId8" cstate="print"/>
            <a:stretch>
              <a:fillRect/>
            </a:stretch>
          </p:blipFill>
          <p:spPr>
            <a:xfrm>
              <a:off x="6525767" y="1216152"/>
              <a:ext cx="496824" cy="429768"/>
            </a:xfrm>
            <a:prstGeom prst="rect">
              <a:avLst/>
            </a:prstGeom>
          </p:spPr>
        </p:pic>
      </p:grpSp>
      <p:pic>
        <p:nvPicPr>
          <p:cNvPr id="17" name="object 17"/>
          <p:cNvPicPr/>
          <p:nvPr/>
        </p:nvPicPr>
        <p:blipFill>
          <a:blip r:embed="rId9" cstate="print"/>
          <a:stretch>
            <a:fillRect/>
          </a:stretch>
        </p:blipFill>
        <p:spPr>
          <a:xfrm>
            <a:off x="7089647" y="1008888"/>
            <a:ext cx="710183" cy="457200"/>
          </a:xfrm>
          <a:prstGeom prst="rect">
            <a:avLst/>
          </a:prstGeom>
        </p:spPr>
      </p:pic>
      <p:grpSp>
        <p:nvGrpSpPr>
          <p:cNvPr id="18" name="object 18"/>
          <p:cNvGrpSpPr/>
          <p:nvPr/>
        </p:nvGrpSpPr>
        <p:grpSpPr>
          <a:xfrm>
            <a:off x="7894319" y="938783"/>
            <a:ext cx="3462654" cy="753110"/>
            <a:chOff x="7894319" y="938783"/>
            <a:chExt cx="3462654" cy="753110"/>
          </a:xfrm>
        </p:grpSpPr>
        <p:pic>
          <p:nvPicPr>
            <p:cNvPr id="19" name="object 19"/>
            <p:cNvPicPr/>
            <p:nvPr/>
          </p:nvPicPr>
          <p:blipFill>
            <a:blip r:embed="rId10" cstate="print"/>
            <a:stretch>
              <a:fillRect/>
            </a:stretch>
          </p:blipFill>
          <p:spPr>
            <a:xfrm>
              <a:off x="7894319" y="1219199"/>
              <a:ext cx="411479" cy="414527"/>
            </a:xfrm>
            <a:prstGeom prst="rect">
              <a:avLst/>
            </a:prstGeom>
          </p:spPr>
        </p:pic>
        <p:pic>
          <p:nvPicPr>
            <p:cNvPr id="20" name="object 20"/>
            <p:cNvPicPr/>
            <p:nvPr/>
          </p:nvPicPr>
          <p:blipFill>
            <a:blip r:embed="rId11" cstate="print"/>
            <a:stretch>
              <a:fillRect/>
            </a:stretch>
          </p:blipFill>
          <p:spPr>
            <a:xfrm>
              <a:off x="8290559" y="993647"/>
              <a:ext cx="740664" cy="554736"/>
            </a:xfrm>
            <a:prstGeom prst="rect">
              <a:avLst/>
            </a:prstGeom>
          </p:spPr>
        </p:pic>
        <p:pic>
          <p:nvPicPr>
            <p:cNvPr id="21" name="object 21"/>
            <p:cNvPicPr/>
            <p:nvPr/>
          </p:nvPicPr>
          <p:blipFill>
            <a:blip r:embed="rId12" cstate="print"/>
            <a:stretch>
              <a:fillRect/>
            </a:stretch>
          </p:blipFill>
          <p:spPr>
            <a:xfrm>
              <a:off x="8997695" y="1243583"/>
              <a:ext cx="658368" cy="432815"/>
            </a:xfrm>
            <a:prstGeom prst="rect">
              <a:avLst/>
            </a:prstGeom>
          </p:spPr>
        </p:pic>
        <p:pic>
          <p:nvPicPr>
            <p:cNvPr id="22" name="object 22"/>
            <p:cNvPicPr/>
            <p:nvPr/>
          </p:nvPicPr>
          <p:blipFill>
            <a:blip r:embed="rId13" cstate="print"/>
            <a:stretch>
              <a:fillRect/>
            </a:stretch>
          </p:blipFill>
          <p:spPr>
            <a:xfrm>
              <a:off x="9604247" y="938783"/>
              <a:ext cx="1024127" cy="752856"/>
            </a:xfrm>
            <a:prstGeom prst="rect">
              <a:avLst/>
            </a:prstGeom>
          </p:spPr>
        </p:pic>
        <p:pic>
          <p:nvPicPr>
            <p:cNvPr id="23" name="object 23"/>
            <p:cNvPicPr/>
            <p:nvPr/>
          </p:nvPicPr>
          <p:blipFill>
            <a:blip r:embed="rId14" cstate="print"/>
            <a:stretch>
              <a:fillRect/>
            </a:stretch>
          </p:blipFill>
          <p:spPr>
            <a:xfrm>
              <a:off x="10262615" y="1271015"/>
              <a:ext cx="585216" cy="417575"/>
            </a:xfrm>
            <a:prstGeom prst="rect">
              <a:avLst/>
            </a:prstGeom>
          </p:spPr>
        </p:pic>
        <p:pic>
          <p:nvPicPr>
            <p:cNvPr id="24" name="object 24"/>
            <p:cNvPicPr/>
            <p:nvPr/>
          </p:nvPicPr>
          <p:blipFill>
            <a:blip r:embed="rId15" cstate="print"/>
            <a:stretch>
              <a:fillRect/>
            </a:stretch>
          </p:blipFill>
          <p:spPr>
            <a:xfrm>
              <a:off x="10847831" y="1014983"/>
              <a:ext cx="509016" cy="512063"/>
            </a:xfrm>
            <a:prstGeom prst="rect">
              <a:avLst/>
            </a:prstGeom>
          </p:spPr>
        </p:pic>
      </p:grpSp>
      <p:pic>
        <p:nvPicPr>
          <p:cNvPr id="25" name="object 25"/>
          <p:cNvPicPr/>
          <p:nvPr/>
        </p:nvPicPr>
        <p:blipFill>
          <a:blip r:embed="rId16" cstate="print"/>
          <a:stretch>
            <a:fillRect/>
          </a:stretch>
        </p:blipFill>
        <p:spPr>
          <a:xfrm>
            <a:off x="11475719" y="1246632"/>
            <a:ext cx="512064" cy="414527"/>
          </a:xfrm>
          <a:prstGeom prst="rect">
            <a:avLst/>
          </a:prstGeom>
        </p:spPr>
      </p:pic>
      <p:sp>
        <p:nvSpPr>
          <p:cNvPr id="26" name="object 26"/>
          <p:cNvSpPr txBox="1"/>
          <p:nvPr/>
        </p:nvSpPr>
        <p:spPr>
          <a:xfrm>
            <a:off x="438708" y="6125819"/>
            <a:ext cx="4164965" cy="528955"/>
          </a:xfrm>
          <a:prstGeom prst="rect">
            <a:avLst/>
          </a:prstGeom>
        </p:spPr>
        <p:txBody>
          <a:bodyPr vert="horz" wrap="square" lIns="0" tIns="0" rIns="0" bIns="0" rtlCol="0">
            <a:spAutoFit/>
          </a:bodyPr>
          <a:lstStyle/>
          <a:p>
            <a:pPr marL="12700">
              <a:lnSpc>
                <a:spcPts val="1810"/>
              </a:lnSpc>
            </a:pPr>
            <a:r>
              <a:rPr sz="1800" dirty="0">
                <a:latin typeface="Calibri"/>
                <a:cs typeface="Calibri"/>
              </a:rPr>
              <a:t>*Cereal</a:t>
            </a:r>
            <a:r>
              <a:rPr sz="1800" spc="5" dirty="0">
                <a:latin typeface="Calibri"/>
                <a:cs typeface="Calibri"/>
              </a:rPr>
              <a:t> </a:t>
            </a:r>
            <a:r>
              <a:rPr sz="1800" dirty="0">
                <a:latin typeface="Calibri"/>
                <a:cs typeface="Calibri"/>
              </a:rPr>
              <a:t>cont.</a:t>
            </a:r>
            <a:r>
              <a:rPr sz="1800" spc="-15" dirty="0">
                <a:latin typeface="Calibri"/>
                <a:cs typeface="Calibri"/>
              </a:rPr>
              <a:t> </a:t>
            </a:r>
            <a:r>
              <a:rPr sz="1800" spc="-10" dirty="0">
                <a:latin typeface="Calibri"/>
                <a:cs typeface="Calibri"/>
              </a:rPr>
              <a:t>Gluten.</a:t>
            </a:r>
            <a:r>
              <a:rPr sz="1800" spc="-35" dirty="0">
                <a:latin typeface="Calibri"/>
                <a:cs typeface="Calibri"/>
              </a:rPr>
              <a:t> </a:t>
            </a:r>
            <a:r>
              <a:rPr sz="1800" b="1" dirty="0">
                <a:latin typeface="Calibri"/>
                <a:cs typeface="Calibri"/>
              </a:rPr>
              <a:t>B</a:t>
            </a:r>
            <a:r>
              <a:rPr sz="1800" b="1" spc="-40" dirty="0">
                <a:latin typeface="Calibri"/>
                <a:cs typeface="Calibri"/>
              </a:rPr>
              <a:t> </a:t>
            </a:r>
            <a:r>
              <a:rPr sz="1800" dirty="0">
                <a:latin typeface="Calibri"/>
                <a:cs typeface="Calibri"/>
              </a:rPr>
              <a:t>=</a:t>
            </a:r>
            <a:r>
              <a:rPr sz="1800" spc="-30" dirty="0">
                <a:latin typeface="Calibri"/>
                <a:cs typeface="Calibri"/>
              </a:rPr>
              <a:t> </a:t>
            </a:r>
            <a:r>
              <a:rPr sz="1800" spc="-10" dirty="0">
                <a:latin typeface="Calibri"/>
                <a:cs typeface="Calibri"/>
              </a:rPr>
              <a:t>Barley.</a:t>
            </a:r>
            <a:r>
              <a:rPr sz="1800" spc="-30" dirty="0">
                <a:latin typeface="Calibri"/>
                <a:cs typeface="Calibri"/>
              </a:rPr>
              <a:t> </a:t>
            </a:r>
            <a:r>
              <a:rPr sz="1800" b="1" dirty="0">
                <a:latin typeface="Calibri"/>
                <a:cs typeface="Calibri"/>
              </a:rPr>
              <a:t>W</a:t>
            </a:r>
            <a:r>
              <a:rPr sz="1800" b="1" spc="-40" dirty="0">
                <a:latin typeface="Calibri"/>
                <a:cs typeface="Calibri"/>
              </a:rPr>
              <a:t> </a:t>
            </a:r>
            <a:r>
              <a:rPr sz="1800" dirty="0">
                <a:latin typeface="Calibri"/>
                <a:cs typeface="Calibri"/>
              </a:rPr>
              <a:t>=</a:t>
            </a:r>
            <a:r>
              <a:rPr sz="1800" spc="-30" dirty="0">
                <a:latin typeface="Calibri"/>
                <a:cs typeface="Calibri"/>
              </a:rPr>
              <a:t> </a:t>
            </a:r>
            <a:r>
              <a:rPr sz="1800" spc="-10" dirty="0">
                <a:latin typeface="Calibri"/>
                <a:cs typeface="Calibri"/>
              </a:rPr>
              <a:t>Wheat.</a:t>
            </a:r>
            <a:endParaRPr sz="1800">
              <a:latin typeface="Calibri"/>
              <a:cs typeface="Calibri"/>
            </a:endParaRPr>
          </a:p>
          <a:p>
            <a:pPr marL="12700">
              <a:lnSpc>
                <a:spcPct val="100000"/>
              </a:lnSpc>
            </a:pPr>
            <a:r>
              <a:rPr sz="1800" dirty="0">
                <a:latin typeface="Calibri"/>
                <a:cs typeface="Calibri"/>
              </a:rPr>
              <a:t>*</a:t>
            </a:r>
            <a:r>
              <a:rPr sz="1800" b="1" dirty="0">
                <a:latin typeface="Calibri"/>
                <a:cs typeface="Calibri"/>
              </a:rPr>
              <a:t>MC</a:t>
            </a:r>
            <a:r>
              <a:rPr sz="1800" b="1" spc="-15" dirty="0">
                <a:latin typeface="Calibri"/>
                <a:cs typeface="Calibri"/>
              </a:rPr>
              <a:t> </a:t>
            </a:r>
            <a:r>
              <a:rPr sz="1800" dirty="0">
                <a:latin typeface="Calibri"/>
                <a:cs typeface="Calibri"/>
              </a:rPr>
              <a:t>=</a:t>
            </a:r>
            <a:r>
              <a:rPr sz="1800" spc="-10" dirty="0">
                <a:latin typeface="Calibri"/>
                <a:cs typeface="Calibri"/>
              </a:rPr>
              <a:t> </a:t>
            </a:r>
            <a:r>
              <a:rPr sz="1800" dirty="0">
                <a:latin typeface="Calibri"/>
                <a:cs typeface="Calibri"/>
              </a:rPr>
              <a:t>May</a:t>
            </a:r>
            <a:r>
              <a:rPr sz="1800" spc="-40" dirty="0">
                <a:latin typeface="Calibri"/>
                <a:cs typeface="Calibri"/>
              </a:rPr>
              <a:t> </a:t>
            </a:r>
            <a:r>
              <a:rPr sz="1800" spc="-10" dirty="0">
                <a:latin typeface="Calibri"/>
                <a:cs typeface="Calibri"/>
              </a:rPr>
              <a:t>Contain</a:t>
            </a:r>
            <a:endParaRPr sz="18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972311"/>
              <a:ext cx="12192000" cy="5885815"/>
            </a:xfrm>
            <a:custGeom>
              <a:avLst/>
              <a:gdLst/>
              <a:ahLst/>
              <a:cxnLst/>
              <a:rect l="l" t="t" r="r" b="b"/>
              <a:pathLst>
                <a:path w="12192000" h="5885815">
                  <a:moveTo>
                    <a:pt x="0" y="5885688"/>
                  </a:moveTo>
                  <a:lnTo>
                    <a:pt x="12192000" y="5885688"/>
                  </a:lnTo>
                  <a:lnTo>
                    <a:pt x="12192000" y="0"/>
                  </a:lnTo>
                  <a:lnTo>
                    <a:pt x="0" y="0"/>
                  </a:lnTo>
                  <a:lnTo>
                    <a:pt x="0" y="5885688"/>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972819"/>
            </a:xfrm>
            <a:custGeom>
              <a:avLst/>
              <a:gdLst/>
              <a:ahLst/>
              <a:cxnLst/>
              <a:rect l="l" t="t" r="r" b="b"/>
              <a:pathLst>
                <a:path w="12192000" h="972819">
                  <a:moveTo>
                    <a:pt x="12192000" y="0"/>
                  </a:moveTo>
                  <a:lnTo>
                    <a:pt x="0" y="0"/>
                  </a:lnTo>
                  <a:lnTo>
                    <a:pt x="0" y="972312"/>
                  </a:lnTo>
                  <a:lnTo>
                    <a:pt x="12192000" y="972312"/>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138633" rIns="0" bIns="0" rtlCol="0">
            <a:spAutoFit/>
          </a:bodyPr>
          <a:lstStyle/>
          <a:p>
            <a:pPr marL="382270">
              <a:lnSpc>
                <a:spcPct val="100000"/>
              </a:lnSpc>
              <a:spcBef>
                <a:spcPts val="110"/>
              </a:spcBef>
            </a:pPr>
            <a:r>
              <a:rPr lang="en-US" spc="-20" dirty="0"/>
              <a:t>VENICE</a:t>
            </a:r>
            <a:r>
              <a:rPr spc="-100" dirty="0"/>
              <a:t> </a:t>
            </a:r>
            <a:r>
              <a:rPr dirty="0"/>
              <a:t>–</a:t>
            </a:r>
            <a:r>
              <a:rPr spc="-60" dirty="0"/>
              <a:t> </a:t>
            </a:r>
            <a:r>
              <a:rPr dirty="0"/>
              <a:t>Allergen</a:t>
            </a:r>
            <a:r>
              <a:rPr spc="-114" dirty="0"/>
              <a:t> </a:t>
            </a:r>
            <a:r>
              <a:rPr spc="-20" dirty="0"/>
              <a:t>list</a:t>
            </a:r>
          </a:p>
        </p:txBody>
      </p:sp>
      <p:pic>
        <p:nvPicPr>
          <p:cNvPr id="6" name="object 6"/>
          <p:cNvPicPr/>
          <p:nvPr/>
        </p:nvPicPr>
        <p:blipFill>
          <a:blip r:embed="rId2" cstate="print"/>
          <a:stretch>
            <a:fillRect/>
          </a:stretch>
        </p:blipFill>
        <p:spPr>
          <a:xfrm>
            <a:off x="10765535" y="146304"/>
            <a:ext cx="1182624" cy="731520"/>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1395393175"/>
              </p:ext>
            </p:extLst>
          </p:nvPr>
        </p:nvGraphicFramePr>
        <p:xfrm>
          <a:off x="317842" y="1672335"/>
          <a:ext cx="11761456" cy="3688079"/>
        </p:xfrm>
        <a:graphic>
          <a:graphicData uri="http://schemas.openxmlformats.org/drawingml/2006/table">
            <a:tbl>
              <a:tblPr firstRow="1" bandRow="1">
                <a:tableStyleId>{2D5ABB26-0587-4C30-8999-92F81FD0307C}</a:tableStyleId>
              </a:tblPr>
              <a:tblGrid>
                <a:gridCol w="3067050">
                  <a:extLst>
                    <a:ext uri="{9D8B030D-6E8A-4147-A177-3AD203B41FA5}">
                      <a16:colId xmlns:a16="http://schemas.microsoft.com/office/drawing/2014/main" val="20000"/>
                    </a:ext>
                  </a:extLst>
                </a:gridCol>
                <a:gridCol w="621029">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722630">
                        <a:lnSpc>
                          <a:spcPct val="100000"/>
                        </a:lnSpc>
                        <a:spcBef>
                          <a:spcPts val="835"/>
                        </a:spcBef>
                      </a:pPr>
                      <a:r>
                        <a:rPr sz="2000" b="1" u="sng" dirty="0">
                          <a:uFill>
                            <a:solidFill>
                              <a:srgbClr val="000000"/>
                            </a:solidFill>
                          </a:uFill>
                          <a:latin typeface="Calibri"/>
                          <a:cs typeface="Calibri"/>
                        </a:rPr>
                        <a:t>Salad</a:t>
                      </a:r>
                      <a:r>
                        <a:rPr sz="2000" b="1" u="sng" spc="-30" dirty="0">
                          <a:uFill>
                            <a:solidFill>
                              <a:srgbClr val="000000"/>
                            </a:solidFill>
                          </a:uFill>
                          <a:latin typeface="Calibri"/>
                          <a:cs typeface="Calibri"/>
                        </a:rPr>
                        <a:t> </a:t>
                      </a:r>
                      <a:r>
                        <a:rPr sz="2000" b="1" u="sng" spc="-10" dirty="0">
                          <a:uFill>
                            <a:solidFill>
                              <a:srgbClr val="000000"/>
                            </a:solidFill>
                          </a:uFill>
                          <a:latin typeface="Calibri"/>
                          <a:cs typeface="Calibri"/>
                        </a:rPr>
                        <a:t>Dressings</a:t>
                      </a:r>
                      <a:endParaRPr sz="20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pPr>
                      <a:endParaRPr sz="1200">
                        <a:latin typeface="Times New Roman"/>
                        <a:cs typeface="Times New Roman"/>
                      </a:endParaRPr>
                    </a:p>
                    <a:p>
                      <a:pPr marL="1270" algn="ctr">
                        <a:lnSpc>
                          <a:spcPct val="100000"/>
                        </a:lnSpc>
                      </a:pPr>
                      <a:r>
                        <a:rPr sz="1200" b="1" spc="-10" dirty="0">
                          <a:latin typeface="Calibri"/>
                          <a:cs typeface="Calibri"/>
                        </a:rPr>
                        <a:t>Celery</a:t>
                      </a:r>
                      <a:endParaRPr sz="12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540" algn="ctr">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6985" algn="ctr">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5080" algn="ctr">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905" algn="ctr">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810" algn="ctr">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18110" indent="-6350">
                        <a:lnSpc>
                          <a:spcPct val="100000"/>
                        </a:lnSpc>
                        <a:spcBef>
                          <a:spcPts val="1030"/>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0660" marR="189230" indent="2540">
                        <a:lnSpc>
                          <a:spcPct val="100000"/>
                        </a:lnSpc>
                        <a:spcBef>
                          <a:spcPts val="1030"/>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sz="1400" b="1" dirty="0">
                          <a:latin typeface="Calibri"/>
                          <a:cs typeface="Calibri"/>
                        </a:rPr>
                        <a:t>Blue</a:t>
                      </a:r>
                      <a:r>
                        <a:rPr sz="1400" b="1" spc="-40" dirty="0">
                          <a:latin typeface="Calibri"/>
                          <a:cs typeface="Calibri"/>
                        </a:rPr>
                        <a:t> </a:t>
                      </a:r>
                      <a:r>
                        <a:rPr sz="1400" b="1" dirty="0">
                          <a:latin typeface="Calibri"/>
                          <a:cs typeface="Calibri"/>
                        </a:rPr>
                        <a:t>Cheese</a:t>
                      </a:r>
                      <a:r>
                        <a:rPr sz="1400" b="1" spc="-35" dirty="0">
                          <a:latin typeface="Calibri"/>
                          <a:cs typeface="Calibri"/>
                        </a:rPr>
                        <a:t> </a:t>
                      </a:r>
                      <a:r>
                        <a:rPr sz="1400" b="1" spc="-10" dirty="0">
                          <a:latin typeface="Calibri"/>
                          <a:cs typeface="Calibri"/>
                        </a:rPr>
                        <a:t>Dressing</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8935">
                <a:tc>
                  <a:txBody>
                    <a:bodyPr/>
                    <a:lstStyle/>
                    <a:p>
                      <a:pPr marL="91440">
                        <a:lnSpc>
                          <a:spcPct val="100000"/>
                        </a:lnSpc>
                        <a:spcBef>
                          <a:spcPts val="505"/>
                        </a:spcBef>
                      </a:pPr>
                      <a:r>
                        <a:rPr sz="1400" b="1" dirty="0">
                          <a:latin typeface="Calibri"/>
                          <a:cs typeface="Calibri"/>
                        </a:rPr>
                        <a:t>Caesar</a:t>
                      </a:r>
                      <a:r>
                        <a:rPr sz="1400" b="1" spc="-60" dirty="0">
                          <a:latin typeface="Calibri"/>
                          <a:cs typeface="Calibri"/>
                        </a:rPr>
                        <a:t> </a:t>
                      </a:r>
                      <a:r>
                        <a:rPr sz="1400" b="1" spc="-10" dirty="0">
                          <a:latin typeface="Calibri"/>
                          <a:cs typeface="Calibri"/>
                        </a:rPr>
                        <a:t>Dressing</a:t>
                      </a:r>
                      <a:endParaRPr sz="1400">
                        <a:latin typeface="Calibri"/>
                        <a:cs typeface="Calibri"/>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265"/>
                        </a:spcBef>
                      </a:pPr>
                      <a:r>
                        <a:rPr sz="1800" b="1" spc="-10" dirty="0">
                          <a:latin typeface="Calibri"/>
                          <a:cs typeface="Calibri"/>
                        </a:rPr>
                        <a:t>Y-</a:t>
                      </a:r>
                      <a:r>
                        <a:rPr sz="1800" b="1" spc="-50" dirty="0">
                          <a:latin typeface="Calibri"/>
                          <a:cs typeface="Calibri"/>
                        </a:rPr>
                        <a:t>B</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5080" algn="ctr">
                        <a:lnSpc>
                          <a:spcPct val="100000"/>
                        </a:lnSpc>
                        <a:spcBef>
                          <a:spcPts val="265"/>
                        </a:spcBef>
                      </a:pPr>
                      <a:r>
                        <a:rPr sz="1800" b="1" spc="-25" dirty="0">
                          <a:latin typeface="Calibri"/>
                          <a:cs typeface="Calibri"/>
                        </a:rPr>
                        <a:t>MC</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265"/>
                        </a:spcBef>
                      </a:pPr>
                      <a:r>
                        <a:rPr sz="1800" b="1" spc="-50" dirty="0">
                          <a:latin typeface="Calibri"/>
                          <a:cs typeface="Calibri"/>
                        </a:rPr>
                        <a:t>Y</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51765">
                        <a:lnSpc>
                          <a:spcPct val="100000"/>
                        </a:lnSpc>
                        <a:spcBef>
                          <a:spcPts val="265"/>
                        </a:spcBef>
                      </a:pPr>
                      <a:r>
                        <a:rPr sz="1800" b="1" spc="-25" dirty="0">
                          <a:latin typeface="Calibri"/>
                          <a:cs typeface="Calibri"/>
                        </a:rPr>
                        <a:t>MC</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extLst>
                  <a:ext uri="{0D108BD9-81ED-4DB2-BD59-A6C34878D82A}">
                    <a16:rowId xmlns:a16="http://schemas.microsoft.com/office/drawing/2014/main" val="10002"/>
                  </a:ext>
                </a:extLst>
              </a:tr>
              <a:tr h="390525">
                <a:tc>
                  <a:txBody>
                    <a:bodyPr/>
                    <a:lstStyle/>
                    <a:p>
                      <a:pPr marL="91440">
                        <a:lnSpc>
                          <a:spcPct val="100000"/>
                        </a:lnSpc>
                        <a:spcBef>
                          <a:spcPts val="630"/>
                        </a:spcBef>
                      </a:pPr>
                      <a:r>
                        <a:rPr sz="1400" b="1" dirty="0">
                          <a:latin typeface="Calibri"/>
                          <a:cs typeface="Calibri"/>
                        </a:rPr>
                        <a:t>Honey</a:t>
                      </a:r>
                      <a:r>
                        <a:rPr sz="1400" b="1" spc="-45" dirty="0">
                          <a:latin typeface="Calibri"/>
                          <a:cs typeface="Calibri"/>
                        </a:rPr>
                        <a:t> </a:t>
                      </a:r>
                      <a:r>
                        <a:rPr sz="1400" b="1" spc="-10" dirty="0">
                          <a:latin typeface="Calibri"/>
                          <a:cs typeface="Calibri"/>
                        </a:rPr>
                        <a:t>Mustard</a:t>
                      </a:r>
                      <a:r>
                        <a:rPr sz="1400" b="1" spc="-40" dirty="0">
                          <a:latin typeface="Calibri"/>
                          <a:cs typeface="Calibri"/>
                        </a:rPr>
                        <a:t> </a:t>
                      </a:r>
                      <a:r>
                        <a:rPr sz="1400" b="1" spc="-10" dirty="0">
                          <a:latin typeface="Calibri"/>
                          <a:cs typeface="Calibri"/>
                        </a:rPr>
                        <a:t>Dressing</a:t>
                      </a:r>
                      <a:endParaRPr sz="1400">
                        <a:latin typeface="Calibri"/>
                        <a:cs typeface="Calibri"/>
                      </a:endParaRPr>
                    </a:p>
                  </a:txBody>
                  <a:tcPr marL="0" marR="0" marT="800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350"/>
                        </a:spcBef>
                      </a:pPr>
                      <a:r>
                        <a:rPr sz="1800" b="1" spc="-50" dirty="0">
                          <a:latin typeface="Calibri"/>
                          <a:cs typeface="Calibri"/>
                        </a:rPr>
                        <a:t>Y</a:t>
                      </a:r>
                      <a:endParaRPr sz="1800">
                        <a:latin typeface="Calibri"/>
                        <a:cs typeface="Calibri"/>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407034">
                <a:tc>
                  <a:txBody>
                    <a:bodyPr/>
                    <a:lstStyle/>
                    <a:p>
                      <a:pPr marL="91440">
                        <a:lnSpc>
                          <a:spcPct val="100000"/>
                        </a:lnSpc>
                        <a:spcBef>
                          <a:spcPts val="680"/>
                        </a:spcBef>
                      </a:pPr>
                      <a:r>
                        <a:rPr sz="1400" b="1" dirty="0">
                          <a:latin typeface="Calibri"/>
                          <a:cs typeface="Calibri"/>
                        </a:rPr>
                        <a:t>Garlic</a:t>
                      </a:r>
                      <a:r>
                        <a:rPr sz="1400" b="1" spc="-55" dirty="0">
                          <a:latin typeface="Calibri"/>
                          <a:cs typeface="Calibri"/>
                        </a:rPr>
                        <a:t> </a:t>
                      </a:r>
                      <a:r>
                        <a:rPr lang="en-US" sz="1400" b="1" spc="-10" dirty="0">
                          <a:latin typeface="Calibri"/>
                          <a:cs typeface="Calibri"/>
                        </a:rPr>
                        <a:t>A</a:t>
                      </a:r>
                      <a:r>
                        <a:rPr sz="1400" b="1" spc="-10" dirty="0">
                          <a:latin typeface="Calibri"/>
                          <a:cs typeface="Calibri"/>
                        </a:rPr>
                        <a:t>ioli</a:t>
                      </a:r>
                      <a:endParaRPr sz="1400" dirty="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415"/>
                        </a:spcBef>
                      </a:pPr>
                      <a:r>
                        <a:rPr sz="1800" b="1" spc="-50" dirty="0">
                          <a:latin typeface="Calibri"/>
                          <a:cs typeface="Calibri"/>
                        </a:rPr>
                        <a:t>Y</a:t>
                      </a:r>
                      <a:endParaRPr sz="18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415"/>
                        </a:spcBef>
                      </a:pPr>
                      <a:r>
                        <a:rPr sz="1800" b="1" spc="-50" dirty="0">
                          <a:latin typeface="Calibri"/>
                          <a:cs typeface="Calibri"/>
                        </a:rPr>
                        <a:t>Y</a:t>
                      </a:r>
                      <a:endParaRPr sz="1800">
                        <a:latin typeface="Calibri"/>
                        <a:cs typeface="Calibri"/>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394335">
                <a:tc>
                  <a:txBody>
                    <a:bodyPr/>
                    <a:lstStyle/>
                    <a:p>
                      <a:pPr marL="91440">
                        <a:lnSpc>
                          <a:spcPct val="100000"/>
                        </a:lnSpc>
                        <a:spcBef>
                          <a:spcPts val="600"/>
                        </a:spcBef>
                      </a:pPr>
                      <a:r>
                        <a:rPr sz="1400" b="1" dirty="0">
                          <a:latin typeface="Calibri"/>
                          <a:cs typeface="Calibri"/>
                        </a:rPr>
                        <a:t>Legendary</a:t>
                      </a:r>
                      <a:r>
                        <a:rPr sz="1400" b="1" spc="-60" dirty="0">
                          <a:latin typeface="Calibri"/>
                          <a:cs typeface="Calibri"/>
                        </a:rPr>
                        <a:t> </a:t>
                      </a:r>
                      <a:r>
                        <a:rPr lang="en-US" sz="1400" b="1" spc="-20" dirty="0">
                          <a:latin typeface="Calibri"/>
                          <a:cs typeface="Calibri"/>
                        </a:rPr>
                        <a:t>S</a:t>
                      </a:r>
                      <a:r>
                        <a:rPr sz="1400" b="1" spc="-20" dirty="0">
                          <a:latin typeface="Calibri"/>
                          <a:cs typeface="Calibri"/>
                        </a:rPr>
                        <a:t>auce</a:t>
                      </a:r>
                      <a:endParaRPr sz="1400" dirty="0">
                        <a:latin typeface="Calibri"/>
                        <a:cs typeface="Calibri"/>
                      </a:endParaRPr>
                    </a:p>
                  </a:txBody>
                  <a:tcPr marL="0" marR="0" marT="762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20"/>
                        </a:spcBef>
                      </a:pPr>
                      <a:r>
                        <a:rPr sz="1400" b="1" dirty="0">
                          <a:latin typeface="Calibri"/>
                          <a:cs typeface="Calibri"/>
                        </a:rPr>
                        <a:t>Herb</a:t>
                      </a:r>
                      <a:r>
                        <a:rPr sz="1400" b="1" spc="-45" dirty="0">
                          <a:latin typeface="Calibri"/>
                          <a:cs typeface="Calibri"/>
                        </a:rPr>
                        <a:t> </a:t>
                      </a:r>
                      <a:r>
                        <a:rPr lang="en-US" sz="1400" b="1" spc="-10" dirty="0">
                          <a:latin typeface="Calibri"/>
                          <a:cs typeface="Calibri"/>
                        </a:rPr>
                        <a:t>A</a:t>
                      </a:r>
                      <a:r>
                        <a:rPr sz="1400" b="1" spc="-10" dirty="0">
                          <a:latin typeface="Calibri"/>
                          <a:cs typeface="Calibri"/>
                        </a:rPr>
                        <a:t>ioli</a:t>
                      </a:r>
                      <a:endParaRPr sz="1400" dirty="0">
                        <a:latin typeface="Calibri"/>
                        <a:cs typeface="Calibri"/>
                      </a:endParaRPr>
                    </a:p>
                  </a:txBody>
                  <a:tcPr marL="0" marR="0" marT="787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35"/>
                        </a:spcBef>
                      </a:pPr>
                      <a:r>
                        <a:rPr sz="1400" b="1" dirty="0">
                          <a:latin typeface="Calibri"/>
                          <a:cs typeface="Calibri"/>
                        </a:rPr>
                        <a:t>Sesame</a:t>
                      </a:r>
                      <a:r>
                        <a:rPr sz="1400" b="1" spc="-40" dirty="0">
                          <a:latin typeface="Calibri"/>
                          <a:cs typeface="Calibri"/>
                        </a:rPr>
                        <a:t> </a:t>
                      </a:r>
                      <a:r>
                        <a:rPr sz="1400" b="1" dirty="0">
                          <a:latin typeface="Calibri"/>
                          <a:cs typeface="Calibri"/>
                        </a:rPr>
                        <a:t>Soy</a:t>
                      </a:r>
                      <a:r>
                        <a:rPr sz="1400" b="1" spc="-15" dirty="0">
                          <a:latin typeface="Calibri"/>
                          <a:cs typeface="Calibri"/>
                        </a:rPr>
                        <a:t> </a:t>
                      </a:r>
                      <a:r>
                        <a:rPr sz="1400" b="1" spc="-10" dirty="0">
                          <a:latin typeface="Calibri"/>
                          <a:cs typeface="Calibri"/>
                        </a:rPr>
                        <a:t>Dressing</a:t>
                      </a:r>
                      <a:endParaRPr sz="1400">
                        <a:latin typeface="Calibri"/>
                        <a:cs typeface="Calibri"/>
                      </a:endParaRPr>
                    </a:p>
                  </a:txBody>
                  <a:tcPr marL="0" marR="0" marT="806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70"/>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55"/>
                        </a:spcBef>
                      </a:pPr>
                      <a:r>
                        <a:rPr sz="1400" b="1" dirty="0">
                          <a:latin typeface="Calibri"/>
                          <a:cs typeface="Calibri"/>
                        </a:rPr>
                        <a:t>Ranch</a:t>
                      </a:r>
                      <a:r>
                        <a:rPr sz="1400" b="1" spc="-60" dirty="0">
                          <a:latin typeface="Calibri"/>
                          <a:cs typeface="Calibri"/>
                        </a:rPr>
                        <a:t> </a:t>
                      </a:r>
                      <a:r>
                        <a:rPr sz="1400" b="1" spc="-10" dirty="0">
                          <a:latin typeface="Calibri"/>
                          <a:cs typeface="Calibri"/>
                        </a:rPr>
                        <a:t>Dressing</a:t>
                      </a:r>
                      <a:endParaRPr sz="1400">
                        <a:latin typeface="Calibri"/>
                        <a:cs typeface="Calibri"/>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bl>
          </a:graphicData>
        </a:graphic>
      </p:graphicFrame>
      <p:grpSp>
        <p:nvGrpSpPr>
          <p:cNvPr id="8" name="object 8"/>
          <p:cNvGrpSpPr/>
          <p:nvPr/>
        </p:nvGrpSpPr>
        <p:grpSpPr>
          <a:xfrm>
            <a:off x="3502152" y="938783"/>
            <a:ext cx="8486140" cy="765175"/>
            <a:chOff x="3502152" y="938783"/>
            <a:chExt cx="8486140" cy="765175"/>
          </a:xfrm>
        </p:grpSpPr>
        <p:pic>
          <p:nvPicPr>
            <p:cNvPr id="9" name="object 9"/>
            <p:cNvPicPr/>
            <p:nvPr/>
          </p:nvPicPr>
          <p:blipFill>
            <a:blip r:embed="rId3" cstate="print"/>
            <a:stretch>
              <a:fillRect/>
            </a:stretch>
          </p:blipFill>
          <p:spPr>
            <a:xfrm>
              <a:off x="3502152" y="1024127"/>
              <a:ext cx="490727" cy="502920"/>
            </a:xfrm>
            <a:prstGeom prst="rect">
              <a:avLst/>
            </a:prstGeom>
          </p:spPr>
        </p:pic>
        <p:pic>
          <p:nvPicPr>
            <p:cNvPr id="10" name="object 10"/>
            <p:cNvPicPr/>
            <p:nvPr/>
          </p:nvPicPr>
          <p:blipFill>
            <a:blip r:embed="rId4" cstate="print"/>
            <a:stretch>
              <a:fillRect/>
            </a:stretch>
          </p:blipFill>
          <p:spPr>
            <a:xfrm>
              <a:off x="4002024" y="1267967"/>
              <a:ext cx="606551" cy="393191"/>
            </a:xfrm>
            <a:prstGeom prst="rect">
              <a:avLst/>
            </a:prstGeom>
          </p:spPr>
        </p:pic>
        <p:pic>
          <p:nvPicPr>
            <p:cNvPr id="11" name="object 11"/>
            <p:cNvPicPr/>
            <p:nvPr/>
          </p:nvPicPr>
          <p:blipFill>
            <a:blip r:embed="rId5" cstate="print"/>
            <a:stretch>
              <a:fillRect/>
            </a:stretch>
          </p:blipFill>
          <p:spPr>
            <a:xfrm>
              <a:off x="4572000" y="1024127"/>
              <a:ext cx="740663" cy="399288"/>
            </a:xfrm>
            <a:prstGeom prst="rect">
              <a:avLst/>
            </a:prstGeom>
          </p:spPr>
        </p:pic>
        <p:pic>
          <p:nvPicPr>
            <p:cNvPr id="12" name="object 12"/>
            <p:cNvPicPr/>
            <p:nvPr/>
          </p:nvPicPr>
          <p:blipFill>
            <a:blip r:embed="rId6" cstate="print"/>
            <a:stretch>
              <a:fillRect/>
            </a:stretch>
          </p:blipFill>
          <p:spPr>
            <a:xfrm>
              <a:off x="5309616" y="1176527"/>
              <a:ext cx="493775" cy="527303"/>
            </a:xfrm>
            <a:prstGeom prst="rect">
              <a:avLst/>
            </a:prstGeom>
          </p:spPr>
        </p:pic>
        <p:pic>
          <p:nvPicPr>
            <p:cNvPr id="13" name="object 13"/>
            <p:cNvPicPr/>
            <p:nvPr/>
          </p:nvPicPr>
          <p:blipFill>
            <a:blip r:embed="rId7" cstate="print"/>
            <a:stretch>
              <a:fillRect/>
            </a:stretch>
          </p:blipFill>
          <p:spPr>
            <a:xfrm>
              <a:off x="5849112" y="1011935"/>
              <a:ext cx="697991" cy="377951"/>
            </a:xfrm>
            <a:prstGeom prst="rect">
              <a:avLst/>
            </a:prstGeom>
          </p:spPr>
        </p:pic>
        <p:pic>
          <p:nvPicPr>
            <p:cNvPr id="14" name="object 14"/>
            <p:cNvPicPr/>
            <p:nvPr/>
          </p:nvPicPr>
          <p:blipFill>
            <a:blip r:embed="rId8" cstate="print"/>
            <a:stretch>
              <a:fillRect/>
            </a:stretch>
          </p:blipFill>
          <p:spPr>
            <a:xfrm>
              <a:off x="6525768" y="1216151"/>
              <a:ext cx="496824" cy="429768"/>
            </a:xfrm>
            <a:prstGeom prst="rect">
              <a:avLst/>
            </a:prstGeom>
          </p:spPr>
        </p:pic>
        <p:pic>
          <p:nvPicPr>
            <p:cNvPr id="15" name="object 15"/>
            <p:cNvPicPr/>
            <p:nvPr/>
          </p:nvPicPr>
          <p:blipFill>
            <a:blip r:embed="rId9" cstate="print"/>
            <a:stretch>
              <a:fillRect/>
            </a:stretch>
          </p:blipFill>
          <p:spPr>
            <a:xfrm>
              <a:off x="7089648" y="1008887"/>
              <a:ext cx="710183" cy="457200"/>
            </a:xfrm>
            <a:prstGeom prst="rect">
              <a:avLst/>
            </a:prstGeom>
          </p:spPr>
        </p:pic>
        <p:pic>
          <p:nvPicPr>
            <p:cNvPr id="16" name="object 16"/>
            <p:cNvPicPr/>
            <p:nvPr/>
          </p:nvPicPr>
          <p:blipFill>
            <a:blip r:embed="rId10" cstate="print"/>
            <a:stretch>
              <a:fillRect/>
            </a:stretch>
          </p:blipFill>
          <p:spPr>
            <a:xfrm>
              <a:off x="7894320" y="1219199"/>
              <a:ext cx="411479" cy="414527"/>
            </a:xfrm>
            <a:prstGeom prst="rect">
              <a:avLst/>
            </a:prstGeom>
          </p:spPr>
        </p:pic>
        <p:pic>
          <p:nvPicPr>
            <p:cNvPr id="17" name="object 17"/>
            <p:cNvPicPr/>
            <p:nvPr/>
          </p:nvPicPr>
          <p:blipFill>
            <a:blip r:embed="rId11" cstate="print"/>
            <a:stretch>
              <a:fillRect/>
            </a:stretch>
          </p:blipFill>
          <p:spPr>
            <a:xfrm>
              <a:off x="8290560" y="993647"/>
              <a:ext cx="740664" cy="554736"/>
            </a:xfrm>
            <a:prstGeom prst="rect">
              <a:avLst/>
            </a:prstGeom>
          </p:spPr>
        </p:pic>
        <p:pic>
          <p:nvPicPr>
            <p:cNvPr id="18" name="object 18"/>
            <p:cNvPicPr/>
            <p:nvPr/>
          </p:nvPicPr>
          <p:blipFill>
            <a:blip r:embed="rId12" cstate="print"/>
            <a:stretch>
              <a:fillRect/>
            </a:stretch>
          </p:blipFill>
          <p:spPr>
            <a:xfrm>
              <a:off x="8997696" y="1243583"/>
              <a:ext cx="658368" cy="432815"/>
            </a:xfrm>
            <a:prstGeom prst="rect">
              <a:avLst/>
            </a:prstGeom>
          </p:spPr>
        </p:pic>
        <p:pic>
          <p:nvPicPr>
            <p:cNvPr id="19" name="object 19"/>
            <p:cNvPicPr/>
            <p:nvPr/>
          </p:nvPicPr>
          <p:blipFill>
            <a:blip r:embed="rId13" cstate="print"/>
            <a:stretch>
              <a:fillRect/>
            </a:stretch>
          </p:blipFill>
          <p:spPr>
            <a:xfrm>
              <a:off x="9604248" y="938783"/>
              <a:ext cx="1024127" cy="752856"/>
            </a:xfrm>
            <a:prstGeom prst="rect">
              <a:avLst/>
            </a:prstGeom>
          </p:spPr>
        </p:pic>
        <p:pic>
          <p:nvPicPr>
            <p:cNvPr id="20" name="object 20"/>
            <p:cNvPicPr/>
            <p:nvPr/>
          </p:nvPicPr>
          <p:blipFill>
            <a:blip r:embed="rId14" cstate="print"/>
            <a:stretch>
              <a:fillRect/>
            </a:stretch>
          </p:blipFill>
          <p:spPr>
            <a:xfrm>
              <a:off x="10262616" y="1271015"/>
              <a:ext cx="585216" cy="417575"/>
            </a:xfrm>
            <a:prstGeom prst="rect">
              <a:avLst/>
            </a:prstGeom>
          </p:spPr>
        </p:pic>
        <p:pic>
          <p:nvPicPr>
            <p:cNvPr id="21" name="object 21"/>
            <p:cNvPicPr/>
            <p:nvPr/>
          </p:nvPicPr>
          <p:blipFill>
            <a:blip r:embed="rId15" cstate="print"/>
            <a:stretch>
              <a:fillRect/>
            </a:stretch>
          </p:blipFill>
          <p:spPr>
            <a:xfrm>
              <a:off x="10847832" y="1014983"/>
              <a:ext cx="509016" cy="512063"/>
            </a:xfrm>
            <a:prstGeom prst="rect">
              <a:avLst/>
            </a:prstGeom>
          </p:spPr>
        </p:pic>
        <p:pic>
          <p:nvPicPr>
            <p:cNvPr id="22" name="object 22"/>
            <p:cNvPicPr/>
            <p:nvPr/>
          </p:nvPicPr>
          <p:blipFill>
            <a:blip r:embed="rId16" cstate="print"/>
            <a:stretch>
              <a:fillRect/>
            </a:stretch>
          </p:blipFill>
          <p:spPr>
            <a:xfrm>
              <a:off x="11475720" y="1246631"/>
              <a:ext cx="512064" cy="414527"/>
            </a:xfrm>
            <a:prstGeom prst="rect">
              <a:avLst/>
            </a:prstGeom>
          </p:spPr>
        </p:pic>
      </p:grpSp>
      <p:sp>
        <p:nvSpPr>
          <p:cNvPr id="23" name="object 23"/>
          <p:cNvSpPr txBox="1"/>
          <p:nvPr/>
        </p:nvSpPr>
        <p:spPr>
          <a:xfrm>
            <a:off x="438708" y="6125819"/>
            <a:ext cx="4164965" cy="528955"/>
          </a:xfrm>
          <a:prstGeom prst="rect">
            <a:avLst/>
          </a:prstGeom>
        </p:spPr>
        <p:txBody>
          <a:bodyPr vert="horz" wrap="square" lIns="0" tIns="0" rIns="0" bIns="0" rtlCol="0">
            <a:spAutoFit/>
          </a:bodyPr>
          <a:lstStyle/>
          <a:p>
            <a:pPr marL="12700">
              <a:lnSpc>
                <a:spcPts val="1810"/>
              </a:lnSpc>
            </a:pPr>
            <a:r>
              <a:rPr sz="1800" dirty="0">
                <a:latin typeface="Calibri"/>
                <a:cs typeface="Calibri"/>
              </a:rPr>
              <a:t>*Cereal</a:t>
            </a:r>
            <a:r>
              <a:rPr sz="1800" spc="5" dirty="0">
                <a:latin typeface="Calibri"/>
                <a:cs typeface="Calibri"/>
              </a:rPr>
              <a:t> </a:t>
            </a:r>
            <a:r>
              <a:rPr sz="1800" dirty="0">
                <a:latin typeface="Calibri"/>
                <a:cs typeface="Calibri"/>
              </a:rPr>
              <a:t>cont.</a:t>
            </a:r>
            <a:r>
              <a:rPr sz="1800" spc="-15" dirty="0">
                <a:latin typeface="Calibri"/>
                <a:cs typeface="Calibri"/>
              </a:rPr>
              <a:t> </a:t>
            </a:r>
            <a:r>
              <a:rPr sz="1800" spc="-10" dirty="0">
                <a:latin typeface="Calibri"/>
                <a:cs typeface="Calibri"/>
              </a:rPr>
              <a:t>Gluten.</a:t>
            </a:r>
            <a:r>
              <a:rPr sz="1800" spc="-35" dirty="0">
                <a:latin typeface="Calibri"/>
                <a:cs typeface="Calibri"/>
              </a:rPr>
              <a:t> </a:t>
            </a:r>
            <a:r>
              <a:rPr sz="1800" b="1" dirty="0">
                <a:latin typeface="Calibri"/>
                <a:cs typeface="Calibri"/>
              </a:rPr>
              <a:t>B</a:t>
            </a:r>
            <a:r>
              <a:rPr sz="1800" b="1" spc="-40" dirty="0">
                <a:latin typeface="Calibri"/>
                <a:cs typeface="Calibri"/>
              </a:rPr>
              <a:t> </a:t>
            </a:r>
            <a:r>
              <a:rPr sz="1800" dirty="0">
                <a:latin typeface="Calibri"/>
                <a:cs typeface="Calibri"/>
              </a:rPr>
              <a:t>=</a:t>
            </a:r>
            <a:r>
              <a:rPr sz="1800" spc="-30" dirty="0">
                <a:latin typeface="Calibri"/>
                <a:cs typeface="Calibri"/>
              </a:rPr>
              <a:t> </a:t>
            </a:r>
            <a:r>
              <a:rPr sz="1800" spc="-10" dirty="0">
                <a:latin typeface="Calibri"/>
                <a:cs typeface="Calibri"/>
              </a:rPr>
              <a:t>Barley.</a:t>
            </a:r>
            <a:r>
              <a:rPr sz="1800" spc="-30" dirty="0">
                <a:latin typeface="Calibri"/>
                <a:cs typeface="Calibri"/>
              </a:rPr>
              <a:t> </a:t>
            </a:r>
            <a:r>
              <a:rPr sz="1800" b="1" dirty="0">
                <a:latin typeface="Calibri"/>
                <a:cs typeface="Calibri"/>
              </a:rPr>
              <a:t>W</a:t>
            </a:r>
            <a:r>
              <a:rPr sz="1800" b="1" spc="-40" dirty="0">
                <a:latin typeface="Calibri"/>
                <a:cs typeface="Calibri"/>
              </a:rPr>
              <a:t> </a:t>
            </a:r>
            <a:r>
              <a:rPr sz="1800" dirty="0">
                <a:latin typeface="Calibri"/>
                <a:cs typeface="Calibri"/>
              </a:rPr>
              <a:t>=</a:t>
            </a:r>
            <a:r>
              <a:rPr sz="1800" spc="-30" dirty="0">
                <a:latin typeface="Calibri"/>
                <a:cs typeface="Calibri"/>
              </a:rPr>
              <a:t> </a:t>
            </a:r>
            <a:r>
              <a:rPr sz="1800" spc="-10" dirty="0">
                <a:latin typeface="Calibri"/>
                <a:cs typeface="Calibri"/>
              </a:rPr>
              <a:t>Wheat.</a:t>
            </a:r>
            <a:endParaRPr sz="1800">
              <a:latin typeface="Calibri"/>
              <a:cs typeface="Calibri"/>
            </a:endParaRPr>
          </a:p>
          <a:p>
            <a:pPr marL="12700">
              <a:lnSpc>
                <a:spcPct val="100000"/>
              </a:lnSpc>
            </a:pPr>
            <a:r>
              <a:rPr sz="1800" dirty="0">
                <a:latin typeface="Calibri"/>
                <a:cs typeface="Calibri"/>
              </a:rPr>
              <a:t>*</a:t>
            </a:r>
            <a:r>
              <a:rPr sz="1800" b="1" dirty="0">
                <a:latin typeface="Calibri"/>
                <a:cs typeface="Calibri"/>
              </a:rPr>
              <a:t>MC</a:t>
            </a:r>
            <a:r>
              <a:rPr sz="1800" b="1" spc="-15" dirty="0">
                <a:latin typeface="Calibri"/>
                <a:cs typeface="Calibri"/>
              </a:rPr>
              <a:t> </a:t>
            </a:r>
            <a:r>
              <a:rPr sz="1800" dirty="0">
                <a:latin typeface="Calibri"/>
                <a:cs typeface="Calibri"/>
              </a:rPr>
              <a:t>=</a:t>
            </a:r>
            <a:r>
              <a:rPr sz="1800" spc="-10" dirty="0">
                <a:latin typeface="Calibri"/>
                <a:cs typeface="Calibri"/>
              </a:rPr>
              <a:t> </a:t>
            </a:r>
            <a:r>
              <a:rPr sz="1800" dirty="0">
                <a:latin typeface="Calibri"/>
                <a:cs typeface="Calibri"/>
              </a:rPr>
              <a:t>May</a:t>
            </a:r>
            <a:r>
              <a:rPr sz="1800" spc="-40" dirty="0">
                <a:latin typeface="Calibri"/>
                <a:cs typeface="Calibri"/>
              </a:rPr>
              <a:t> </a:t>
            </a:r>
            <a:r>
              <a:rPr sz="1800" spc="-10" dirty="0">
                <a:latin typeface="Calibri"/>
                <a:cs typeface="Calibri"/>
              </a:rPr>
              <a:t>Contain</a:t>
            </a:r>
            <a:endParaRPr sz="18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25" dirty="0"/>
              <a:t>–</a:t>
            </a:r>
            <a:r>
              <a:rPr spc="-110" dirty="0"/>
              <a:t> </a:t>
            </a:r>
            <a:r>
              <a:rPr dirty="0"/>
              <a:t>Allergen</a:t>
            </a:r>
            <a:r>
              <a:rPr spc="-114"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3746957886"/>
              </p:ext>
            </p:extLst>
          </p:nvPr>
        </p:nvGraphicFramePr>
        <p:xfrm>
          <a:off x="298450" y="1462277"/>
          <a:ext cx="11757656" cy="4935220"/>
        </p:xfrm>
        <a:graphic>
          <a:graphicData uri="http://schemas.openxmlformats.org/drawingml/2006/table">
            <a:tbl>
              <a:tblPr firstRow="1" bandRow="1">
                <a:tableStyleId>{2D5ABB26-0587-4C30-8999-92F81FD0307C}</a:tableStyleId>
              </a:tblPr>
              <a:tblGrid>
                <a:gridCol w="3047365">
                  <a:extLst>
                    <a:ext uri="{9D8B030D-6E8A-4147-A177-3AD203B41FA5}">
                      <a16:colId xmlns:a16="http://schemas.microsoft.com/office/drawing/2014/main" val="20000"/>
                    </a:ext>
                  </a:extLst>
                </a:gridCol>
                <a:gridCol w="538479">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639445">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11504">
                  <a:extLst>
                    <a:ext uri="{9D8B030D-6E8A-4147-A177-3AD203B41FA5}">
                      <a16:colId xmlns:a16="http://schemas.microsoft.com/office/drawing/2014/main" val="20005"/>
                    </a:ext>
                  </a:extLst>
                </a:gridCol>
                <a:gridCol w="612140">
                  <a:extLst>
                    <a:ext uri="{9D8B030D-6E8A-4147-A177-3AD203B41FA5}">
                      <a16:colId xmlns:a16="http://schemas.microsoft.com/office/drawing/2014/main" val="20006"/>
                    </a:ext>
                  </a:extLst>
                </a:gridCol>
                <a:gridCol w="605154">
                  <a:extLst>
                    <a:ext uri="{9D8B030D-6E8A-4147-A177-3AD203B41FA5}">
                      <a16:colId xmlns:a16="http://schemas.microsoft.com/office/drawing/2014/main" val="20007"/>
                    </a:ext>
                  </a:extLst>
                </a:gridCol>
                <a:gridCol w="656590">
                  <a:extLst>
                    <a:ext uri="{9D8B030D-6E8A-4147-A177-3AD203B41FA5}">
                      <a16:colId xmlns:a16="http://schemas.microsoft.com/office/drawing/2014/main" val="20008"/>
                    </a:ext>
                  </a:extLst>
                </a:gridCol>
                <a:gridCol w="621665">
                  <a:extLst>
                    <a:ext uri="{9D8B030D-6E8A-4147-A177-3AD203B41FA5}">
                      <a16:colId xmlns:a16="http://schemas.microsoft.com/office/drawing/2014/main" val="20009"/>
                    </a:ext>
                  </a:extLst>
                </a:gridCol>
                <a:gridCol w="621665">
                  <a:extLst>
                    <a:ext uri="{9D8B030D-6E8A-4147-A177-3AD203B41FA5}">
                      <a16:colId xmlns:a16="http://schemas.microsoft.com/office/drawing/2014/main" val="20010"/>
                    </a:ext>
                  </a:extLst>
                </a:gridCol>
                <a:gridCol w="621665">
                  <a:extLst>
                    <a:ext uri="{9D8B030D-6E8A-4147-A177-3AD203B41FA5}">
                      <a16:colId xmlns:a16="http://schemas.microsoft.com/office/drawing/2014/main" val="20011"/>
                    </a:ext>
                  </a:extLst>
                </a:gridCol>
                <a:gridCol w="621665">
                  <a:extLst>
                    <a:ext uri="{9D8B030D-6E8A-4147-A177-3AD203B41FA5}">
                      <a16:colId xmlns:a16="http://schemas.microsoft.com/office/drawing/2014/main" val="20012"/>
                    </a:ext>
                  </a:extLst>
                </a:gridCol>
                <a:gridCol w="621665">
                  <a:extLst>
                    <a:ext uri="{9D8B030D-6E8A-4147-A177-3AD203B41FA5}">
                      <a16:colId xmlns:a16="http://schemas.microsoft.com/office/drawing/2014/main" val="20013"/>
                    </a:ext>
                  </a:extLst>
                </a:gridCol>
                <a:gridCol w="621665">
                  <a:extLst>
                    <a:ext uri="{9D8B030D-6E8A-4147-A177-3AD203B41FA5}">
                      <a16:colId xmlns:a16="http://schemas.microsoft.com/office/drawing/2014/main" val="20014"/>
                    </a:ext>
                  </a:extLst>
                </a:gridCol>
              </a:tblGrid>
              <a:tr h="548005">
                <a:tc>
                  <a:txBody>
                    <a:bodyPr/>
                    <a:lstStyle/>
                    <a:p>
                      <a:pPr marL="588645">
                        <a:lnSpc>
                          <a:spcPct val="100000"/>
                        </a:lnSpc>
                        <a:spcBef>
                          <a:spcPts val="885"/>
                        </a:spcBef>
                      </a:pPr>
                      <a:r>
                        <a:rPr sz="2000" b="1" u="sng" dirty="0">
                          <a:uFill>
                            <a:solidFill>
                              <a:srgbClr val="000000"/>
                            </a:solidFill>
                          </a:uFill>
                          <a:latin typeface="Calibri"/>
                          <a:cs typeface="Calibri"/>
                        </a:rPr>
                        <a:t>Speciality</a:t>
                      </a:r>
                      <a:r>
                        <a:rPr sz="2000" b="1" u="sng" spc="-60" dirty="0">
                          <a:uFill>
                            <a:solidFill>
                              <a:srgbClr val="000000"/>
                            </a:solidFill>
                          </a:uFill>
                          <a:latin typeface="Calibri"/>
                          <a:cs typeface="Calibri"/>
                        </a:rPr>
                        <a:t> </a:t>
                      </a:r>
                      <a:r>
                        <a:rPr sz="2000" b="1" u="sng" spc="-10" dirty="0">
                          <a:uFill>
                            <a:solidFill>
                              <a:srgbClr val="000000"/>
                            </a:solidFill>
                          </a:uFill>
                          <a:latin typeface="Calibri"/>
                          <a:cs typeface="Calibri"/>
                        </a:rPr>
                        <a:t>Entrees</a:t>
                      </a:r>
                      <a:endParaRPr sz="2000">
                        <a:latin typeface="Calibri"/>
                        <a:cs typeface="Calibr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36854" marR="95885" indent="-125095">
                        <a:lnSpc>
                          <a:spcPct val="100000"/>
                        </a:lnSpc>
                        <a:spcBef>
                          <a:spcPts val="650"/>
                        </a:spcBef>
                      </a:pPr>
                      <a:r>
                        <a:rPr sz="1200" b="1" spc="-20" dirty="0">
                          <a:latin typeface="Calibri"/>
                          <a:cs typeface="Calibri"/>
                        </a:rPr>
                        <a:t>Celer </a:t>
                      </a:r>
                      <a:r>
                        <a:rPr sz="1200" b="1" spc="-50" dirty="0">
                          <a:latin typeface="Calibri"/>
                          <a:cs typeface="Calibri"/>
                        </a:rPr>
                        <a:t>y</a:t>
                      </a:r>
                      <a:endParaRPr sz="120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05410">
                        <a:lnSpc>
                          <a:spcPct val="100000"/>
                        </a:lnSpc>
                        <a:spcBef>
                          <a:spcPts val="1245"/>
                        </a:spcBef>
                      </a:pPr>
                      <a:r>
                        <a:rPr sz="1400" b="1" spc="-10" dirty="0">
                          <a:latin typeface="Calibri"/>
                          <a:cs typeface="Calibri"/>
                        </a:rPr>
                        <a:t>Lupin</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175"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9334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63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4445"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18110" indent="-6350">
                        <a:lnSpc>
                          <a:spcPct val="100000"/>
                        </a:lnSpc>
                        <a:spcBef>
                          <a:spcPts val="1025"/>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0660" marR="189230" indent="2540">
                        <a:lnSpc>
                          <a:spcPct val="100000"/>
                        </a:lnSpc>
                        <a:spcBef>
                          <a:spcPts val="102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65760">
                <a:tc>
                  <a:txBody>
                    <a:bodyPr/>
                    <a:lstStyle/>
                    <a:p>
                      <a:pPr marL="90805">
                        <a:lnSpc>
                          <a:spcPct val="100000"/>
                        </a:lnSpc>
                        <a:spcBef>
                          <a:spcPts val="575"/>
                        </a:spcBef>
                      </a:pPr>
                      <a:r>
                        <a:rPr sz="1400" b="1" spc="-10" dirty="0">
                          <a:latin typeface="Calibri"/>
                          <a:cs typeface="Calibri"/>
                        </a:rPr>
                        <a:t>Hickory</a:t>
                      </a:r>
                      <a:r>
                        <a:rPr sz="1400" b="1" spc="-60" dirty="0">
                          <a:latin typeface="Calibri"/>
                          <a:cs typeface="Calibri"/>
                        </a:rPr>
                        <a:t> </a:t>
                      </a:r>
                      <a:r>
                        <a:rPr sz="1400" b="1" dirty="0">
                          <a:latin typeface="Calibri"/>
                          <a:cs typeface="Calibri"/>
                        </a:rPr>
                        <a:t>Smoked</a:t>
                      </a:r>
                      <a:r>
                        <a:rPr sz="1400" b="1" spc="-30" dirty="0">
                          <a:latin typeface="Calibri"/>
                          <a:cs typeface="Calibri"/>
                        </a:rPr>
                        <a:t> </a:t>
                      </a:r>
                      <a:r>
                        <a:rPr sz="1400" b="1" spc="-20" dirty="0">
                          <a:latin typeface="Calibri"/>
                          <a:cs typeface="Calibri"/>
                        </a:rPr>
                        <a:t>Ribs</a:t>
                      </a:r>
                      <a:endParaRPr sz="1400" dirty="0">
                        <a:latin typeface="Calibri"/>
                        <a:cs typeface="Calibri"/>
                      </a:endParaRPr>
                    </a:p>
                  </a:txBody>
                  <a:tcPr marL="0" marR="0" marT="730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525"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0"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0805">
                        <a:lnSpc>
                          <a:spcPct val="100000"/>
                        </a:lnSpc>
                        <a:spcBef>
                          <a:spcPts val="434"/>
                        </a:spcBef>
                      </a:pPr>
                      <a:r>
                        <a:rPr sz="1400" b="1" dirty="0">
                          <a:latin typeface="Calibri"/>
                          <a:cs typeface="Calibri"/>
                        </a:rPr>
                        <a:t>BBQ</a:t>
                      </a:r>
                      <a:r>
                        <a:rPr sz="1400" b="1" spc="-25" dirty="0">
                          <a:latin typeface="Calibri"/>
                          <a:cs typeface="Calibri"/>
                        </a:rPr>
                        <a:t> </a:t>
                      </a:r>
                      <a:r>
                        <a:rPr lang="en-US" sz="1400" b="1" spc="-10" dirty="0">
                          <a:latin typeface="Calibri"/>
                          <a:cs typeface="Calibri"/>
                        </a:rPr>
                        <a:t>C</a:t>
                      </a:r>
                      <a:r>
                        <a:rPr sz="1400" b="1" spc="-10" dirty="0">
                          <a:latin typeface="Calibri"/>
                          <a:cs typeface="Calibri"/>
                        </a:rPr>
                        <a:t>hicken</a:t>
                      </a:r>
                      <a:endParaRPr sz="1400" dirty="0">
                        <a:latin typeface="Calibri"/>
                        <a:cs typeface="Calibr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solidFill>
                      <a:srgbClr val="EFEFEF"/>
                    </a:solidFill>
                  </a:tcPr>
                </a:tc>
                <a:tc>
                  <a:txBody>
                    <a:bodyPr/>
                    <a:lstStyle/>
                    <a:p>
                      <a:pPr marL="9525" algn="ctr">
                        <a:lnSpc>
                          <a:spcPct val="100000"/>
                        </a:lnSpc>
                        <a:spcBef>
                          <a:spcPts val="525"/>
                        </a:spcBef>
                      </a:pPr>
                      <a:r>
                        <a:rPr sz="1400" b="1" spc="-50" dirty="0">
                          <a:latin typeface="Calibri"/>
                          <a:cs typeface="Calibri"/>
                        </a:rPr>
                        <a:t>Y</a:t>
                      </a:r>
                      <a:endParaRPr sz="1400">
                        <a:latin typeface="Calibri"/>
                        <a:cs typeface="Calibri"/>
                      </a:endParaRPr>
                    </a:p>
                  </a:txBody>
                  <a:tcPr marL="0" marR="0" marT="666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525"/>
                        </a:spcBef>
                      </a:pPr>
                      <a:r>
                        <a:rPr sz="1400" b="1" spc="-50" dirty="0">
                          <a:latin typeface="Calibri"/>
                          <a:cs typeface="Calibri"/>
                        </a:rPr>
                        <a:t>Y</a:t>
                      </a:r>
                      <a:endParaRPr sz="1400">
                        <a:latin typeface="Calibri"/>
                        <a:cs typeface="Calibri"/>
                      </a:endParaRPr>
                    </a:p>
                  </a:txBody>
                  <a:tcPr marL="0" marR="0" marT="666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525"/>
                        </a:spcBef>
                      </a:pPr>
                      <a:r>
                        <a:rPr sz="1400" b="1" spc="-50" dirty="0">
                          <a:latin typeface="Calibri"/>
                          <a:cs typeface="Calibri"/>
                        </a:rPr>
                        <a:t>Y</a:t>
                      </a:r>
                      <a:endParaRPr sz="1400">
                        <a:latin typeface="Calibri"/>
                        <a:cs typeface="Calibri"/>
                      </a:endParaRPr>
                    </a:p>
                  </a:txBody>
                  <a:tcPr marL="0" marR="0" marT="666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985" algn="ctr">
                        <a:lnSpc>
                          <a:spcPct val="100000"/>
                        </a:lnSpc>
                        <a:spcBef>
                          <a:spcPts val="525"/>
                        </a:spcBef>
                      </a:pPr>
                      <a:r>
                        <a:rPr sz="1400" b="1" spc="-50" dirty="0">
                          <a:latin typeface="Calibri"/>
                          <a:cs typeface="Calibri"/>
                        </a:rPr>
                        <a:t>Y</a:t>
                      </a:r>
                      <a:endParaRPr sz="1400">
                        <a:latin typeface="Calibri"/>
                        <a:cs typeface="Calibri"/>
                      </a:endParaRPr>
                    </a:p>
                  </a:txBody>
                  <a:tcPr marL="0" marR="0" marT="666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65760">
                <a:tc>
                  <a:txBody>
                    <a:bodyPr/>
                    <a:lstStyle/>
                    <a:p>
                      <a:pPr marL="90805">
                        <a:lnSpc>
                          <a:spcPct val="100000"/>
                        </a:lnSpc>
                        <a:spcBef>
                          <a:spcPts val="355"/>
                        </a:spcBef>
                      </a:pPr>
                      <a:r>
                        <a:rPr sz="1400" b="1" dirty="0">
                          <a:latin typeface="Calibri"/>
                          <a:cs typeface="Calibri"/>
                        </a:rPr>
                        <a:t>Smoke</a:t>
                      </a:r>
                      <a:r>
                        <a:rPr sz="1400" b="1" spc="-20" dirty="0">
                          <a:latin typeface="Calibri"/>
                          <a:cs typeface="Calibri"/>
                        </a:rPr>
                        <a:t> </a:t>
                      </a:r>
                      <a:r>
                        <a:rPr lang="en-US" sz="1400" b="1" spc="-20" dirty="0">
                          <a:latin typeface="Calibri"/>
                          <a:cs typeface="Calibri"/>
                        </a:rPr>
                        <a:t>H</a:t>
                      </a:r>
                      <a:r>
                        <a:rPr sz="1400" b="1" dirty="0">
                          <a:latin typeface="Calibri"/>
                          <a:cs typeface="Calibri"/>
                        </a:rPr>
                        <a:t>ouse</a:t>
                      </a:r>
                      <a:r>
                        <a:rPr sz="1400" b="1" spc="-40" dirty="0">
                          <a:latin typeface="Calibri"/>
                          <a:cs typeface="Calibri"/>
                        </a:rPr>
                        <a:t> </a:t>
                      </a:r>
                      <a:r>
                        <a:rPr sz="1400" b="1" dirty="0">
                          <a:latin typeface="Calibri"/>
                          <a:cs typeface="Calibri"/>
                        </a:rPr>
                        <a:t>BBQ</a:t>
                      </a:r>
                      <a:r>
                        <a:rPr sz="1400" b="1" spc="-50" dirty="0">
                          <a:latin typeface="Calibri"/>
                          <a:cs typeface="Calibri"/>
                        </a:rPr>
                        <a:t> </a:t>
                      </a:r>
                      <a:r>
                        <a:rPr sz="1400" b="1" dirty="0">
                          <a:latin typeface="Calibri"/>
                          <a:cs typeface="Calibri"/>
                        </a:rPr>
                        <a:t>Duo</a:t>
                      </a:r>
                      <a:r>
                        <a:rPr sz="1400" b="1" spc="-35" dirty="0">
                          <a:latin typeface="Calibri"/>
                          <a:cs typeface="Calibri"/>
                        </a:rPr>
                        <a:t> </a:t>
                      </a:r>
                      <a:r>
                        <a:rPr sz="1400" b="1" spc="-10" dirty="0">
                          <a:latin typeface="Calibri"/>
                          <a:cs typeface="Calibri"/>
                        </a:rPr>
                        <a:t>Ribs</a:t>
                      </a:r>
                      <a:r>
                        <a:rPr lang="en-US" sz="1400" b="1" spc="-10" dirty="0">
                          <a:latin typeface="Calibri"/>
                          <a:cs typeface="Calibri"/>
                        </a:rPr>
                        <a:t> </a:t>
                      </a:r>
                      <a:r>
                        <a:rPr sz="1400" b="1" spc="-10" dirty="0">
                          <a:latin typeface="Calibri"/>
                          <a:cs typeface="Calibri"/>
                        </a:rPr>
                        <a:t>&amp;</a:t>
                      </a:r>
                      <a:r>
                        <a:rPr lang="en-US" sz="1400" b="1" spc="-10" dirty="0">
                          <a:latin typeface="Calibri"/>
                          <a:cs typeface="Calibri"/>
                        </a:rPr>
                        <a:t> </a:t>
                      </a:r>
                      <a:r>
                        <a:rPr sz="1400" b="1" spc="-10" dirty="0">
                          <a:latin typeface="Calibri"/>
                          <a:cs typeface="Calibri"/>
                        </a:rPr>
                        <a:t>Chicken</a:t>
                      </a:r>
                      <a:endParaRPr sz="1400" dirty="0">
                        <a:latin typeface="Calibri"/>
                        <a:cs typeface="Calibri"/>
                      </a:endParaRPr>
                    </a:p>
                  </a:txBody>
                  <a:tcPr marL="0" marR="0" marT="45085" marB="0">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marL="9525"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0"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65760">
                <a:tc>
                  <a:txBody>
                    <a:bodyPr/>
                    <a:lstStyle/>
                    <a:p>
                      <a:pPr marL="90805">
                        <a:lnSpc>
                          <a:spcPct val="100000"/>
                        </a:lnSpc>
                        <a:spcBef>
                          <a:spcPts val="595"/>
                        </a:spcBef>
                      </a:pPr>
                      <a:r>
                        <a:rPr sz="1400" b="1" dirty="0">
                          <a:latin typeface="Calibri"/>
                          <a:cs typeface="Calibri"/>
                        </a:rPr>
                        <a:t>Grilled</a:t>
                      </a:r>
                      <a:r>
                        <a:rPr sz="1400" b="1" spc="-55" dirty="0">
                          <a:latin typeface="Calibri"/>
                          <a:cs typeface="Calibri"/>
                        </a:rPr>
                        <a:t> </a:t>
                      </a:r>
                      <a:r>
                        <a:rPr lang="en-US" sz="1400" b="1" spc="-10" dirty="0">
                          <a:latin typeface="Calibri"/>
                          <a:cs typeface="Calibri"/>
                        </a:rPr>
                        <a:t>S</a:t>
                      </a:r>
                      <a:r>
                        <a:rPr sz="1400" b="1" spc="-10" dirty="0">
                          <a:latin typeface="Calibri"/>
                          <a:cs typeface="Calibri"/>
                        </a:rPr>
                        <a:t>almon</a:t>
                      </a:r>
                      <a:endParaRPr sz="1400" dirty="0">
                        <a:latin typeface="Calibri"/>
                        <a:cs typeface="Calibri"/>
                      </a:endParaRPr>
                    </a:p>
                  </a:txBody>
                  <a:tcPr marL="0" marR="0" marT="75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0"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985" algn="ctr">
                        <a:lnSpc>
                          <a:spcPct val="100000"/>
                        </a:lnSpc>
                        <a:spcBef>
                          <a:spcPts val="530"/>
                        </a:spcBef>
                      </a:pPr>
                      <a:r>
                        <a:rPr sz="1400" b="1" spc="-50" dirty="0">
                          <a:latin typeface="Calibri"/>
                          <a:cs typeface="Calibri"/>
                        </a:rPr>
                        <a:t>Y</a:t>
                      </a:r>
                      <a:endParaRPr sz="14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365125">
                <a:tc>
                  <a:txBody>
                    <a:bodyPr/>
                    <a:lstStyle/>
                    <a:p>
                      <a:pPr marL="90805">
                        <a:lnSpc>
                          <a:spcPct val="100000"/>
                        </a:lnSpc>
                        <a:spcBef>
                          <a:spcPts val="640"/>
                        </a:spcBef>
                      </a:pPr>
                      <a:r>
                        <a:rPr sz="1400" b="1" spc="-10" dirty="0">
                          <a:latin typeface="Calibri"/>
                          <a:cs typeface="Calibri"/>
                        </a:rPr>
                        <a:t>Tupelo</a:t>
                      </a:r>
                      <a:r>
                        <a:rPr sz="1400" b="1" spc="-55" dirty="0">
                          <a:latin typeface="Calibri"/>
                          <a:cs typeface="Calibri"/>
                        </a:rPr>
                        <a:t> </a:t>
                      </a:r>
                      <a:r>
                        <a:rPr lang="en-US" sz="1400" b="1" spc="-10" dirty="0">
                          <a:latin typeface="Calibri"/>
                          <a:cs typeface="Calibri"/>
                        </a:rPr>
                        <a:t>C</a:t>
                      </a:r>
                      <a:r>
                        <a:rPr sz="1400" b="1" spc="-10" dirty="0">
                          <a:latin typeface="Calibri"/>
                          <a:cs typeface="Calibri"/>
                        </a:rPr>
                        <a:t>hicken</a:t>
                      </a:r>
                      <a:r>
                        <a:rPr sz="1400" b="1" spc="-15" dirty="0">
                          <a:latin typeface="Calibri"/>
                          <a:cs typeface="Calibri"/>
                        </a:rPr>
                        <a:t> </a:t>
                      </a:r>
                      <a:r>
                        <a:rPr lang="en-US" sz="1400" b="1" spc="-10" dirty="0">
                          <a:latin typeface="Calibri"/>
                          <a:cs typeface="Calibri"/>
                        </a:rPr>
                        <a:t>T</a:t>
                      </a:r>
                      <a:r>
                        <a:rPr sz="1400" b="1" spc="-10" dirty="0">
                          <a:latin typeface="Calibri"/>
                          <a:cs typeface="Calibri"/>
                        </a:rPr>
                        <a:t>enders</a:t>
                      </a:r>
                      <a:endParaRPr sz="1400" dirty="0">
                        <a:latin typeface="Calibri"/>
                        <a:cs typeface="Calibri"/>
                      </a:endParaRPr>
                    </a:p>
                  </a:txBody>
                  <a:tcPr marL="0" marR="0" marT="8128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9525" algn="ctr">
                        <a:lnSpc>
                          <a:spcPct val="100000"/>
                        </a:lnSpc>
                        <a:spcBef>
                          <a:spcPts val="535"/>
                        </a:spcBef>
                      </a:pPr>
                      <a:r>
                        <a:rPr sz="1400" b="1" spc="-50" dirty="0">
                          <a:latin typeface="Calibri"/>
                          <a:cs typeface="Calibri"/>
                        </a:rPr>
                        <a:t>Y</a:t>
                      </a:r>
                      <a:endParaRPr sz="14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535"/>
                        </a:spcBef>
                      </a:pPr>
                      <a:r>
                        <a:rPr sz="1400" b="1" spc="-50" dirty="0">
                          <a:latin typeface="Calibri"/>
                          <a:cs typeface="Calibri"/>
                        </a:rPr>
                        <a:t>Y</a:t>
                      </a:r>
                      <a:endParaRPr sz="14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40970">
                        <a:lnSpc>
                          <a:spcPct val="100000"/>
                        </a:lnSpc>
                        <a:spcBef>
                          <a:spcPts val="535"/>
                        </a:spcBef>
                      </a:pPr>
                      <a:r>
                        <a:rPr sz="1400" b="1" spc="-25" dirty="0">
                          <a:latin typeface="Calibri"/>
                          <a:cs typeface="Calibri"/>
                        </a:rPr>
                        <a:t>Y–W</a:t>
                      </a:r>
                      <a:endParaRPr sz="14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535"/>
                        </a:spcBef>
                      </a:pPr>
                      <a:r>
                        <a:rPr sz="1400" b="1" spc="-50" dirty="0">
                          <a:latin typeface="Calibri"/>
                          <a:cs typeface="Calibri"/>
                        </a:rPr>
                        <a:t>Y</a:t>
                      </a:r>
                      <a:endParaRPr sz="14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535"/>
                        </a:spcBef>
                      </a:pPr>
                      <a:r>
                        <a:rPr sz="1400" b="1" spc="-50" dirty="0">
                          <a:latin typeface="Calibri"/>
                          <a:cs typeface="Calibri"/>
                        </a:rPr>
                        <a:t>Y</a:t>
                      </a:r>
                      <a:endParaRPr sz="14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0" algn="ctr">
                        <a:lnSpc>
                          <a:spcPct val="100000"/>
                        </a:lnSpc>
                        <a:spcBef>
                          <a:spcPts val="535"/>
                        </a:spcBef>
                      </a:pPr>
                      <a:r>
                        <a:rPr sz="1400" b="1" spc="-50" dirty="0">
                          <a:latin typeface="Calibri"/>
                          <a:cs typeface="Calibri"/>
                        </a:rPr>
                        <a:t>Y</a:t>
                      </a:r>
                      <a:endParaRPr sz="14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65125">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65760">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6576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6576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6512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36576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r h="36576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2"/>
                  </a:ext>
                </a:extLst>
              </a:tr>
            </a:tbl>
          </a:graphicData>
        </a:graphic>
      </p:graphicFrame>
      <p:grpSp>
        <p:nvGrpSpPr>
          <p:cNvPr id="8" name="object 8"/>
          <p:cNvGrpSpPr/>
          <p:nvPr/>
        </p:nvGrpSpPr>
        <p:grpSpPr>
          <a:xfrm>
            <a:off x="3502152" y="847344"/>
            <a:ext cx="2301240" cy="676910"/>
            <a:chOff x="3502152" y="847344"/>
            <a:chExt cx="2301240" cy="676910"/>
          </a:xfrm>
        </p:grpSpPr>
        <p:pic>
          <p:nvPicPr>
            <p:cNvPr id="9" name="object 9"/>
            <p:cNvPicPr/>
            <p:nvPr/>
          </p:nvPicPr>
          <p:blipFill>
            <a:blip r:embed="rId3" cstate="print"/>
            <a:stretch>
              <a:fillRect/>
            </a:stretch>
          </p:blipFill>
          <p:spPr>
            <a:xfrm>
              <a:off x="3502152" y="847344"/>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4"/>
              <a:ext cx="740663" cy="399288"/>
            </a:xfrm>
            <a:prstGeom prst="rect">
              <a:avLst/>
            </a:prstGeom>
          </p:spPr>
        </p:pic>
        <p:pic>
          <p:nvPicPr>
            <p:cNvPr id="12" name="object 12"/>
            <p:cNvPicPr/>
            <p:nvPr/>
          </p:nvPicPr>
          <p:blipFill>
            <a:blip r:embed="rId6" cstate="print"/>
            <a:stretch>
              <a:fillRect/>
            </a:stretch>
          </p:blipFill>
          <p:spPr>
            <a:xfrm>
              <a:off x="5309616" y="999744"/>
              <a:ext cx="493775" cy="524255"/>
            </a:xfrm>
            <a:prstGeom prst="rect">
              <a:avLst/>
            </a:prstGeom>
          </p:spPr>
        </p:pic>
      </p:grpSp>
      <p:grpSp>
        <p:nvGrpSpPr>
          <p:cNvPr id="13" name="object 13"/>
          <p:cNvGrpSpPr/>
          <p:nvPr/>
        </p:nvGrpSpPr>
        <p:grpSpPr>
          <a:xfrm>
            <a:off x="5849111" y="835152"/>
            <a:ext cx="1173480" cy="634365"/>
            <a:chOff x="5849111" y="835152"/>
            <a:chExt cx="1173480" cy="634365"/>
          </a:xfrm>
        </p:grpSpPr>
        <p:pic>
          <p:nvPicPr>
            <p:cNvPr id="14" name="object 14"/>
            <p:cNvPicPr/>
            <p:nvPr/>
          </p:nvPicPr>
          <p:blipFill>
            <a:blip r:embed="rId7" cstate="print"/>
            <a:stretch>
              <a:fillRect/>
            </a:stretch>
          </p:blipFill>
          <p:spPr>
            <a:xfrm>
              <a:off x="5849111" y="835152"/>
              <a:ext cx="697991" cy="377951"/>
            </a:xfrm>
            <a:prstGeom prst="rect">
              <a:avLst/>
            </a:prstGeom>
          </p:spPr>
        </p:pic>
        <p:pic>
          <p:nvPicPr>
            <p:cNvPr id="15" name="object 15"/>
            <p:cNvPicPr/>
            <p:nvPr/>
          </p:nvPicPr>
          <p:blipFill>
            <a:blip r:embed="rId8" cstate="print"/>
            <a:stretch>
              <a:fillRect/>
            </a:stretch>
          </p:blipFill>
          <p:spPr>
            <a:xfrm>
              <a:off x="6525767" y="1039368"/>
              <a:ext cx="496824" cy="429767"/>
            </a:xfrm>
            <a:prstGeom prst="rect">
              <a:avLst/>
            </a:prstGeom>
          </p:spPr>
        </p:pic>
      </p:grpSp>
      <p:pic>
        <p:nvPicPr>
          <p:cNvPr id="16" name="object 16"/>
          <p:cNvPicPr/>
          <p:nvPr/>
        </p:nvPicPr>
        <p:blipFill>
          <a:blip r:embed="rId9" cstate="print"/>
          <a:stretch>
            <a:fillRect/>
          </a:stretch>
        </p:blipFill>
        <p:spPr>
          <a:xfrm>
            <a:off x="7089647" y="832103"/>
            <a:ext cx="710183" cy="457200"/>
          </a:xfrm>
          <a:prstGeom prst="rect">
            <a:avLst/>
          </a:prstGeom>
        </p:spPr>
      </p:pic>
      <p:grpSp>
        <p:nvGrpSpPr>
          <p:cNvPr id="17" name="object 17"/>
          <p:cNvGrpSpPr/>
          <p:nvPr/>
        </p:nvGrpSpPr>
        <p:grpSpPr>
          <a:xfrm>
            <a:off x="7894319" y="762000"/>
            <a:ext cx="3462654" cy="753110"/>
            <a:chOff x="7894319" y="762000"/>
            <a:chExt cx="3462654" cy="753110"/>
          </a:xfrm>
        </p:grpSpPr>
        <p:pic>
          <p:nvPicPr>
            <p:cNvPr id="18" name="object 18"/>
            <p:cNvPicPr/>
            <p:nvPr/>
          </p:nvPicPr>
          <p:blipFill>
            <a:blip r:embed="rId10" cstate="print"/>
            <a:stretch>
              <a:fillRect/>
            </a:stretch>
          </p:blipFill>
          <p:spPr>
            <a:xfrm>
              <a:off x="7894319" y="1042415"/>
              <a:ext cx="411479" cy="414527"/>
            </a:xfrm>
            <a:prstGeom prst="rect">
              <a:avLst/>
            </a:prstGeom>
          </p:spPr>
        </p:pic>
        <p:pic>
          <p:nvPicPr>
            <p:cNvPr id="19" name="object 19"/>
            <p:cNvPicPr/>
            <p:nvPr/>
          </p:nvPicPr>
          <p:blipFill>
            <a:blip r:embed="rId11" cstate="print"/>
            <a:stretch>
              <a:fillRect/>
            </a:stretch>
          </p:blipFill>
          <p:spPr>
            <a:xfrm>
              <a:off x="8290559" y="813815"/>
              <a:ext cx="740664" cy="557784"/>
            </a:xfrm>
            <a:prstGeom prst="rect">
              <a:avLst/>
            </a:prstGeom>
          </p:spPr>
        </p:pic>
        <p:pic>
          <p:nvPicPr>
            <p:cNvPr id="20" name="object 20"/>
            <p:cNvPicPr/>
            <p:nvPr/>
          </p:nvPicPr>
          <p:blipFill>
            <a:blip r:embed="rId12" cstate="print"/>
            <a:stretch>
              <a:fillRect/>
            </a:stretch>
          </p:blipFill>
          <p:spPr>
            <a:xfrm>
              <a:off x="8997695" y="1066800"/>
              <a:ext cx="658368" cy="432815"/>
            </a:xfrm>
            <a:prstGeom prst="rect">
              <a:avLst/>
            </a:prstGeom>
          </p:spPr>
        </p:pic>
        <p:pic>
          <p:nvPicPr>
            <p:cNvPr id="21" name="object 21"/>
            <p:cNvPicPr/>
            <p:nvPr/>
          </p:nvPicPr>
          <p:blipFill>
            <a:blip r:embed="rId13" cstate="print"/>
            <a:stretch>
              <a:fillRect/>
            </a:stretch>
          </p:blipFill>
          <p:spPr>
            <a:xfrm>
              <a:off x="9604247" y="762000"/>
              <a:ext cx="1024127" cy="752855"/>
            </a:xfrm>
            <a:prstGeom prst="rect">
              <a:avLst/>
            </a:prstGeom>
          </p:spPr>
        </p:pic>
        <p:pic>
          <p:nvPicPr>
            <p:cNvPr id="22" name="object 22"/>
            <p:cNvPicPr/>
            <p:nvPr/>
          </p:nvPicPr>
          <p:blipFill>
            <a:blip r:embed="rId14" cstate="print"/>
            <a:stretch>
              <a:fillRect/>
            </a:stretch>
          </p:blipFill>
          <p:spPr>
            <a:xfrm>
              <a:off x="10262615" y="1094231"/>
              <a:ext cx="585216" cy="417575"/>
            </a:xfrm>
            <a:prstGeom prst="rect">
              <a:avLst/>
            </a:prstGeom>
          </p:spPr>
        </p:pic>
        <p:pic>
          <p:nvPicPr>
            <p:cNvPr id="23" name="object 23"/>
            <p:cNvPicPr/>
            <p:nvPr/>
          </p:nvPicPr>
          <p:blipFill>
            <a:blip r:embed="rId15" cstate="print"/>
            <a:stretch>
              <a:fillRect/>
            </a:stretch>
          </p:blipFill>
          <p:spPr>
            <a:xfrm>
              <a:off x="10847831" y="835152"/>
              <a:ext cx="509016" cy="515112"/>
            </a:xfrm>
            <a:prstGeom prst="rect">
              <a:avLst/>
            </a:prstGeom>
          </p:spPr>
        </p:pic>
      </p:grpSp>
      <p:pic>
        <p:nvPicPr>
          <p:cNvPr id="24" name="object 24"/>
          <p:cNvPicPr/>
          <p:nvPr/>
        </p:nvPicPr>
        <p:blipFill>
          <a:blip r:embed="rId16" cstate="print"/>
          <a:stretch>
            <a:fillRect/>
          </a:stretch>
        </p:blipFill>
        <p:spPr>
          <a:xfrm>
            <a:off x="11475719" y="1066800"/>
            <a:ext cx="512064" cy="417575"/>
          </a:xfrm>
          <a:prstGeom prst="rect">
            <a:avLst/>
          </a:prstGeom>
        </p:spPr>
      </p:pic>
      <p:sp>
        <p:nvSpPr>
          <p:cNvPr id="25" name="object 25"/>
          <p:cNvSpPr txBox="1"/>
          <p:nvPr/>
        </p:nvSpPr>
        <p:spPr>
          <a:xfrm>
            <a:off x="403047" y="6488988"/>
            <a:ext cx="308356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*Cereal</a:t>
            </a:r>
            <a:r>
              <a:rPr sz="1800" spc="-30" dirty="0">
                <a:latin typeface="Calibri"/>
                <a:cs typeface="Calibri"/>
              </a:rPr>
              <a:t> </a:t>
            </a:r>
            <a:r>
              <a:rPr sz="1800" dirty="0">
                <a:latin typeface="Calibri"/>
                <a:cs typeface="Calibri"/>
              </a:rPr>
              <a:t>cont.</a:t>
            </a:r>
            <a:r>
              <a:rPr sz="1800" spc="-40" dirty="0">
                <a:latin typeface="Calibri"/>
                <a:cs typeface="Calibri"/>
              </a:rPr>
              <a:t> </a:t>
            </a:r>
            <a:r>
              <a:rPr sz="1800" dirty="0">
                <a:latin typeface="Calibri"/>
                <a:cs typeface="Calibri"/>
              </a:rPr>
              <a:t>Gluten.</a:t>
            </a:r>
            <a:r>
              <a:rPr sz="1800" spc="-15" dirty="0">
                <a:latin typeface="Calibri"/>
                <a:cs typeface="Calibri"/>
              </a:rPr>
              <a:t> </a:t>
            </a:r>
            <a:r>
              <a:rPr sz="1800" b="1" dirty="0">
                <a:latin typeface="Calibri"/>
                <a:cs typeface="Calibri"/>
              </a:rPr>
              <a:t>W</a:t>
            </a:r>
            <a:r>
              <a:rPr sz="1800" b="1" spc="-65" dirty="0">
                <a:latin typeface="Calibri"/>
                <a:cs typeface="Calibri"/>
              </a:rPr>
              <a:t> </a:t>
            </a:r>
            <a:r>
              <a:rPr sz="1800" dirty="0">
                <a:latin typeface="Calibri"/>
                <a:cs typeface="Calibri"/>
              </a:rPr>
              <a:t>=</a:t>
            </a:r>
            <a:r>
              <a:rPr sz="1800" spc="-50" dirty="0">
                <a:latin typeface="Calibri"/>
                <a:cs typeface="Calibri"/>
              </a:rPr>
              <a:t> </a:t>
            </a:r>
            <a:r>
              <a:rPr sz="1800" spc="-20" dirty="0">
                <a:latin typeface="Calibri"/>
                <a:cs typeface="Calibri"/>
              </a:rPr>
              <a:t>Wheat</a:t>
            </a:r>
            <a:endParaRPr sz="18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0E0129E-DC93-148C-BE2B-855EB4B61079}"/>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4A8B0EFE-EAF5-F34E-3C96-50C3DA8D674F}"/>
              </a:ext>
            </a:extLst>
          </p:cNvPr>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1DC752DD-F269-0C8B-8C1B-E5A822657594}"/>
                </a:ext>
              </a:extLst>
            </p:cNvPr>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a:extLst>
                <a:ext uri="{FF2B5EF4-FFF2-40B4-BE49-F238E27FC236}">
                  <a16:creationId xmlns:a16="http://schemas.microsoft.com/office/drawing/2014/main" id="{F6B88BFC-6528-3DE4-BC9B-FC0D782D18BE}"/>
                </a:ext>
              </a:extLst>
            </p:cNvPr>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a:extLst>
              <a:ext uri="{FF2B5EF4-FFF2-40B4-BE49-F238E27FC236}">
                <a16:creationId xmlns:a16="http://schemas.microsoft.com/office/drawing/2014/main" id="{A5968105-C338-5EA8-9667-A730B6EF32D4}"/>
              </a:ext>
            </a:extLst>
          </p:cNvPr>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25" dirty="0"/>
              <a:t>–</a:t>
            </a:r>
            <a:r>
              <a:rPr spc="-110" dirty="0"/>
              <a:t> </a:t>
            </a:r>
            <a:r>
              <a:rPr dirty="0"/>
              <a:t>Allergen</a:t>
            </a:r>
            <a:r>
              <a:rPr spc="-114" dirty="0"/>
              <a:t> </a:t>
            </a:r>
            <a:r>
              <a:rPr spc="-20" dirty="0"/>
              <a:t>list</a:t>
            </a:r>
          </a:p>
        </p:txBody>
      </p:sp>
      <p:pic>
        <p:nvPicPr>
          <p:cNvPr id="6" name="object 6">
            <a:extLst>
              <a:ext uri="{FF2B5EF4-FFF2-40B4-BE49-F238E27FC236}">
                <a16:creationId xmlns:a16="http://schemas.microsoft.com/office/drawing/2014/main" id="{1AC7F4FA-49C4-15A5-87C3-FA66D64E4630}"/>
              </a:ext>
            </a:extLst>
          </p:cNvPr>
          <p:cNvPicPr/>
          <p:nvPr/>
        </p:nvPicPr>
        <p:blipFill>
          <a:blip r:embed="rId2" cstate="print"/>
          <a:stretch>
            <a:fillRect/>
          </a:stretch>
        </p:blipFill>
        <p:spPr>
          <a:xfrm>
            <a:off x="10765535" y="42671"/>
            <a:ext cx="1185672" cy="731519"/>
          </a:xfrm>
          <a:prstGeom prst="rect">
            <a:avLst/>
          </a:prstGeom>
        </p:spPr>
      </p:pic>
      <p:graphicFrame>
        <p:nvGraphicFramePr>
          <p:cNvPr id="7" name="object 7">
            <a:extLst>
              <a:ext uri="{FF2B5EF4-FFF2-40B4-BE49-F238E27FC236}">
                <a16:creationId xmlns:a16="http://schemas.microsoft.com/office/drawing/2014/main" id="{735C1D32-95D9-A1CD-C157-11B199985795}"/>
              </a:ext>
            </a:extLst>
          </p:cNvPr>
          <p:cNvGraphicFramePr>
            <a:graphicFrameLocks noGrp="1"/>
          </p:cNvGraphicFramePr>
          <p:nvPr>
            <p:extLst>
              <p:ext uri="{D42A27DB-BD31-4B8C-83A1-F6EECF244321}">
                <p14:modId xmlns:p14="http://schemas.microsoft.com/office/powerpoint/2010/main" val="3623405423"/>
              </p:ext>
            </p:extLst>
          </p:nvPr>
        </p:nvGraphicFramePr>
        <p:xfrm>
          <a:off x="-76200" y="1365503"/>
          <a:ext cx="12094002" cy="5649535"/>
        </p:xfrm>
        <a:graphic>
          <a:graphicData uri="http://schemas.openxmlformats.org/drawingml/2006/table">
            <a:tbl>
              <a:tblPr firstRow="1" bandRow="1">
                <a:tableStyleId>{2D5ABB26-0587-4C30-8999-92F81FD0307C}</a:tableStyleId>
              </a:tblPr>
              <a:tblGrid>
                <a:gridCol w="3134539">
                  <a:extLst>
                    <a:ext uri="{9D8B030D-6E8A-4147-A177-3AD203B41FA5}">
                      <a16:colId xmlns:a16="http://schemas.microsoft.com/office/drawing/2014/main" val="20000"/>
                    </a:ext>
                  </a:extLst>
                </a:gridCol>
                <a:gridCol w="553883">
                  <a:extLst>
                    <a:ext uri="{9D8B030D-6E8A-4147-A177-3AD203B41FA5}">
                      <a16:colId xmlns:a16="http://schemas.microsoft.com/office/drawing/2014/main" val="20001"/>
                    </a:ext>
                  </a:extLst>
                </a:gridCol>
                <a:gridCol w="715869">
                  <a:extLst>
                    <a:ext uri="{9D8B030D-6E8A-4147-A177-3AD203B41FA5}">
                      <a16:colId xmlns:a16="http://schemas.microsoft.com/office/drawing/2014/main" val="20002"/>
                    </a:ext>
                  </a:extLst>
                </a:gridCol>
                <a:gridCol w="657737">
                  <a:extLst>
                    <a:ext uri="{9D8B030D-6E8A-4147-A177-3AD203B41FA5}">
                      <a16:colId xmlns:a16="http://schemas.microsoft.com/office/drawing/2014/main" val="20003"/>
                    </a:ext>
                  </a:extLst>
                </a:gridCol>
                <a:gridCol w="744609">
                  <a:extLst>
                    <a:ext uri="{9D8B030D-6E8A-4147-A177-3AD203B41FA5}">
                      <a16:colId xmlns:a16="http://schemas.microsoft.com/office/drawing/2014/main" val="20004"/>
                    </a:ext>
                  </a:extLst>
                </a:gridCol>
                <a:gridCol w="523182">
                  <a:extLst>
                    <a:ext uri="{9D8B030D-6E8A-4147-A177-3AD203B41FA5}">
                      <a16:colId xmlns:a16="http://schemas.microsoft.com/office/drawing/2014/main" val="20005"/>
                    </a:ext>
                  </a:extLst>
                </a:gridCol>
                <a:gridCol w="629651">
                  <a:extLst>
                    <a:ext uri="{9D8B030D-6E8A-4147-A177-3AD203B41FA5}">
                      <a16:colId xmlns:a16="http://schemas.microsoft.com/office/drawing/2014/main" val="20006"/>
                    </a:ext>
                  </a:extLst>
                </a:gridCol>
                <a:gridCol w="622465">
                  <a:extLst>
                    <a:ext uri="{9D8B030D-6E8A-4147-A177-3AD203B41FA5}">
                      <a16:colId xmlns:a16="http://schemas.microsoft.com/office/drawing/2014/main" val="20007"/>
                    </a:ext>
                  </a:extLst>
                </a:gridCol>
                <a:gridCol w="675373">
                  <a:extLst>
                    <a:ext uri="{9D8B030D-6E8A-4147-A177-3AD203B41FA5}">
                      <a16:colId xmlns:a16="http://schemas.microsoft.com/office/drawing/2014/main" val="20008"/>
                    </a:ext>
                  </a:extLst>
                </a:gridCol>
                <a:gridCol w="639449">
                  <a:extLst>
                    <a:ext uri="{9D8B030D-6E8A-4147-A177-3AD203B41FA5}">
                      <a16:colId xmlns:a16="http://schemas.microsoft.com/office/drawing/2014/main" val="20009"/>
                    </a:ext>
                  </a:extLst>
                </a:gridCol>
                <a:gridCol w="639449">
                  <a:extLst>
                    <a:ext uri="{9D8B030D-6E8A-4147-A177-3AD203B41FA5}">
                      <a16:colId xmlns:a16="http://schemas.microsoft.com/office/drawing/2014/main" val="20010"/>
                    </a:ext>
                  </a:extLst>
                </a:gridCol>
                <a:gridCol w="639449">
                  <a:extLst>
                    <a:ext uri="{9D8B030D-6E8A-4147-A177-3AD203B41FA5}">
                      <a16:colId xmlns:a16="http://schemas.microsoft.com/office/drawing/2014/main" val="20011"/>
                    </a:ext>
                  </a:extLst>
                </a:gridCol>
                <a:gridCol w="639449">
                  <a:extLst>
                    <a:ext uri="{9D8B030D-6E8A-4147-A177-3AD203B41FA5}">
                      <a16:colId xmlns:a16="http://schemas.microsoft.com/office/drawing/2014/main" val="20012"/>
                    </a:ext>
                  </a:extLst>
                </a:gridCol>
                <a:gridCol w="639449">
                  <a:extLst>
                    <a:ext uri="{9D8B030D-6E8A-4147-A177-3AD203B41FA5}">
                      <a16:colId xmlns:a16="http://schemas.microsoft.com/office/drawing/2014/main" val="20013"/>
                    </a:ext>
                  </a:extLst>
                </a:gridCol>
                <a:gridCol w="639449">
                  <a:extLst>
                    <a:ext uri="{9D8B030D-6E8A-4147-A177-3AD203B41FA5}">
                      <a16:colId xmlns:a16="http://schemas.microsoft.com/office/drawing/2014/main" val="20014"/>
                    </a:ext>
                  </a:extLst>
                </a:gridCol>
              </a:tblGrid>
              <a:tr h="555175">
                <a:tc>
                  <a:txBody>
                    <a:bodyPr/>
                    <a:lstStyle/>
                    <a:p>
                      <a:pPr marL="588645">
                        <a:lnSpc>
                          <a:spcPct val="100000"/>
                        </a:lnSpc>
                        <a:spcBef>
                          <a:spcPts val="885"/>
                        </a:spcBef>
                      </a:pPr>
                      <a:r>
                        <a:rPr lang="en-US" sz="2000" b="1" u="sng" dirty="0">
                          <a:uFill>
                            <a:solidFill>
                              <a:srgbClr val="000000"/>
                            </a:solidFill>
                          </a:uFill>
                          <a:latin typeface="Calibri"/>
                          <a:cs typeface="Calibri"/>
                        </a:rPr>
                        <a:t>BRUNCH</a:t>
                      </a:r>
                      <a:endParaRPr sz="2000" dirty="0">
                        <a:latin typeface="Calibri"/>
                        <a:cs typeface="Calibr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36854" marR="95885" indent="-125095">
                        <a:lnSpc>
                          <a:spcPct val="100000"/>
                        </a:lnSpc>
                        <a:spcBef>
                          <a:spcPts val="650"/>
                        </a:spcBef>
                      </a:pPr>
                      <a:r>
                        <a:rPr sz="1200" b="1" spc="-20" dirty="0">
                          <a:latin typeface="Calibri"/>
                          <a:cs typeface="Calibri"/>
                        </a:rPr>
                        <a:t>Celer </a:t>
                      </a:r>
                      <a:r>
                        <a:rPr sz="1200" b="1" spc="-50" dirty="0">
                          <a:latin typeface="Calibri"/>
                          <a:cs typeface="Calibri"/>
                        </a:rPr>
                        <a:t>y</a:t>
                      </a:r>
                      <a:endParaRPr sz="120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05410">
                        <a:lnSpc>
                          <a:spcPct val="100000"/>
                        </a:lnSpc>
                        <a:spcBef>
                          <a:spcPts val="1245"/>
                        </a:spcBef>
                      </a:pPr>
                      <a:r>
                        <a:rPr sz="1400" b="1" spc="-10" dirty="0">
                          <a:latin typeface="Calibri"/>
                          <a:cs typeface="Calibri"/>
                        </a:rPr>
                        <a:t>Lupin</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175"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9334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63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4445"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3350" marR="118110" indent="-6350">
                        <a:lnSpc>
                          <a:spcPct val="100000"/>
                        </a:lnSpc>
                        <a:spcBef>
                          <a:spcPts val="1025"/>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0660" marR="189230" indent="2540">
                        <a:lnSpc>
                          <a:spcPct val="100000"/>
                        </a:lnSpc>
                        <a:spcBef>
                          <a:spcPts val="102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845307">
                <a:tc>
                  <a:txBody>
                    <a:bodyPr/>
                    <a:lstStyle/>
                    <a:p>
                      <a:pPr marL="90805" algn="l">
                        <a:lnSpc>
                          <a:spcPct val="100000"/>
                        </a:lnSpc>
                        <a:spcBef>
                          <a:spcPts val="575"/>
                        </a:spcBef>
                      </a:pPr>
                      <a:r>
                        <a:rPr lang="en-US" sz="1400" b="1" dirty="0">
                          <a:latin typeface="+mj-lt"/>
                          <a:cs typeface="Calibri"/>
                        </a:rPr>
                        <a:t>Smashed Beef Hash with Poached Eggs</a:t>
                      </a:r>
                      <a:endParaRPr sz="1400" b="1" dirty="0">
                        <a:latin typeface="+mj-lt"/>
                        <a:cs typeface="Calibri"/>
                      </a:endParaRPr>
                    </a:p>
                  </a:txBody>
                  <a:tcPr marL="0" marR="0" marT="730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525" algn="ctr">
                        <a:lnSpc>
                          <a:spcPct val="100000"/>
                        </a:lnSpc>
                        <a:spcBef>
                          <a:spcPts val="53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marR="0" lvl="0" indent="0" algn="ctr" defTabSz="914400" eaLnBrk="1" fontAlgn="auto" latinLnBrk="0" hangingPunct="1">
                        <a:lnSpc>
                          <a:spcPct val="100000"/>
                        </a:lnSpc>
                        <a:spcBef>
                          <a:spcPts val="530"/>
                        </a:spcBef>
                        <a:spcAft>
                          <a:spcPts val="0"/>
                        </a:spcAft>
                        <a:buClrTx/>
                        <a:buSzTx/>
                        <a:buFontTx/>
                        <a:buNone/>
                        <a:tabLst/>
                        <a:defRPr/>
                      </a:pPr>
                      <a:endParaRPr lang="en-US" sz="1400" b="1" dirty="0">
                        <a:latin typeface="+mj-lt"/>
                        <a:cs typeface="Times New Roman"/>
                      </a:endParaRPr>
                    </a:p>
                    <a:p>
                      <a:pPr marL="1905" marR="0" lvl="0" indent="0" algn="ctr" defTabSz="914400" eaLnBrk="1" fontAlgn="auto" latinLnBrk="0" hangingPunct="1">
                        <a:lnSpc>
                          <a:spcPct val="100000"/>
                        </a:lnSpc>
                        <a:spcBef>
                          <a:spcPts val="530"/>
                        </a:spcBef>
                        <a:spcAft>
                          <a:spcPts val="0"/>
                        </a:spcAft>
                        <a:buClrTx/>
                        <a:buSzTx/>
                        <a:buFontTx/>
                        <a:buNone/>
                        <a:tabLst/>
                        <a:defRPr/>
                      </a:pPr>
                      <a:r>
                        <a:rPr lang="en-US" sz="1400" b="1" dirty="0">
                          <a:latin typeface="+mj-lt"/>
                          <a:cs typeface="Times New Roman"/>
                        </a:rPr>
                        <a:t>Y</a:t>
                      </a:r>
                    </a:p>
                    <a:p>
                      <a:pPr marL="1905" algn="ctr">
                        <a:lnSpc>
                          <a:spcPct val="100000"/>
                        </a:lnSpc>
                        <a:spcBef>
                          <a:spcPts val="53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r>
                        <a:rPr lang="en-US" sz="1400" b="1" dirty="0">
                          <a:latin typeface="+mj-lt"/>
                          <a:cs typeface="Times New Roman"/>
                        </a:rPr>
                        <a:t>Y</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r>
                        <a:rPr lang="en-US" sz="1400" b="1" dirty="0">
                          <a:latin typeface="+mj-lt"/>
                          <a:cs typeface="Times New Roman"/>
                        </a:rPr>
                        <a:t>MC/B/M</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a:lnSpc>
                          <a:spcPct val="100000"/>
                        </a:lnSpc>
                      </a:pPr>
                      <a:r>
                        <a:rPr lang="en-US" sz="1400" b="1" dirty="0">
                          <a:latin typeface="+mj-lt"/>
                          <a:cs typeface="Times New Roman"/>
                        </a:rPr>
                        <a:t>Y</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6731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6731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10001"/>
                  </a:ext>
                </a:extLst>
              </a:tr>
              <a:tr h="370546">
                <a:tc>
                  <a:txBody>
                    <a:bodyPr/>
                    <a:lstStyle/>
                    <a:p>
                      <a:pPr marL="90805" algn="l">
                        <a:lnSpc>
                          <a:spcPct val="100000"/>
                        </a:lnSpc>
                        <a:spcBef>
                          <a:spcPts val="434"/>
                        </a:spcBef>
                      </a:pPr>
                      <a:r>
                        <a:rPr lang="en-US" sz="1400" b="1" dirty="0">
                          <a:latin typeface="+mj-lt"/>
                          <a:cs typeface="Calibri"/>
                        </a:rPr>
                        <a:t>The Classic-Bacon and eggs</a:t>
                      </a:r>
                      <a:endParaRPr sz="1400" b="1" dirty="0">
                        <a:latin typeface="+mj-lt"/>
                        <a:cs typeface="Calibri"/>
                      </a:endParaRPr>
                    </a:p>
                  </a:txBody>
                  <a:tcPr marL="0" marR="0" marT="55244" marB="0">
                    <a:lnL w="12700">
                      <a:solidFill>
                        <a:srgbClr val="FFFFFF"/>
                      </a:solidFill>
                      <a:prstDash val="solid"/>
                    </a:lnL>
                    <a:lnR w="12700">
                      <a:solidFill>
                        <a:srgbClr val="FFFFFF"/>
                      </a:solidFill>
                      <a:prstDash val="solid"/>
                    </a:lnR>
                    <a:lnT w="12700">
                      <a:solidFill>
                        <a:srgbClr val="FFFFFF"/>
                      </a:solidFill>
                      <a:prstDash val="solid"/>
                    </a:lnT>
                    <a:solidFill>
                      <a:srgbClr val="EFEFEF"/>
                    </a:solidFill>
                  </a:tcPr>
                </a:tc>
                <a:tc>
                  <a:txBody>
                    <a:bodyPr/>
                    <a:lstStyle/>
                    <a:p>
                      <a:pPr marL="9525" algn="ctr">
                        <a:lnSpc>
                          <a:spcPct val="100000"/>
                        </a:lnSpc>
                        <a:spcBef>
                          <a:spcPts val="525"/>
                        </a:spcBef>
                      </a:pPr>
                      <a:endParaRPr sz="1400" b="1" dirty="0">
                        <a:latin typeface="+mj-lt"/>
                        <a:cs typeface="Calibri"/>
                      </a:endParaRPr>
                    </a:p>
                  </a:txBody>
                  <a:tcPr marL="0" marR="0" marT="6667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525"/>
                        </a:spcBef>
                      </a:pPr>
                      <a:r>
                        <a:rPr lang="en-US" sz="1400" b="1" dirty="0">
                          <a:latin typeface="+mj-lt"/>
                          <a:cs typeface="Calibri"/>
                        </a:rPr>
                        <a:t>Y</a:t>
                      </a:r>
                      <a:endParaRPr sz="1400" b="1" dirty="0">
                        <a:latin typeface="+mj-lt"/>
                        <a:cs typeface="Calibri"/>
                      </a:endParaRPr>
                    </a:p>
                  </a:txBody>
                  <a:tcPr marL="0" marR="0" marT="6667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r>
                        <a:rPr lang="en-US" sz="1400" b="1" dirty="0">
                          <a:latin typeface="+mj-lt"/>
                          <a:cs typeface="Times New Roman"/>
                        </a:rPr>
                        <a:t>Y-W</a:t>
                      </a:r>
                      <a:endParaRPr sz="1400" b="1" dirty="0">
                        <a:latin typeface="+mj-lt"/>
                        <a:cs typeface="Times New Roman"/>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mn-ea"/>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864607">
                <a:tc>
                  <a:txBody>
                    <a:bodyPr/>
                    <a:lstStyle/>
                    <a:p>
                      <a:pPr marL="90805" algn="l">
                        <a:lnSpc>
                          <a:spcPct val="100000"/>
                        </a:lnSpc>
                        <a:spcBef>
                          <a:spcPts val="355"/>
                        </a:spcBef>
                      </a:pPr>
                      <a:r>
                        <a:rPr lang="en-US" sz="1400" b="1" dirty="0">
                          <a:latin typeface="+mj-lt"/>
                          <a:cs typeface="Calibri"/>
                        </a:rPr>
                        <a:t>Salmon and Quinoa Power Bowl</a:t>
                      </a:r>
                      <a:endParaRPr sz="1400" b="1" dirty="0">
                        <a:latin typeface="+mj-lt"/>
                        <a:cs typeface="Calibri"/>
                      </a:endParaRPr>
                    </a:p>
                  </a:txBody>
                  <a:tcPr marL="0" marR="0" marT="45085" marB="0" anchor="ctr">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marL="9525" algn="ctr">
                        <a:lnSpc>
                          <a:spcPct val="100000"/>
                        </a:lnSpc>
                        <a:spcBef>
                          <a:spcPts val="530"/>
                        </a:spcBef>
                      </a:pPr>
                      <a:r>
                        <a:rPr lang="en-US" sz="1400" b="1" dirty="0">
                          <a:latin typeface="+mj-lt"/>
                          <a:cs typeface="Calibri"/>
                        </a:rPr>
                        <a:t>MC</a:t>
                      </a: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530"/>
                        </a:spcBef>
                      </a:pPr>
                      <a:r>
                        <a:rPr lang="en-US" sz="1400" b="1" dirty="0">
                          <a:latin typeface="+mj-lt"/>
                          <a:cs typeface="Calibri"/>
                        </a:rPr>
                        <a:t>Y</a:t>
                      </a: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r>
                        <a:rPr lang="en-US" sz="1400" b="1" dirty="0">
                          <a:latin typeface="+mj-lt"/>
                          <a:cs typeface="Times New Roman"/>
                        </a:rPr>
                        <a:t>Y</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pPr>
                      <a:r>
                        <a:rPr lang="en-US" sz="1400" b="1" dirty="0">
                          <a:latin typeface="+mj-lt"/>
                          <a:cs typeface="Times New Roman"/>
                        </a:rPr>
                        <a:t>Y</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Calibri" panose="020F0502020204030204" pitchFamily="34" charset="0"/>
                        <a:cs typeface="Calibri" panose="020F050202020403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Calibri" panose="020F0502020204030204" pitchFamily="34" charset="0"/>
                        <a:cs typeface="Calibri" panose="020F0502020204030204" pitchFamily="34" charset="0"/>
                      </a:endParaRPr>
                    </a:p>
                  </a:txBody>
                  <a:tcPr marL="0" marR="0" marT="6731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Calibri" panose="020F0502020204030204" pitchFamily="34" charset="0"/>
                        <a:cs typeface="Calibri" panose="020F050202020403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Calibri" panose="020F0502020204030204" pitchFamily="34" charset="0"/>
                        <a:cs typeface="Calibri" panose="020F050202020403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black"/>
                        </a:solidFill>
                        <a:effectLst/>
                        <a:uLnTx/>
                        <a:uFillTx/>
                        <a:latin typeface="+mj-lt"/>
                        <a:ea typeface="Calibri" panose="020F0502020204030204" pitchFamily="34" charset="0"/>
                        <a:cs typeface="Calibri" panose="020F0502020204030204" pitchFamily="34" charset="0"/>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400" b="1" dirty="0">
                        <a:latin typeface="+mj-lt"/>
                        <a:cs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a:t>
                      </a:r>
                    </a:p>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       </a:t>
                      </a:r>
                      <a:endParaRPr lang="en-US" sz="1400" b="1" dirty="0">
                        <a:solidFill>
                          <a:schemeClr val="tx1"/>
                        </a:solidFill>
                        <a:latin typeface="+mj-lt"/>
                        <a:ea typeface="+mn-ea"/>
                        <a:cs typeface="Times New Roman"/>
                      </a:endParaRP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6350" marR="0" lvl="0" indent="0" algn="ctr" defTabSz="914400" eaLnBrk="1" fontAlgn="auto" latinLnBrk="0" hangingPunct="1">
                        <a:lnSpc>
                          <a:spcPct val="100000"/>
                        </a:lnSpc>
                        <a:spcBef>
                          <a:spcPts val="530"/>
                        </a:spcBef>
                        <a:spcAft>
                          <a:spcPts val="0"/>
                        </a:spcAft>
                        <a:buClrTx/>
                        <a:buSzTx/>
                        <a:buFontTx/>
                        <a:buNone/>
                        <a:tabLst/>
                        <a:defRPr/>
                      </a:pPr>
                      <a:r>
                        <a:rPr lang="en-US" sz="1400" b="1" dirty="0">
                          <a:solidFill>
                            <a:schemeClr val="tx1"/>
                          </a:solidFill>
                          <a:latin typeface="+mj-lt"/>
                          <a:ea typeface="+mn-ea"/>
                          <a:cs typeface="Calibri"/>
                        </a:rPr>
                        <a:t>MC</a:t>
                      </a:r>
                    </a:p>
                    <a:p>
                      <a:pPr marL="6350" algn="ctr">
                        <a:lnSpc>
                          <a:spcPct val="100000"/>
                        </a:lnSpc>
                        <a:spcBef>
                          <a:spcPts val="53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pPr>
                      <a:r>
                        <a:rPr lang="en-US" sz="1400" b="1" dirty="0">
                          <a:latin typeface="+mj-lt"/>
                          <a:cs typeface="Times New Roman"/>
                        </a:rPr>
                        <a:t>N</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03"/>
                  </a:ext>
                </a:extLst>
              </a:tr>
              <a:tr h="500494">
                <a:tc>
                  <a:txBody>
                    <a:bodyPr/>
                    <a:lstStyle/>
                    <a:p>
                      <a:pPr marL="90805" algn="l">
                        <a:lnSpc>
                          <a:spcPct val="100000"/>
                        </a:lnSpc>
                        <a:spcBef>
                          <a:spcPts val="0"/>
                        </a:spcBef>
                      </a:pPr>
                      <a:r>
                        <a:rPr lang="en-US" sz="1400" b="1" dirty="0">
                          <a:latin typeface="+mj-lt"/>
                          <a:cs typeface="Calibri"/>
                        </a:rPr>
                        <a:t>Chicken and Waffle</a:t>
                      </a:r>
                      <a:endParaRPr sz="1400" b="1" dirty="0">
                        <a:latin typeface="+mj-lt"/>
                        <a:cs typeface="Calibri"/>
                      </a:endParaRPr>
                    </a:p>
                  </a:txBody>
                  <a:tcPr marL="0" marR="0" marT="75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0"/>
                        </a:spcBef>
                      </a:pPr>
                      <a:r>
                        <a:rPr lang="en-US" sz="1400" b="1" dirty="0">
                          <a:latin typeface="+mj-lt"/>
                          <a:cs typeface="Times New Roman"/>
                        </a:rPr>
                        <a:t>Y</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algn="ctr">
                        <a:lnSpc>
                          <a:spcPct val="100000"/>
                        </a:lnSpc>
                        <a:spcBef>
                          <a:spcPts val="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Y-W</a:t>
                      </a:r>
                    </a:p>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marL="127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a:t>
                      </a:r>
                    </a:p>
                    <a:p>
                      <a:pPr marL="1270" algn="ctr">
                        <a:lnSpc>
                          <a:spcPct val="100000"/>
                        </a:lnSpc>
                        <a:spcBef>
                          <a:spcPts val="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0" algn="ctr">
                        <a:lnSpc>
                          <a:spcPct val="100000"/>
                        </a:lnSpc>
                        <a:spcBef>
                          <a:spcPts val="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985"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MC</a:t>
                      </a:r>
                    </a:p>
                    <a:p>
                      <a:pPr marL="6985" algn="ctr">
                        <a:lnSpc>
                          <a:spcPct val="100000"/>
                        </a:lnSpc>
                        <a:spcBef>
                          <a:spcPts val="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845951">
                <a:tc>
                  <a:txBody>
                    <a:bodyPr/>
                    <a:lstStyle/>
                    <a:p>
                      <a:pPr marL="90805" algn="l">
                        <a:lnSpc>
                          <a:spcPct val="100000"/>
                        </a:lnSpc>
                        <a:spcBef>
                          <a:spcPts val="640"/>
                        </a:spcBef>
                      </a:pPr>
                      <a:r>
                        <a:rPr lang="en-US" sz="1400" b="1" dirty="0">
                          <a:latin typeface="+mj-lt"/>
                          <a:cs typeface="Calibri"/>
                        </a:rPr>
                        <a:t>Brunch Smashed Burger</a:t>
                      </a:r>
                      <a:endParaRPr sz="1400" b="1" dirty="0">
                        <a:latin typeface="+mj-lt"/>
                        <a:cs typeface="Calibri"/>
                      </a:endParaRPr>
                    </a:p>
                  </a:txBody>
                  <a:tcPr marL="0" marR="0" marT="8128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9525" algn="ctr">
                        <a:lnSpc>
                          <a:spcPct val="100000"/>
                        </a:lnSpc>
                        <a:spcBef>
                          <a:spcPts val="535"/>
                        </a:spcBef>
                      </a:pPr>
                      <a:endParaRPr sz="1400" b="1">
                        <a:latin typeface="+mj-lt"/>
                        <a:cs typeface="Calibri"/>
                      </a:endParaRPr>
                    </a:p>
                  </a:txBody>
                  <a:tcPr marL="0" marR="0" marT="67945"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Y</a:t>
                      </a: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0"/>
                        </a:spcBef>
                      </a:pPr>
                      <a:endParaRPr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Y-W</a:t>
                      </a: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0"/>
                        </a:spcBef>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marR="0" lvl="0" indent="0" algn="ctr" defTabSz="91440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mj-lt"/>
                        <a:ea typeface="+mn-ea"/>
                        <a:cs typeface="Calibri"/>
                      </a:endParaRPr>
                    </a:p>
                    <a:p>
                      <a:pPr marL="127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Y</a:t>
                      </a:r>
                    </a:p>
                    <a:p>
                      <a:pPr marL="1270" algn="ctr">
                        <a:lnSpc>
                          <a:spcPct val="100000"/>
                        </a:lnSpc>
                        <a:spcBef>
                          <a:spcPts val="0"/>
                        </a:spcBef>
                      </a:pPr>
                      <a:endParaRPr lang="en-US" sz="1400" b="1" dirty="0">
                        <a:latin typeface="+mj-lt"/>
                        <a:cs typeface="Calibri"/>
                      </a:endParaRPr>
                    </a:p>
                  </a:txBody>
                  <a:tcPr marL="0" marR="0" marT="673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535"/>
                        </a:spcBef>
                        <a:spcAft>
                          <a:spcPts val="0"/>
                        </a:spcAft>
                        <a:buClrTx/>
                        <a:buSzTx/>
                        <a:buFontTx/>
                        <a:buNone/>
                        <a:tabLst/>
                        <a:defRPr/>
                      </a:pPr>
                      <a:endParaRPr lang="en-US" sz="1400" b="1" dirty="0">
                        <a:solidFill>
                          <a:schemeClr val="tx1"/>
                        </a:solidFill>
                        <a:latin typeface="+mj-lt"/>
                        <a:ea typeface="+mn-ea"/>
                        <a:cs typeface="Calibri"/>
                      </a:endParaRPr>
                    </a:p>
                    <a:p>
                      <a:pPr marL="0" marR="0" lvl="0" indent="0" algn="ctr" defTabSz="914400" eaLnBrk="1" fontAlgn="auto" latinLnBrk="0" hangingPunct="1">
                        <a:lnSpc>
                          <a:spcPct val="100000"/>
                        </a:lnSpc>
                        <a:spcBef>
                          <a:spcPts val="535"/>
                        </a:spcBef>
                        <a:spcAft>
                          <a:spcPts val="0"/>
                        </a:spcAft>
                        <a:buClrTx/>
                        <a:buSzTx/>
                        <a:buFontTx/>
                        <a:buNone/>
                        <a:tabLst/>
                        <a:defRPr/>
                      </a:pPr>
                      <a:r>
                        <a:rPr lang="en-US" sz="1400" b="1" dirty="0">
                          <a:solidFill>
                            <a:schemeClr val="tx1"/>
                          </a:solidFill>
                          <a:latin typeface="+mj-lt"/>
                          <a:ea typeface="+mn-ea"/>
                          <a:cs typeface="Calibri"/>
                        </a:rPr>
                        <a:t>Y</a:t>
                      </a:r>
                    </a:p>
                    <a:p>
                      <a:pPr algn="ctr">
                        <a:lnSpc>
                          <a:spcPct val="100000"/>
                        </a:lnSpc>
                        <a:spcBef>
                          <a:spcPts val="535"/>
                        </a:spcBef>
                      </a:pPr>
                      <a:endParaRPr sz="1400" b="1" dirty="0">
                        <a:latin typeface="+mj-lt"/>
                        <a:cs typeface="Calibri"/>
                      </a:endParaRPr>
                    </a:p>
                  </a:txBody>
                  <a:tcPr marL="0" marR="0" marT="679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0" marR="0" lvl="0" indent="0" algn="ctr" defTabSz="914400" eaLnBrk="1" fontAlgn="auto" latinLnBrk="0" hangingPunct="1">
                        <a:lnSpc>
                          <a:spcPct val="100000"/>
                        </a:lnSpc>
                        <a:spcBef>
                          <a:spcPts val="535"/>
                        </a:spcBef>
                        <a:spcAft>
                          <a:spcPts val="0"/>
                        </a:spcAft>
                        <a:buClrTx/>
                        <a:buSzTx/>
                        <a:buFontTx/>
                        <a:buNone/>
                        <a:tabLst/>
                        <a:defRPr/>
                      </a:pPr>
                      <a:r>
                        <a:rPr lang="en-US" sz="1400" b="1" dirty="0">
                          <a:solidFill>
                            <a:schemeClr val="tx1"/>
                          </a:solidFill>
                          <a:latin typeface="+mj-lt"/>
                          <a:ea typeface="+mn-ea"/>
                          <a:cs typeface="Calibri"/>
                        </a:rPr>
                        <a:t>MC</a:t>
                      </a:r>
                    </a:p>
                    <a:p>
                      <a:pPr marL="6350" algn="ctr">
                        <a:lnSpc>
                          <a:spcPct val="100000"/>
                        </a:lnSpc>
                        <a:spcBef>
                          <a:spcPts val="535"/>
                        </a:spcBef>
                      </a:pPr>
                      <a:endParaRPr sz="1400" b="1" dirty="0">
                        <a:latin typeface="+mj-lt"/>
                        <a:cs typeface="Calibri"/>
                      </a:endParaRPr>
                    </a:p>
                  </a:txBody>
                  <a:tcPr marL="0" marR="0" marT="67945"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432303">
                <a:tc>
                  <a:txBody>
                    <a:bodyPr/>
                    <a:lstStyle/>
                    <a:p>
                      <a:pPr algn="l">
                        <a:lnSpc>
                          <a:spcPct val="100000"/>
                        </a:lnSpc>
                      </a:pPr>
                      <a:r>
                        <a:rPr lang="en-US" sz="1400" b="1" dirty="0">
                          <a:latin typeface="+mj-lt"/>
                          <a:cs typeface="Times New Roman"/>
                        </a:rPr>
                        <a:t> </a:t>
                      </a:r>
                      <a:r>
                        <a:rPr lang="en-US" sz="1400" b="1" dirty="0" err="1">
                          <a:latin typeface="+mj-lt"/>
                          <a:cs typeface="Times New Roman"/>
                        </a:rPr>
                        <a:t>Vegendary</a:t>
                      </a:r>
                      <a:r>
                        <a:rPr lang="en-US" sz="1400" b="1" dirty="0">
                          <a:latin typeface="+mj-lt"/>
                          <a:cs typeface="Times New Roman"/>
                        </a:rPr>
                        <a:t> Hash</a:t>
                      </a: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Y</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MC</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MC</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432303">
                <a:tc>
                  <a:txBody>
                    <a:bodyPr/>
                    <a:lstStyle/>
                    <a:p>
                      <a:pPr algn="l">
                        <a:lnSpc>
                          <a:spcPct val="100000"/>
                        </a:lnSpc>
                      </a:pPr>
                      <a:r>
                        <a:rPr lang="en-US" sz="1400" b="1" dirty="0">
                          <a:latin typeface="+mj-lt"/>
                          <a:cs typeface="Times New Roman"/>
                        </a:rPr>
                        <a:t>  French Toast</a:t>
                      </a: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Y</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Y-W</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432303">
                <a:tc>
                  <a:txBody>
                    <a:bodyPr/>
                    <a:lstStyle/>
                    <a:p>
                      <a:pPr algn="l">
                        <a:lnSpc>
                          <a:spcPct val="100000"/>
                        </a:lnSpc>
                      </a:pPr>
                      <a:r>
                        <a:rPr lang="en-US" sz="1400" b="1" dirty="0">
                          <a:latin typeface="+mj-lt"/>
                          <a:cs typeface="Times New Roman"/>
                        </a:rPr>
                        <a:t> Poached Eggs with Avocado</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Y</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Y-W</a:t>
                      </a:r>
                    </a:p>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cap="flat" cmpd="sng" algn="ctr">
                      <a:solidFill>
                        <a:srgbClr val="FFFFFF"/>
                      </a:solidFill>
                      <a:prstDash val="solid"/>
                      <a:round/>
                      <a:headEnd type="none" w="med" len="med"/>
                      <a:tailEnd type="none" w="med" len="me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70546">
                <a:tc>
                  <a:txBody>
                    <a:bodyPr/>
                    <a:lstStyle/>
                    <a:p>
                      <a:pPr algn="l">
                        <a:lnSpc>
                          <a:spcPct val="100000"/>
                        </a:lnSpc>
                      </a:pPr>
                      <a:r>
                        <a:rPr lang="en-US" sz="1400" b="1" dirty="0">
                          <a:latin typeface="+mj-lt"/>
                          <a:cs typeface="Times New Roman"/>
                        </a:rPr>
                        <a:t>  Kids Belgian Waffles</a:t>
                      </a:r>
                      <a:endParaRPr sz="1400" b="1" dirty="0">
                        <a:latin typeface="+mj-lt"/>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mj-lt"/>
                          <a:ea typeface="+mn-ea"/>
                          <a:cs typeface="Calibri"/>
                        </a:rPr>
                        <a:t>Y</a:t>
                      </a: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mj-lt"/>
                          <a:cs typeface="Times New Roman"/>
                        </a:rPr>
                        <a:t>Y-W</a:t>
                      </a: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a:latin typeface="+mj-lt"/>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r>
                        <a:rPr lang="en-US" sz="1400" b="1" dirty="0">
                          <a:latin typeface="+mj-lt"/>
                          <a:cs typeface="Times New Roman"/>
                        </a:rPr>
                        <a:t>Y</a:t>
                      </a: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pPr>
                      <a:endParaRPr sz="1400" b="1" dirty="0">
                        <a:latin typeface="+mj-lt"/>
                        <a:cs typeface="Times New Roman"/>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bl>
          </a:graphicData>
        </a:graphic>
      </p:graphicFrame>
      <p:grpSp>
        <p:nvGrpSpPr>
          <p:cNvPr id="8" name="object 8">
            <a:extLst>
              <a:ext uri="{FF2B5EF4-FFF2-40B4-BE49-F238E27FC236}">
                <a16:creationId xmlns:a16="http://schemas.microsoft.com/office/drawing/2014/main" id="{8A014A7E-DA7F-4005-CE3E-C71D060C18C9}"/>
              </a:ext>
            </a:extLst>
          </p:cNvPr>
          <p:cNvGrpSpPr/>
          <p:nvPr/>
        </p:nvGrpSpPr>
        <p:grpSpPr>
          <a:xfrm>
            <a:off x="3502152" y="847344"/>
            <a:ext cx="2301240" cy="676910"/>
            <a:chOff x="3502152" y="847344"/>
            <a:chExt cx="2301240" cy="676910"/>
          </a:xfrm>
        </p:grpSpPr>
        <p:pic>
          <p:nvPicPr>
            <p:cNvPr id="9" name="object 9">
              <a:extLst>
                <a:ext uri="{FF2B5EF4-FFF2-40B4-BE49-F238E27FC236}">
                  <a16:creationId xmlns:a16="http://schemas.microsoft.com/office/drawing/2014/main" id="{3962E88D-5F82-FF59-A85A-2C5746E3603E}"/>
                </a:ext>
              </a:extLst>
            </p:cNvPr>
            <p:cNvPicPr/>
            <p:nvPr/>
          </p:nvPicPr>
          <p:blipFill>
            <a:blip r:embed="rId3" cstate="print"/>
            <a:stretch>
              <a:fillRect/>
            </a:stretch>
          </p:blipFill>
          <p:spPr>
            <a:xfrm>
              <a:off x="3502152" y="847344"/>
              <a:ext cx="490727" cy="502920"/>
            </a:xfrm>
            <a:prstGeom prst="rect">
              <a:avLst/>
            </a:prstGeom>
          </p:spPr>
        </p:pic>
        <p:pic>
          <p:nvPicPr>
            <p:cNvPr id="10" name="object 10">
              <a:extLst>
                <a:ext uri="{FF2B5EF4-FFF2-40B4-BE49-F238E27FC236}">
                  <a16:creationId xmlns:a16="http://schemas.microsoft.com/office/drawing/2014/main" id="{83F9F37B-2797-CFD7-2BA9-E8D1E14DE7D2}"/>
                </a:ext>
              </a:extLst>
            </p:cNvPr>
            <p:cNvPicPr/>
            <p:nvPr/>
          </p:nvPicPr>
          <p:blipFill>
            <a:blip r:embed="rId4" cstate="print"/>
            <a:stretch>
              <a:fillRect/>
            </a:stretch>
          </p:blipFill>
          <p:spPr>
            <a:xfrm>
              <a:off x="4002024" y="1091184"/>
              <a:ext cx="606551" cy="390144"/>
            </a:xfrm>
            <a:prstGeom prst="rect">
              <a:avLst/>
            </a:prstGeom>
          </p:spPr>
        </p:pic>
        <p:pic>
          <p:nvPicPr>
            <p:cNvPr id="11" name="object 11">
              <a:extLst>
                <a:ext uri="{FF2B5EF4-FFF2-40B4-BE49-F238E27FC236}">
                  <a16:creationId xmlns:a16="http://schemas.microsoft.com/office/drawing/2014/main" id="{D390018B-EEE6-D39B-98D2-0227DDA965D9}"/>
                </a:ext>
              </a:extLst>
            </p:cNvPr>
            <p:cNvPicPr/>
            <p:nvPr/>
          </p:nvPicPr>
          <p:blipFill>
            <a:blip r:embed="rId5" cstate="print"/>
            <a:stretch>
              <a:fillRect/>
            </a:stretch>
          </p:blipFill>
          <p:spPr>
            <a:xfrm>
              <a:off x="4572000" y="847344"/>
              <a:ext cx="740663" cy="399288"/>
            </a:xfrm>
            <a:prstGeom prst="rect">
              <a:avLst/>
            </a:prstGeom>
          </p:spPr>
        </p:pic>
        <p:pic>
          <p:nvPicPr>
            <p:cNvPr id="12" name="object 12">
              <a:extLst>
                <a:ext uri="{FF2B5EF4-FFF2-40B4-BE49-F238E27FC236}">
                  <a16:creationId xmlns:a16="http://schemas.microsoft.com/office/drawing/2014/main" id="{C11B383F-C295-FF97-57E9-3E8583AFCF16}"/>
                </a:ext>
              </a:extLst>
            </p:cNvPr>
            <p:cNvPicPr/>
            <p:nvPr/>
          </p:nvPicPr>
          <p:blipFill>
            <a:blip r:embed="rId6" cstate="print"/>
            <a:stretch>
              <a:fillRect/>
            </a:stretch>
          </p:blipFill>
          <p:spPr>
            <a:xfrm>
              <a:off x="5309616" y="999744"/>
              <a:ext cx="493775" cy="524255"/>
            </a:xfrm>
            <a:prstGeom prst="rect">
              <a:avLst/>
            </a:prstGeom>
          </p:spPr>
        </p:pic>
      </p:grpSp>
      <p:grpSp>
        <p:nvGrpSpPr>
          <p:cNvPr id="13" name="object 13">
            <a:extLst>
              <a:ext uri="{FF2B5EF4-FFF2-40B4-BE49-F238E27FC236}">
                <a16:creationId xmlns:a16="http://schemas.microsoft.com/office/drawing/2014/main" id="{5F30F3E6-05E8-591E-7468-1AC51D3ACEC7}"/>
              </a:ext>
            </a:extLst>
          </p:cNvPr>
          <p:cNvGrpSpPr/>
          <p:nvPr/>
        </p:nvGrpSpPr>
        <p:grpSpPr>
          <a:xfrm>
            <a:off x="5849111" y="835152"/>
            <a:ext cx="1173480" cy="634365"/>
            <a:chOff x="5849111" y="835152"/>
            <a:chExt cx="1173480" cy="634365"/>
          </a:xfrm>
        </p:grpSpPr>
        <p:pic>
          <p:nvPicPr>
            <p:cNvPr id="14" name="object 14">
              <a:extLst>
                <a:ext uri="{FF2B5EF4-FFF2-40B4-BE49-F238E27FC236}">
                  <a16:creationId xmlns:a16="http://schemas.microsoft.com/office/drawing/2014/main" id="{9C4B969D-9B5E-15C8-F15C-50242151B2EC}"/>
                </a:ext>
              </a:extLst>
            </p:cNvPr>
            <p:cNvPicPr/>
            <p:nvPr/>
          </p:nvPicPr>
          <p:blipFill>
            <a:blip r:embed="rId7" cstate="print"/>
            <a:stretch>
              <a:fillRect/>
            </a:stretch>
          </p:blipFill>
          <p:spPr>
            <a:xfrm>
              <a:off x="5849111" y="835152"/>
              <a:ext cx="697991" cy="377951"/>
            </a:xfrm>
            <a:prstGeom prst="rect">
              <a:avLst/>
            </a:prstGeom>
          </p:spPr>
        </p:pic>
        <p:pic>
          <p:nvPicPr>
            <p:cNvPr id="15" name="object 15">
              <a:extLst>
                <a:ext uri="{FF2B5EF4-FFF2-40B4-BE49-F238E27FC236}">
                  <a16:creationId xmlns:a16="http://schemas.microsoft.com/office/drawing/2014/main" id="{94F84ED6-967E-3D89-0D09-AE7FDE435CB3}"/>
                </a:ext>
              </a:extLst>
            </p:cNvPr>
            <p:cNvPicPr/>
            <p:nvPr/>
          </p:nvPicPr>
          <p:blipFill>
            <a:blip r:embed="rId8" cstate="print"/>
            <a:stretch>
              <a:fillRect/>
            </a:stretch>
          </p:blipFill>
          <p:spPr>
            <a:xfrm>
              <a:off x="6525767" y="1039368"/>
              <a:ext cx="496824" cy="429767"/>
            </a:xfrm>
            <a:prstGeom prst="rect">
              <a:avLst/>
            </a:prstGeom>
          </p:spPr>
        </p:pic>
      </p:grpSp>
      <p:pic>
        <p:nvPicPr>
          <p:cNvPr id="16" name="object 16">
            <a:extLst>
              <a:ext uri="{FF2B5EF4-FFF2-40B4-BE49-F238E27FC236}">
                <a16:creationId xmlns:a16="http://schemas.microsoft.com/office/drawing/2014/main" id="{B22BC3EE-F250-130D-45CE-1EE636319E49}"/>
              </a:ext>
            </a:extLst>
          </p:cNvPr>
          <p:cNvPicPr/>
          <p:nvPr/>
        </p:nvPicPr>
        <p:blipFill>
          <a:blip r:embed="rId9" cstate="print"/>
          <a:stretch>
            <a:fillRect/>
          </a:stretch>
        </p:blipFill>
        <p:spPr>
          <a:xfrm>
            <a:off x="7089647" y="832103"/>
            <a:ext cx="710183" cy="457200"/>
          </a:xfrm>
          <a:prstGeom prst="rect">
            <a:avLst/>
          </a:prstGeom>
        </p:spPr>
      </p:pic>
      <p:grpSp>
        <p:nvGrpSpPr>
          <p:cNvPr id="17" name="object 17">
            <a:extLst>
              <a:ext uri="{FF2B5EF4-FFF2-40B4-BE49-F238E27FC236}">
                <a16:creationId xmlns:a16="http://schemas.microsoft.com/office/drawing/2014/main" id="{07FE48A9-3806-1D5C-E31B-04FC2D060F3B}"/>
              </a:ext>
            </a:extLst>
          </p:cNvPr>
          <p:cNvGrpSpPr/>
          <p:nvPr/>
        </p:nvGrpSpPr>
        <p:grpSpPr>
          <a:xfrm>
            <a:off x="7894319" y="762000"/>
            <a:ext cx="3462654" cy="753110"/>
            <a:chOff x="7894319" y="762000"/>
            <a:chExt cx="3462654" cy="753110"/>
          </a:xfrm>
        </p:grpSpPr>
        <p:pic>
          <p:nvPicPr>
            <p:cNvPr id="18" name="object 18">
              <a:extLst>
                <a:ext uri="{FF2B5EF4-FFF2-40B4-BE49-F238E27FC236}">
                  <a16:creationId xmlns:a16="http://schemas.microsoft.com/office/drawing/2014/main" id="{AB3C87BF-2CB9-099C-E562-10BE57E3D4C5}"/>
                </a:ext>
              </a:extLst>
            </p:cNvPr>
            <p:cNvPicPr/>
            <p:nvPr/>
          </p:nvPicPr>
          <p:blipFill>
            <a:blip r:embed="rId10" cstate="print"/>
            <a:stretch>
              <a:fillRect/>
            </a:stretch>
          </p:blipFill>
          <p:spPr>
            <a:xfrm>
              <a:off x="7894319" y="1042415"/>
              <a:ext cx="411479" cy="414527"/>
            </a:xfrm>
            <a:prstGeom prst="rect">
              <a:avLst/>
            </a:prstGeom>
          </p:spPr>
        </p:pic>
        <p:pic>
          <p:nvPicPr>
            <p:cNvPr id="19" name="object 19">
              <a:extLst>
                <a:ext uri="{FF2B5EF4-FFF2-40B4-BE49-F238E27FC236}">
                  <a16:creationId xmlns:a16="http://schemas.microsoft.com/office/drawing/2014/main" id="{17B68467-A434-0033-AF49-8EEA5FF2D6DE}"/>
                </a:ext>
              </a:extLst>
            </p:cNvPr>
            <p:cNvPicPr/>
            <p:nvPr/>
          </p:nvPicPr>
          <p:blipFill>
            <a:blip r:embed="rId11" cstate="print"/>
            <a:stretch>
              <a:fillRect/>
            </a:stretch>
          </p:blipFill>
          <p:spPr>
            <a:xfrm>
              <a:off x="8290559" y="813815"/>
              <a:ext cx="740664" cy="557784"/>
            </a:xfrm>
            <a:prstGeom prst="rect">
              <a:avLst/>
            </a:prstGeom>
          </p:spPr>
        </p:pic>
        <p:pic>
          <p:nvPicPr>
            <p:cNvPr id="20" name="object 20">
              <a:extLst>
                <a:ext uri="{FF2B5EF4-FFF2-40B4-BE49-F238E27FC236}">
                  <a16:creationId xmlns:a16="http://schemas.microsoft.com/office/drawing/2014/main" id="{CEBB8AF5-2A0F-B169-F566-203D940AB8C3}"/>
                </a:ext>
              </a:extLst>
            </p:cNvPr>
            <p:cNvPicPr/>
            <p:nvPr/>
          </p:nvPicPr>
          <p:blipFill>
            <a:blip r:embed="rId12" cstate="print"/>
            <a:stretch>
              <a:fillRect/>
            </a:stretch>
          </p:blipFill>
          <p:spPr>
            <a:xfrm>
              <a:off x="8997695" y="1066800"/>
              <a:ext cx="658368" cy="432815"/>
            </a:xfrm>
            <a:prstGeom prst="rect">
              <a:avLst/>
            </a:prstGeom>
          </p:spPr>
        </p:pic>
        <p:pic>
          <p:nvPicPr>
            <p:cNvPr id="21" name="object 21">
              <a:extLst>
                <a:ext uri="{FF2B5EF4-FFF2-40B4-BE49-F238E27FC236}">
                  <a16:creationId xmlns:a16="http://schemas.microsoft.com/office/drawing/2014/main" id="{F059D03A-FFD5-B6C4-0EBE-217E0A7AF63F}"/>
                </a:ext>
              </a:extLst>
            </p:cNvPr>
            <p:cNvPicPr/>
            <p:nvPr/>
          </p:nvPicPr>
          <p:blipFill>
            <a:blip r:embed="rId13" cstate="print"/>
            <a:stretch>
              <a:fillRect/>
            </a:stretch>
          </p:blipFill>
          <p:spPr>
            <a:xfrm>
              <a:off x="9604247" y="762000"/>
              <a:ext cx="1024127" cy="752855"/>
            </a:xfrm>
            <a:prstGeom prst="rect">
              <a:avLst/>
            </a:prstGeom>
          </p:spPr>
        </p:pic>
        <p:pic>
          <p:nvPicPr>
            <p:cNvPr id="22" name="object 22">
              <a:extLst>
                <a:ext uri="{FF2B5EF4-FFF2-40B4-BE49-F238E27FC236}">
                  <a16:creationId xmlns:a16="http://schemas.microsoft.com/office/drawing/2014/main" id="{48B52FEB-E65F-E435-74CA-FACF6F5C6F50}"/>
                </a:ext>
              </a:extLst>
            </p:cNvPr>
            <p:cNvPicPr/>
            <p:nvPr/>
          </p:nvPicPr>
          <p:blipFill>
            <a:blip r:embed="rId14" cstate="print"/>
            <a:stretch>
              <a:fillRect/>
            </a:stretch>
          </p:blipFill>
          <p:spPr>
            <a:xfrm>
              <a:off x="10262615" y="1094231"/>
              <a:ext cx="585216" cy="417575"/>
            </a:xfrm>
            <a:prstGeom prst="rect">
              <a:avLst/>
            </a:prstGeom>
          </p:spPr>
        </p:pic>
        <p:pic>
          <p:nvPicPr>
            <p:cNvPr id="23" name="object 23">
              <a:extLst>
                <a:ext uri="{FF2B5EF4-FFF2-40B4-BE49-F238E27FC236}">
                  <a16:creationId xmlns:a16="http://schemas.microsoft.com/office/drawing/2014/main" id="{C336F345-29AC-0C8A-1F20-5A4172AE6D28}"/>
                </a:ext>
              </a:extLst>
            </p:cNvPr>
            <p:cNvPicPr/>
            <p:nvPr/>
          </p:nvPicPr>
          <p:blipFill>
            <a:blip r:embed="rId15" cstate="print"/>
            <a:stretch>
              <a:fillRect/>
            </a:stretch>
          </p:blipFill>
          <p:spPr>
            <a:xfrm>
              <a:off x="10847831" y="835152"/>
              <a:ext cx="509016" cy="515112"/>
            </a:xfrm>
            <a:prstGeom prst="rect">
              <a:avLst/>
            </a:prstGeom>
          </p:spPr>
        </p:pic>
      </p:grpSp>
      <p:pic>
        <p:nvPicPr>
          <p:cNvPr id="24" name="object 24">
            <a:extLst>
              <a:ext uri="{FF2B5EF4-FFF2-40B4-BE49-F238E27FC236}">
                <a16:creationId xmlns:a16="http://schemas.microsoft.com/office/drawing/2014/main" id="{7995D59D-069B-9887-0392-AEEAE09CD84D}"/>
              </a:ext>
            </a:extLst>
          </p:cNvPr>
          <p:cNvPicPr/>
          <p:nvPr/>
        </p:nvPicPr>
        <p:blipFill>
          <a:blip r:embed="rId16" cstate="print"/>
          <a:stretch>
            <a:fillRect/>
          </a:stretch>
        </p:blipFill>
        <p:spPr>
          <a:xfrm>
            <a:off x="11475719" y="1066800"/>
            <a:ext cx="512064" cy="417575"/>
          </a:xfrm>
          <a:prstGeom prst="rect">
            <a:avLst/>
          </a:prstGeom>
        </p:spPr>
      </p:pic>
    </p:spTree>
    <p:extLst>
      <p:ext uri="{BB962C8B-B14F-4D97-AF65-F5344CB8AC3E}">
        <p14:creationId xmlns:p14="http://schemas.microsoft.com/office/powerpoint/2010/main" val="748919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2762D6-B576-3D78-82BB-ABB19EEB9AD4}"/>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B90BCADB-B8BF-7360-00FD-C5E737D8D391}"/>
              </a:ext>
            </a:extLst>
          </p:cNvPr>
          <p:cNvGrpSpPr/>
          <p:nvPr/>
        </p:nvGrpSpPr>
        <p:grpSpPr>
          <a:xfrm>
            <a:off x="0" y="33530"/>
            <a:ext cx="12223283" cy="6781799"/>
            <a:chOff x="-31283" y="0"/>
            <a:chExt cx="12223283" cy="6781799"/>
          </a:xfrm>
        </p:grpSpPr>
        <p:sp>
          <p:nvSpPr>
            <p:cNvPr id="3" name="object 3">
              <a:extLst>
                <a:ext uri="{FF2B5EF4-FFF2-40B4-BE49-F238E27FC236}">
                  <a16:creationId xmlns:a16="http://schemas.microsoft.com/office/drawing/2014/main" id="{390FFA0B-00CB-1431-129D-93E5C3DBECB8}"/>
                </a:ext>
              </a:extLst>
            </p:cNvPr>
            <p:cNvSpPr/>
            <p:nvPr/>
          </p:nvSpPr>
          <p:spPr>
            <a:xfrm>
              <a:off x="-31283" y="7315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dirty="0"/>
            </a:p>
          </p:txBody>
        </p:sp>
        <p:sp>
          <p:nvSpPr>
            <p:cNvPr id="4" name="object 4">
              <a:extLst>
                <a:ext uri="{FF2B5EF4-FFF2-40B4-BE49-F238E27FC236}">
                  <a16:creationId xmlns:a16="http://schemas.microsoft.com/office/drawing/2014/main" id="{3CA6797F-5218-6C39-D8CE-A0BFF0B7FE76}"/>
                </a:ext>
              </a:extLst>
            </p:cNvPr>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a:extLst>
              <a:ext uri="{FF2B5EF4-FFF2-40B4-BE49-F238E27FC236}">
                <a16:creationId xmlns:a16="http://schemas.microsoft.com/office/drawing/2014/main" id="{B9A90EAB-7A8D-CC9F-21C2-E815138193D7}"/>
              </a:ext>
            </a:extLst>
          </p:cNvPr>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25" dirty="0"/>
              <a:t>–</a:t>
            </a:r>
            <a:r>
              <a:rPr spc="-110" dirty="0"/>
              <a:t> </a:t>
            </a:r>
            <a:r>
              <a:rPr dirty="0"/>
              <a:t>Allergen</a:t>
            </a:r>
            <a:r>
              <a:rPr spc="-114" dirty="0"/>
              <a:t> </a:t>
            </a:r>
            <a:r>
              <a:rPr spc="-20" dirty="0"/>
              <a:t>list</a:t>
            </a:r>
          </a:p>
        </p:txBody>
      </p:sp>
      <p:pic>
        <p:nvPicPr>
          <p:cNvPr id="6" name="object 6">
            <a:extLst>
              <a:ext uri="{FF2B5EF4-FFF2-40B4-BE49-F238E27FC236}">
                <a16:creationId xmlns:a16="http://schemas.microsoft.com/office/drawing/2014/main" id="{2620D6CF-A899-5D4F-04EB-B9A04E5AE9C8}"/>
              </a:ext>
            </a:extLst>
          </p:cNvPr>
          <p:cNvPicPr/>
          <p:nvPr/>
        </p:nvPicPr>
        <p:blipFill>
          <a:blip r:embed="rId2" cstate="print"/>
          <a:stretch>
            <a:fillRect/>
          </a:stretch>
        </p:blipFill>
        <p:spPr>
          <a:xfrm>
            <a:off x="10765535" y="42671"/>
            <a:ext cx="1185672" cy="731519"/>
          </a:xfrm>
          <a:prstGeom prst="rect">
            <a:avLst/>
          </a:prstGeom>
        </p:spPr>
      </p:pic>
      <p:graphicFrame>
        <p:nvGraphicFramePr>
          <p:cNvPr id="7" name="object 7">
            <a:extLst>
              <a:ext uri="{FF2B5EF4-FFF2-40B4-BE49-F238E27FC236}">
                <a16:creationId xmlns:a16="http://schemas.microsoft.com/office/drawing/2014/main" id="{67024678-53CA-574F-480C-A388E34B5FD2}"/>
              </a:ext>
            </a:extLst>
          </p:cNvPr>
          <p:cNvGraphicFramePr>
            <a:graphicFrameLocks noGrp="1"/>
          </p:cNvGraphicFramePr>
          <p:nvPr>
            <p:extLst>
              <p:ext uri="{D42A27DB-BD31-4B8C-83A1-F6EECF244321}">
                <p14:modId xmlns:p14="http://schemas.microsoft.com/office/powerpoint/2010/main" val="570716530"/>
              </p:ext>
            </p:extLst>
          </p:nvPr>
        </p:nvGraphicFramePr>
        <p:xfrm>
          <a:off x="76200" y="1443181"/>
          <a:ext cx="11844989" cy="3738421"/>
        </p:xfrm>
        <a:graphic>
          <a:graphicData uri="http://schemas.openxmlformats.org/drawingml/2006/table">
            <a:tbl>
              <a:tblPr firstRow="1" bandRow="1">
                <a:tableStyleId>{2D5ABB26-0587-4C30-8999-92F81FD0307C}</a:tableStyleId>
              </a:tblPr>
              <a:tblGrid>
                <a:gridCol w="3134698">
                  <a:extLst>
                    <a:ext uri="{9D8B030D-6E8A-4147-A177-3AD203B41FA5}">
                      <a16:colId xmlns:a16="http://schemas.microsoft.com/office/drawing/2014/main" val="20000"/>
                    </a:ext>
                  </a:extLst>
                </a:gridCol>
                <a:gridCol w="538479">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639445">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11504">
                  <a:extLst>
                    <a:ext uri="{9D8B030D-6E8A-4147-A177-3AD203B41FA5}">
                      <a16:colId xmlns:a16="http://schemas.microsoft.com/office/drawing/2014/main" val="20005"/>
                    </a:ext>
                  </a:extLst>
                </a:gridCol>
                <a:gridCol w="612140">
                  <a:extLst>
                    <a:ext uri="{9D8B030D-6E8A-4147-A177-3AD203B41FA5}">
                      <a16:colId xmlns:a16="http://schemas.microsoft.com/office/drawing/2014/main" val="20006"/>
                    </a:ext>
                  </a:extLst>
                </a:gridCol>
                <a:gridCol w="605154">
                  <a:extLst>
                    <a:ext uri="{9D8B030D-6E8A-4147-A177-3AD203B41FA5}">
                      <a16:colId xmlns:a16="http://schemas.microsoft.com/office/drawing/2014/main" val="20007"/>
                    </a:ext>
                  </a:extLst>
                </a:gridCol>
                <a:gridCol w="656590">
                  <a:extLst>
                    <a:ext uri="{9D8B030D-6E8A-4147-A177-3AD203B41FA5}">
                      <a16:colId xmlns:a16="http://schemas.microsoft.com/office/drawing/2014/main" val="20008"/>
                    </a:ext>
                  </a:extLst>
                </a:gridCol>
                <a:gridCol w="621665">
                  <a:extLst>
                    <a:ext uri="{9D8B030D-6E8A-4147-A177-3AD203B41FA5}">
                      <a16:colId xmlns:a16="http://schemas.microsoft.com/office/drawing/2014/main" val="20009"/>
                    </a:ext>
                  </a:extLst>
                </a:gridCol>
                <a:gridCol w="621665">
                  <a:extLst>
                    <a:ext uri="{9D8B030D-6E8A-4147-A177-3AD203B41FA5}">
                      <a16:colId xmlns:a16="http://schemas.microsoft.com/office/drawing/2014/main" val="20010"/>
                    </a:ext>
                  </a:extLst>
                </a:gridCol>
                <a:gridCol w="621665">
                  <a:extLst>
                    <a:ext uri="{9D8B030D-6E8A-4147-A177-3AD203B41FA5}">
                      <a16:colId xmlns:a16="http://schemas.microsoft.com/office/drawing/2014/main" val="20011"/>
                    </a:ext>
                  </a:extLst>
                </a:gridCol>
                <a:gridCol w="621665">
                  <a:extLst>
                    <a:ext uri="{9D8B030D-6E8A-4147-A177-3AD203B41FA5}">
                      <a16:colId xmlns:a16="http://schemas.microsoft.com/office/drawing/2014/main" val="20012"/>
                    </a:ext>
                  </a:extLst>
                </a:gridCol>
                <a:gridCol w="621665">
                  <a:extLst>
                    <a:ext uri="{9D8B030D-6E8A-4147-A177-3AD203B41FA5}">
                      <a16:colId xmlns:a16="http://schemas.microsoft.com/office/drawing/2014/main" val="20013"/>
                    </a:ext>
                  </a:extLst>
                </a:gridCol>
                <a:gridCol w="621665">
                  <a:extLst>
                    <a:ext uri="{9D8B030D-6E8A-4147-A177-3AD203B41FA5}">
                      <a16:colId xmlns:a16="http://schemas.microsoft.com/office/drawing/2014/main" val="20014"/>
                    </a:ext>
                  </a:extLst>
                </a:gridCol>
              </a:tblGrid>
              <a:tr h="635340">
                <a:tc>
                  <a:txBody>
                    <a:bodyPr/>
                    <a:lstStyle/>
                    <a:p>
                      <a:pPr marL="588645" algn="l">
                        <a:lnSpc>
                          <a:spcPct val="100000"/>
                        </a:lnSpc>
                        <a:spcBef>
                          <a:spcPts val="885"/>
                        </a:spcBef>
                      </a:pPr>
                      <a:r>
                        <a:rPr lang="en-US" sz="2000" b="1" u="sng" dirty="0">
                          <a:uFill>
                            <a:solidFill>
                              <a:srgbClr val="000000"/>
                            </a:solidFill>
                          </a:uFill>
                          <a:latin typeface="Calibri"/>
                          <a:cs typeface="Calibri"/>
                        </a:rPr>
                        <a:t>PINKTOBER </a:t>
                      </a:r>
                      <a:endParaRPr sz="2000" dirty="0">
                        <a:latin typeface="Calibri"/>
                        <a:cs typeface="Calibr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236854" marR="95885" indent="-125095">
                        <a:lnSpc>
                          <a:spcPct val="100000"/>
                        </a:lnSpc>
                        <a:spcBef>
                          <a:spcPts val="650"/>
                        </a:spcBef>
                      </a:pPr>
                      <a:r>
                        <a:rPr sz="1200" b="1" spc="-20" dirty="0">
                          <a:latin typeface="Calibri"/>
                          <a:cs typeface="Calibri"/>
                        </a:rPr>
                        <a:t>Celer </a:t>
                      </a:r>
                      <a:r>
                        <a:rPr sz="1200" b="1" spc="-50" dirty="0">
                          <a:latin typeface="Calibri"/>
                          <a:cs typeface="Calibri"/>
                        </a:rPr>
                        <a:t>y</a:t>
                      </a:r>
                      <a:endParaRPr sz="120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gn="ctr">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gn="ctr">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128905" marR="122555" indent="15240"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105410">
                        <a:lnSpc>
                          <a:spcPct val="100000"/>
                        </a:lnSpc>
                        <a:spcBef>
                          <a:spcPts val="1245"/>
                        </a:spcBef>
                      </a:pPr>
                      <a:r>
                        <a:rPr sz="1400" b="1" spc="-10" dirty="0">
                          <a:latin typeface="Calibri"/>
                          <a:cs typeface="Calibri"/>
                        </a:rPr>
                        <a:t>Lupin</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3175"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9334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63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4445"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133350" marR="118110" indent="-6350">
                        <a:lnSpc>
                          <a:spcPct val="100000"/>
                        </a:lnSpc>
                        <a:spcBef>
                          <a:spcPts val="1025"/>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200660" marR="189230" indent="2540">
                        <a:lnSpc>
                          <a:spcPct val="100000"/>
                        </a:lnSpc>
                        <a:spcBef>
                          <a:spcPts val="102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extLst>
                  <a:ext uri="{0D108BD9-81ED-4DB2-BD59-A6C34878D82A}">
                    <a16:rowId xmlns:a16="http://schemas.microsoft.com/office/drawing/2014/main" val="10000"/>
                  </a:ext>
                </a:extLst>
              </a:tr>
              <a:tr h="424051">
                <a:tc>
                  <a:txBody>
                    <a:bodyPr/>
                    <a:lstStyle/>
                    <a:p>
                      <a:pPr algn="l" fontAlgn="b">
                        <a:buNone/>
                      </a:pPr>
                      <a:r>
                        <a:rPr lang="en-US" sz="1400" b="1" i="0" u="none" strike="noStrike" dirty="0">
                          <a:solidFill>
                            <a:srgbClr val="000000"/>
                          </a:solidFill>
                          <a:effectLst/>
                          <a:latin typeface="+mn-lt"/>
                        </a:rPr>
                        <a:t> Pinktober Power Bowl</a:t>
                      </a: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a:solidFill>
                        <a:srgbClr val="FFFFFF"/>
                      </a:solidFill>
                      <a:prstDash val="solid"/>
                    </a:lnR>
                    <a:lnT w="38100">
                      <a:solidFill>
                        <a:srgbClr val="FFFFFF"/>
                      </a:solidFill>
                      <a:prstDash val="soli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10001"/>
                  </a:ext>
                </a:extLst>
              </a:tr>
              <a:tr h="424051">
                <a:tc>
                  <a:txBody>
                    <a:bodyPr/>
                    <a:lstStyle/>
                    <a:p>
                      <a:pPr algn="l" fontAlgn="b">
                        <a:buNone/>
                      </a:pPr>
                      <a:r>
                        <a:rPr lang="en-US" sz="1400" b="1" i="0" u="none" strike="noStrike" dirty="0">
                          <a:solidFill>
                            <a:srgbClr val="000000"/>
                          </a:solidFill>
                          <a:effectLst/>
                          <a:latin typeface="+mn-lt"/>
                        </a:rPr>
                        <a:t> Salmon</a:t>
                      </a:r>
                    </a:p>
                  </a:txBody>
                  <a:tcPr marL="9525" marR="9525" marT="9525" anchor="b">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538186430"/>
                  </a:ext>
                </a:extLst>
              </a:tr>
              <a:tr h="424051">
                <a:tc>
                  <a:txBody>
                    <a:bodyPr/>
                    <a:lstStyle/>
                    <a:p>
                      <a:pPr algn="l" fontAlgn="b">
                        <a:buNone/>
                      </a:pPr>
                      <a:r>
                        <a:rPr lang="en-US" sz="1400" b="1" i="0" u="none" strike="noStrike" dirty="0">
                          <a:solidFill>
                            <a:srgbClr val="000000"/>
                          </a:solidFill>
                          <a:effectLst/>
                          <a:latin typeface="+mn-lt"/>
                        </a:rPr>
                        <a:t>Lemon whipped Feta</a:t>
                      </a:r>
                    </a:p>
                  </a:txBody>
                  <a:tcPr marL="9525" marR="9525" marT="9525" anchor="b">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2799021736"/>
                  </a:ext>
                </a:extLst>
              </a:tr>
              <a:tr h="424051">
                <a:tc>
                  <a:txBody>
                    <a:bodyPr/>
                    <a:lstStyle/>
                    <a:p>
                      <a:pPr algn="l" fontAlgn="b">
                        <a:buNone/>
                      </a:pPr>
                      <a:r>
                        <a:rPr lang="en-US" sz="1400" b="1" i="0" u="none" strike="noStrike" dirty="0">
                          <a:solidFill>
                            <a:srgbClr val="000000"/>
                          </a:solidFill>
                          <a:effectLst/>
                          <a:latin typeface="+mn-lt"/>
                        </a:rPr>
                        <a:t>Quinoa and Farro Mix</a:t>
                      </a:r>
                    </a:p>
                  </a:txBody>
                  <a:tcPr marL="9525" marR="9525" marT="9525" anchor="b">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1552256963"/>
                  </a:ext>
                </a:extLst>
              </a:tr>
              <a:tr h="424051">
                <a:tc>
                  <a:txBody>
                    <a:bodyPr/>
                    <a:lstStyle/>
                    <a:p>
                      <a:pPr algn="l" fontAlgn="b">
                        <a:buNone/>
                      </a:pPr>
                      <a:r>
                        <a:rPr lang="en-US" sz="1400" b="1" i="0" u="none" strike="noStrike" dirty="0">
                          <a:solidFill>
                            <a:srgbClr val="000000"/>
                          </a:solidFill>
                          <a:effectLst/>
                          <a:latin typeface="+mn-lt"/>
                        </a:rPr>
                        <a:t>Lemon </a:t>
                      </a:r>
                      <a:r>
                        <a:rPr lang="en-US" sz="1400" b="1" i="0" u="none" strike="noStrike" dirty="0" err="1">
                          <a:solidFill>
                            <a:srgbClr val="000000"/>
                          </a:solidFill>
                          <a:effectLst/>
                          <a:latin typeface="+mn-lt"/>
                        </a:rPr>
                        <a:t>Vinegrette</a:t>
                      </a:r>
                      <a:endParaRPr lang="en-US" sz="1400" b="1" i="0" u="none" strike="noStrike" dirty="0">
                        <a:solidFill>
                          <a:srgbClr val="000000"/>
                        </a:solidFill>
                        <a:effectLst/>
                        <a:latin typeface="+mn-lt"/>
                      </a:endParaRPr>
                    </a:p>
                  </a:txBody>
                  <a:tcPr marL="9525" marR="9525" marT="9525" anchor="b">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772640996"/>
                  </a:ext>
                </a:extLst>
              </a:tr>
              <a:tr h="424051">
                <a:tc>
                  <a:txBody>
                    <a:bodyPr/>
                    <a:lstStyle/>
                    <a:p>
                      <a:pPr algn="l" fontAlgn="b">
                        <a:buNone/>
                      </a:pPr>
                      <a:r>
                        <a:rPr lang="en-US" sz="1400" b="1" i="0" u="none" strike="noStrike" dirty="0">
                          <a:solidFill>
                            <a:srgbClr val="000000"/>
                          </a:solidFill>
                          <a:effectLst/>
                          <a:latin typeface="+mn-lt"/>
                        </a:rPr>
                        <a:t>Pickled Red Onions</a:t>
                      </a:r>
                    </a:p>
                  </a:txBody>
                  <a:tcPr marL="9525" marR="9525" marT="9525" anchor="b">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0E0E0"/>
                    </a:solidFill>
                  </a:tcPr>
                </a:tc>
                <a:extLst>
                  <a:ext uri="{0D108BD9-81ED-4DB2-BD59-A6C34878D82A}">
                    <a16:rowId xmlns:a16="http://schemas.microsoft.com/office/drawing/2014/main" val="4058218941"/>
                  </a:ext>
                </a:extLst>
              </a:tr>
              <a:tr h="558775">
                <a:tc>
                  <a:txBody>
                    <a:bodyPr/>
                    <a:lstStyle/>
                    <a:p>
                      <a:pPr marL="0" marR="0" lvl="0" indent="0" algn="l" defTabSz="914400" eaLnBrk="1" fontAlgn="b" latinLnBrk="0" hangingPunct="1">
                        <a:lnSpc>
                          <a:spcPct val="100000"/>
                        </a:lnSpc>
                        <a:spcBef>
                          <a:spcPts val="0"/>
                        </a:spcBef>
                        <a:spcAft>
                          <a:spcPts val="0"/>
                        </a:spcAft>
                        <a:buClrTx/>
                        <a:buSzTx/>
                        <a:buFontTx/>
                        <a:buNone/>
                        <a:tabLst/>
                        <a:defRPr/>
                      </a:pPr>
                      <a:r>
                        <a:rPr lang="en-US" sz="1400" b="1" dirty="0">
                          <a:latin typeface="+mn-lt"/>
                          <a:cs typeface="Calibri"/>
                        </a:rPr>
                        <a:t>Pickled Onion in Brine</a:t>
                      </a:r>
                    </a:p>
                  </a:txBody>
                  <a:tcPr marL="9525" marR="9525" marT="9525" anchor="b">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r>
                        <a:rPr lang="en-US" sz="1400" b="1" i="0" u="none" strike="noStrike" dirty="0">
                          <a:solidFill>
                            <a:srgbClr val="000000"/>
                          </a:solidFill>
                          <a:effectLst/>
                          <a:latin typeface="+mn-lt"/>
                        </a:rPr>
                        <a:t>Y</a:t>
                      </a:r>
                    </a:p>
                  </a:txBody>
                  <a:tcPr marL="9525" marR="9525" marT="9525"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fontAlgn="b">
                        <a:buNone/>
                      </a:pPr>
                      <a:endParaRPr lang="en-US" sz="1400" b="1" i="0" u="none" strike="noStrike" dirty="0">
                        <a:solidFill>
                          <a:srgbClr val="000000"/>
                        </a:solidFill>
                        <a:effectLst/>
                        <a:latin typeface="+mn-lt"/>
                      </a:endParaRPr>
                    </a:p>
                  </a:txBody>
                  <a:tcPr marL="9525" marR="9525" marT="9525" anchor="b">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3851189767"/>
                  </a:ext>
                </a:extLst>
              </a:tr>
            </a:tbl>
          </a:graphicData>
        </a:graphic>
      </p:graphicFrame>
      <p:grpSp>
        <p:nvGrpSpPr>
          <p:cNvPr id="8" name="object 8">
            <a:extLst>
              <a:ext uri="{FF2B5EF4-FFF2-40B4-BE49-F238E27FC236}">
                <a16:creationId xmlns:a16="http://schemas.microsoft.com/office/drawing/2014/main" id="{5A83E59A-FCE4-2260-2250-7C09A2BCBE1B}"/>
              </a:ext>
            </a:extLst>
          </p:cNvPr>
          <p:cNvGrpSpPr/>
          <p:nvPr/>
        </p:nvGrpSpPr>
        <p:grpSpPr>
          <a:xfrm>
            <a:off x="3502152" y="847344"/>
            <a:ext cx="2301240" cy="676910"/>
            <a:chOff x="3502152" y="847344"/>
            <a:chExt cx="2301240" cy="676910"/>
          </a:xfrm>
        </p:grpSpPr>
        <p:pic>
          <p:nvPicPr>
            <p:cNvPr id="9" name="object 9">
              <a:extLst>
                <a:ext uri="{FF2B5EF4-FFF2-40B4-BE49-F238E27FC236}">
                  <a16:creationId xmlns:a16="http://schemas.microsoft.com/office/drawing/2014/main" id="{F69954FA-D0E0-CC97-7692-0A1F700A096B}"/>
                </a:ext>
              </a:extLst>
            </p:cNvPr>
            <p:cNvPicPr/>
            <p:nvPr/>
          </p:nvPicPr>
          <p:blipFill>
            <a:blip r:embed="rId3" cstate="print"/>
            <a:stretch>
              <a:fillRect/>
            </a:stretch>
          </p:blipFill>
          <p:spPr>
            <a:xfrm>
              <a:off x="3502152" y="847344"/>
              <a:ext cx="490727" cy="502920"/>
            </a:xfrm>
            <a:prstGeom prst="rect">
              <a:avLst/>
            </a:prstGeom>
          </p:spPr>
        </p:pic>
        <p:pic>
          <p:nvPicPr>
            <p:cNvPr id="10" name="object 10">
              <a:extLst>
                <a:ext uri="{FF2B5EF4-FFF2-40B4-BE49-F238E27FC236}">
                  <a16:creationId xmlns:a16="http://schemas.microsoft.com/office/drawing/2014/main" id="{0A186E30-C2CC-A9BB-436A-B082C3F78D8B}"/>
                </a:ext>
              </a:extLst>
            </p:cNvPr>
            <p:cNvPicPr/>
            <p:nvPr/>
          </p:nvPicPr>
          <p:blipFill>
            <a:blip r:embed="rId4" cstate="print"/>
            <a:stretch>
              <a:fillRect/>
            </a:stretch>
          </p:blipFill>
          <p:spPr>
            <a:xfrm>
              <a:off x="4002024" y="1091184"/>
              <a:ext cx="606551" cy="390144"/>
            </a:xfrm>
            <a:prstGeom prst="rect">
              <a:avLst/>
            </a:prstGeom>
          </p:spPr>
        </p:pic>
        <p:pic>
          <p:nvPicPr>
            <p:cNvPr id="11" name="object 11">
              <a:extLst>
                <a:ext uri="{FF2B5EF4-FFF2-40B4-BE49-F238E27FC236}">
                  <a16:creationId xmlns:a16="http://schemas.microsoft.com/office/drawing/2014/main" id="{3782F7DC-253B-55B1-3318-804BC88A5E7B}"/>
                </a:ext>
              </a:extLst>
            </p:cNvPr>
            <p:cNvPicPr/>
            <p:nvPr/>
          </p:nvPicPr>
          <p:blipFill>
            <a:blip r:embed="rId5" cstate="print"/>
            <a:stretch>
              <a:fillRect/>
            </a:stretch>
          </p:blipFill>
          <p:spPr>
            <a:xfrm>
              <a:off x="4572000" y="847344"/>
              <a:ext cx="740663" cy="399288"/>
            </a:xfrm>
            <a:prstGeom prst="rect">
              <a:avLst/>
            </a:prstGeom>
          </p:spPr>
        </p:pic>
        <p:pic>
          <p:nvPicPr>
            <p:cNvPr id="12" name="object 12">
              <a:extLst>
                <a:ext uri="{FF2B5EF4-FFF2-40B4-BE49-F238E27FC236}">
                  <a16:creationId xmlns:a16="http://schemas.microsoft.com/office/drawing/2014/main" id="{CE34D813-E900-23B4-32B2-F1AAE7567033}"/>
                </a:ext>
              </a:extLst>
            </p:cNvPr>
            <p:cNvPicPr/>
            <p:nvPr/>
          </p:nvPicPr>
          <p:blipFill>
            <a:blip r:embed="rId6" cstate="print"/>
            <a:stretch>
              <a:fillRect/>
            </a:stretch>
          </p:blipFill>
          <p:spPr>
            <a:xfrm>
              <a:off x="5309616" y="999744"/>
              <a:ext cx="493775" cy="524255"/>
            </a:xfrm>
            <a:prstGeom prst="rect">
              <a:avLst/>
            </a:prstGeom>
          </p:spPr>
        </p:pic>
      </p:grpSp>
      <p:grpSp>
        <p:nvGrpSpPr>
          <p:cNvPr id="13" name="object 13">
            <a:extLst>
              <a:ext uri="{FF2B5EF4-FFF2-40B4-BE49-F238E27FC236}">
                <a16:creationId xmlns:a16="http://schemas.microsoft.com/office/drawing/2014/main" id="{CC51416A-400B-EEC2-C29D-23F594F112CB}"/>
              </a:ext>
            </a:extLst>
          </p:cNvPr>
          <p:cNvGrpSpPr/>
          <p:nvPr/>
        </p:nvGrpSpPr>
        <p:grpSpPr>
          <a:xfrm>
            <a:off x="5849111" y="835152"/>
            <a:ext cx="1173480" cy="634365"/>
            <a:chOff x="5849111" y="835152"/>
            <a:chExt cx="1173480" cy="634365"/>
          </a:xfrm>
        </p:grpSpPr>
        <p:pic>
          <p:nvPicPr>
            <p:cNvPr id="14" name="object 14">
              <a:extLst>
                <a:ext uri="{FF2B5EF4-FFF2-40B4-BE49-F238E27FC236}">
                  <a16:creationId xmlns:a16="http://schemas.microsoft.com/office/drawing/2014/main" id="{EAC7D922-2F60-6F05-697F-A7630B0BAB38}"/>
                </a:ext>
              </a:extLst>
            </p:cNvPr>
            <p:cNvPicPr/>
            <p:nvPr/>
          </p:nvPicPr>
          <p:blipFill>
            <a:blip r:embed="rId7" cstate="print"/>
            <a:stretch>
              <a:fillRect/>
            </a:stretch>
          </p:blipFill>
          <p:spPr>
            <a:xfrm>
              <a:off x="5849111" y="835152"/>
              <a:ext cx="697991" cy="377951"/>
            </a:xfrm>
            <a:prstGeom prst="rect">
              <a:avLst/>
            </a:prstGeom>
          </p:spPr>
        </p:pic>
        <p:pic>
          <p:nvPicPr>
            <p:cNvPr id="15" name="object 15">
              <a:extLst>
                <a:ext uri="{FF2B5EF4-FFF2-40B4-BE49-F238E27FC236}">
                  <a16:creationId xmlns:a16="http://schemas.microsoft.com/office/drawing/2014/main" id="{5C70F1A5-7B42-8C3E-12D6-749BA360988A}"/>
                </a:ext>
              </a:extLst>
            </p:cNvPr>
            <p:cNvPicPr/>
            <p:nvPr/>
          </p:nvPicPr>
          <p:blipFill>
            <a:blip r:embed="rId8" cstate="print"/>
            <a:stretch>
              <a:fillRect/>
            </a:stretch>
          </p:blipFill>
          <p:spPr>
            <a:xfrm>
              <a:off x="6525767" y="1039368"/>
              <a:ext cx="496824" cy="429767"/>
            </a:xfrm>
            <a:prstGeom prst="rect">
              <a:avLst/>
            </a:prstGeom>
          </p:spPr>
        </p:pic>
      </p:grpSp>
      <p:pic>
        <p:nvPicPr>
          <p:cNvPr id="16" name="object 16">
            <a:extLst>
              <a:ext uri="{FF2B5EF4-FFF2-40B4-BE49-F238E27FC236}">
                <a16:creationId xmlns:a16="http://schemas.microsoft.com/office/drawing/2014/main" id="{19B997CD-27F7-91DA-4527-4534653CF9A2}"/>
              </a:ext>
            </a:extLst>
          </p:cNvPr>
          <p:cNvPicPr/>
          <p:nvPr/>
        </p:nvPicPr>
        <p:blipFill>
          <a:blip r:embed="rId9" cstate="print"/>
          <a:stretch>
            <a:fillRect/>
          </a:stretch>
        </p:blipFill>
        <p:spPr>
          <a:xfrm>
            <a:off x="7089647" y="832103"/>
            <a:ext cx="710183" cy="457200"/>
          </a:xfrm>
          <a:prstGeom prst="rect">
            <a:avLst/>
          </a:prstGeom>
        </p:spPr>
      </p:pic>
      <p:grpSp>
        <p:nvGrpSpPr>
          <p:cNvPr id="17" name="object 17">
            <a:extLst>
              <a:ext uri="{FF2B5EF4-FFF2-40B4-BE49-F238E27FC236}">
                <a16:creationId xmlns:a16="http://schemas.microsoft.com/office/drawing/2014/main" id="{23665AD9-8FA3-D1E1-82E0-725180158901}"/>
              </a:ext>
            </a:extLst>
          </p:cNvPr>
          <p:cNvGrpSpPr/>
          <p:nvPr/>
        </p:nvGrpSpPr>
        <p:grpSpPr>
          <a:xfrm>
            <a:off x="7894319" y="762000"/>
            <a:ext cx="3462654" cy="753110"/>
            <a:chOff x="7894319" y="762000"/>
            <a:chExt cx="3462654" cy="753110"/>
          </a:xfrm>
        </p:grpSpPr>
        <p:pic>
          <p:nvPicPr>
            <p:cNvPr id="18" name="object 18">
              <a:extLst>
                <a:ext uri="{FF2B5EF4-FFF2-40B4-BE49-F238E27FC236}">
                  <a16:creationId xmlns:a16="http://schemas.microsoft.com/office/drawing/2014/main" id="{FC521FF3-B315-4834-F258-D5370EA910D9}"/>
                </a:ext>
              </a:extLst>
            </p:cNvPr>
            <p:cNvPicPr/>
            <p:nvPr/>
          </p:nvPicPr>
          <p:blipFill>
            <a:blip r:embed="rId10" cstate="print"/>
            <a:stretch>
              <a:fillRect/>
            </a:stretch>
          </p:blipFill>
          <p:spPr>
            <a:xfrm>
              <a:off x="7894319" y="1042415"/>
              <a:ext cx="411479" cy="414527"/>
            </a:xfrm>
            <a:prstGeom prst="rect">
              <a:avLst/>
            </a:prstGeom>
          </p:spPr>
        </p:pic>
        <p:pic>
          <p:nvPicPr>
            <p:cNvPr id="19" name="object 19">
              <a:extLst>
                <a:ext uri="{FF2B5EF4-FFF2-40B4-BE49-F238E27FC236}">
                  <a16:creationId xmlns:a16="http://schemas.microsoft.com/office/drawing/2014/main" id="{7296481D-96DA-B814-D206-82729BF90A76}"/>
                </a:ext>
              </a:extLst>
            </p:cNvPr>
            <p:cNvPicPr/>
            <p:nvPr/>
          </p:nvPicPr>
          <p:blipFill>
            <a:blip r:embed="rId11" cstate="print"/>
            <a:stretch>
              <a:fillRect/>
            </a:stretch>
          </p:blipFill>
          <p:spPr>
            <a:xfrm>
              <a:off x="8290559" y="813815"/>
              <a:ext cx="740664" cy="557784"/>
            </a:xfrm>
            <a:prstGeom prst="rect">
              <a:avLst/>
            </a:prstGeom>
          </p:spPr>
        </p:pic>
        <p:pic>
          <p:nvPicPr>
            <p:cNvPr id="20" name="object 20">
              <a:extLst>
                <a:ext uri="{FF2B5EF4-FFF2-40B4-BE49-F238E27FC236}">
                  <a16:creationId xmlns:a16="http://schemas.microsoft.com/office/drawing/2014/main" id="{8B042073-2002-C8AF-ADFB-946409EBD528}"/>
                </a:ext>
              </a:extLst>
            </p:cNvPr>
            <p:cNvPicPr/>
            <p:nvPr/>
          </p:nvPicPr>
          <p:blipFill>
            <a:blip r:embed="rId12" cstate="print"/>
            <a:stretch>
              <a:fillRect/>
            </a:stretch>
          </p:blipFill>
          <p:spPr>
            <a:xfrm>
              <a:off x="8997695" y="1066800"/>
              <a:ext cx="658368" cy="432815"/>
            </a:xfrm>
            <a:prstGeom prst="rect">
              <a:avLst/>
            </a:prstGeom>
          </p:spPr>
        </p:pic>
        <p:pic>
          <p:nvPicPr>
            <p:cNvPr id="21" name="object 21">
              <a:extLst>
                <a:ext uri="{FF2B5EF4-FFF2-40B4-BE49-F238E27FC236}">
                  <a16:creationId xmlns:a16="http://schemas.microsoft.com/office/drawing/2014/main" id="{CD592112-D42B-F575-3D89-C85BDE4F3238}"/>
                </a:ext>
              </a:extLst>
            </p:cNvPr>
            <p:cNvPicPr/>
            <p:nvPr/>
          </p:nvPicPr>
          <p:blipFill>
            <a:blip r:embed="rId13" cstate="print"/>
            <a:stretch>
              <a:fillRect/>
            </a:stretch>
          </p:blipFill>
          <p:spPr>
            <a:xfrm>
              <a:off x="9604247" y="762000"/>
              <a:ext cx="1024127" cy="752855"/>
            </a:xfrm>
            <a:prstGeom prst="rect">
              <a:avLst/>
            </a:prstGeom>
          </p:spPr>
        </p:pic>
        <p:pic>
          <p:nvPicPr>
            <p:cNvPr id="22" name="object 22">
              <a:extLst>
                <a:ext uri="{FF2B5EF4-FFF2-40B4-BE49-F238E27FC236}">
                  <a16:creationId xmlns:a16="http://schemas.microsoft.com/office/drawing/2014/main" id="{21C6B83F-6B8D-3DC8-1213-2576995DAB33}"/>
                </a:ext>
              </a:extLst>
            </p:cNvPr>
            <p:cNvPicPr/>
            <p:nvPr/>
          </p:nvPicPr>
          <p:blipFill>
            <a:blip r:embed="rId14" cstate="print"/>
            <a:stretch>
              <a:fillRect/>
            </a:stretch>
          </p:blipFill>
          <p:spPr>
            <a:xfrm>
              <a:off x="10262615" y="1094231"/>
              <a:ext cx="585216" cy="417575"/>
            </a:xfrm>
            <a:prstGeom prst="rect">
              <a:avLst/>
            </a:prstGeom>
          </p:spPr>
        </p:pic>
        <p:pic>
          <p:nvPicPr>
            <p:cNvPr id="23" name="object 23">
              <a:extLst>
                <a:ext uri="{FF2B5EF4-FFF2-40B4-BE49-F238E27FC236}">
                  <a16:creationId xmlns:a16="http://schemas.microsoft.com/office/drawing/2014/main" id="{934D4B3E-FB03-DAD2-8D3A-A5FBEEBA73E3}"/>
                </a:ext>
              </a:extLst>
            </p:cNvPr>
            <p:cNvPicPr/>
            <p:nvPr/>
          </p:nvPicPr>
          <p:blipFill>
            <a:blip r:embed="rId15" cstate="print"/>
            <a:stretch>
              <a:fillRect/>
            </a:stretch>
          </p:blipFill>
          <p:spPr>
            <a:xfrm>
              <a:off x="10847831" y="835152"/>
              <a:ext cx="509016" cy="515112"/>
            </a:xfrm>
            <a:prstGeom prst="rect">
              <a:avLst/>
            </a:prstGeom>
          </p:spPr>
        </p:pic>
      </p:grpSp>
      <p:pic>
        <p:nvPicPr>
          <p:cNvPr id="24" name="object 24">
            <a:extLst>
              <a:ext uri="{FF2B5EF4-FFF2-40B4-BE49-F238E27FC236}">
                <a16:creationId xmlns:a16="http://schemas.microsoft.com/office/drawing/2014/main" id="{B65B8810-73B7-F9D7-CCFA-1033B5754455}"/>
              </a:ext>
            </a:extLst>
          </p:cNvPr>
          <p:cNvPicPr/>
          <p:nvPr/>
        </p:nvPicPr>
        <p:blipFill>
          <a:blip r:embed="rId16" cstate="print"/>
          <a:stretch>
            <a:fillRect/>
          </a:stretch>
        </p:blipFill>
        <p:spPr>
          <a:xfrm>
            <a:off x="11475719" y="1066800"/>
            <a:ext cx="512064" cy="417575"/>
          </a:xfrm>
          <a:prstGeom prst="rect">
            <a:avLst/>
          </a:prstGeom>
        </p:spPr>
      </p:pic>
      <p:sp>
        <p:nvSpPr>
          <p:cNvPr id="30" name="TextBox 29">
            <a:extLst>
              <a:ext uri="{FF2B5EF4-FFF2-40B4-BE49-F238E27FC236}">
                <a16:creationId xmlns:a16="http://schemas.microsoft.com/office/drawing/2014/main" id="{23D60D45-C8F7-8CCF-22B3-941EC8148F46}"/>
              </a:ext>
            </a:extLst>
          </p:cNvPr>
          <p:cNvSpPr txBox="1"/>
          <p:nvPr/>
        </p:nvSpPr>
        <p:spPr>
          <a:xfrm>
            <a:off x="381000" y="5562600"/>
            <a:ext cx="11540189" cy="307777"/>
          </a:xfrm>
          <a:prstGeom prst="rect">
            <a:avLst/>
          </a:prstGeom>
          <a:noFill/>
        </p:spPr>
        <p:txBody>
          <a:bodyPr wrap="square" rtlCol="0">
            <a:spAutoFit/>
          </a:bodyPr>
          <a:lstStyle/>
          <a:p>
            <a:r>
              <a:rPr lang="en-US" sz="1400" dirty="0"/>
              <a:t>MC: might contain</a:t>
            </a:r>
          </a:p>
        </p:txBody>
      </p:sp>
    </p:spTree>
    <p:extLst>
      <p:ext uri="{BB962C8B-B14F-4D97-AF65-F5344CB8AC3E}">
        <p14:creationId xmlns:p14="http://schemas.microsoft.com/office/powerpoint/2010/main" val="2219877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1DB196-7BBE-EA98-F9C9-CC81ED7D7574}"/>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70493A98-55E5-E551-202A-310057FA3C0D}"/>
              </a:ext>
            </a:extLst>
          </p:cNvPr>
          <p:cNvGrpSpPr/>
          <p:nvPr/>
        </p:nvGrpSpPr>
        <p:grpSpPr>
          <a:xfrm>
            <a:off x="0" y="0"/>
            <a:ext cx="12192000" cy="6858000"/>
            <a:chOff x="0" y="0"/>
            <a:chExt cx="12192000" cy="6858000"/>
          </a:xfrm>
        </p:grpSpPr>
        <p:sp>
          <p:nvSpPr>
            <p:cNvPr id="3" name="object 3">
              <a:extLst>
                <a:ext uri="{FF2B5EF4-FFF2-40B4-BE49-F238E27FC236}">
                  <a16:creationId xmlns:a16="http://schemas.microsoft.com/office/drawing/2014/main" id="{6E58F7E7-0417-B4AD-8FE3-E651B65845DA}"/>
                </a:ext>
              </a:extLst>
            </p:cNvPr>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a:extLst>
                <a:ext uri="{FF2B5EF4-FFF2-40B4-BE49-F238E27FC236}">
                  <a16:creationId xmlns:a16="http://schemas.microsoft.com/office/drawing/2014/main" id="{DD77AC0A-E7AE-12B3-A75F-C1FDD350F8B3}"/>
                </a:ext>
              </a:extLst>
            </p:cNvPr>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a:extLst>
              <a:ext uri="{FF2B5EF4-FFF2-40B4-BE49-F238E27FC236}">
                <a16:creationId xmlns:a16="http://schemas.microsoft.com/office/drawing/2014/main" id="{80938BC9-C10D-E15F-AD71-E5F20CE0F894}"/>
              </a:ext>
            </a:extLst>
          </p:cNvPr>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25" dirty="0"/>
              <a:t>–</a:t>
            </a:r>
            <a:r>
              <a:rPr spc="-110" dirty="0"/>
              <a:t> </a:t>
            </a:r>
            <a:r>
              <a:rPr dirty="0"/>
              <a:t>Allergen</a:t>
            </a:r>
            <a:r>
              <a:rPr spc="-114" dirty="0"/>
              <a:t> </a:t>
            </a:r>
            <a:r>
              <a:rPr spc="-20" dirty="0"/>
              <a:t>list</a:t>
            </a:r>
          </a:p>
        </p:txBody>
      </p:sp>
      <p:pic>
        <p:nvPicPr>
          <p:cNvPr id="6" name="object 6">
            <a:extLst>
              <a:ext uri="{FF2B5EF4-FFF2-40B4-BE49-F238E27FC236}">
                <a16:creationId xmlns:a16="http://schemas.microsoft.com/office/drawing/2014/main" id="{57CDF41B-D423-CB37-67FF-7D9D8FD17388}"/>
              </a:ext>
            </a:extLst>
          </p:cNvPr>
          <p:cNvPicPr/>
          <p:nvPr/>
        </p:nvPicPr>
        <p:blipFill>
          <a:blip r:embed="rId2" cstate="print"/>
          <a:stretch>
            <a:fillRect/>
          </a:stretch>
        </p:blipFill>
        <p:spPr>
          <a:xfrm>
            <a:off x="10765535" y="42671"/>
            <a:ext cx="1185672" cy="731519"/>
          </a:xfrm>
          <a:prstGeom prst="rect">
            <a:avLst/>
          </a:prstGeom>
        </p:spPr>
      </p:pic>
      <p:graphicFrame>
        <p:nvGraphicFramePr>
          <p:cNvPr id="7" name="object 7">
            <a:extLst>
              <a:ext uri="{FF2B5EF4-FFF2-40B4-BE49-F238E27FC236}">
                <a16:creationId xmlns:a16="http://schemas.microsoft.com/office/drawing/2014/main" id="{A59CC490-7E26-DF4A-289F-00CC64360B81}"/>
              </a:ext>
            </a:extLst>
          </p:cNvPr>
          <p:cNvGraphicFramePr>
            <a:graphicFrameLocks noGrp="1"/>
          </p:cNvGraphicFramePr>
          <p:nvPr>
            <p:extLst>
              <p:ext uri="{D42A27DB-BD31-4B8C-83A1-F6EECF244321}">
                <p14:modId xmlns:p14="http://schemas.microsoft.com/office/powerpoint/2010/main" val="3596125991"/>
              </p:ext>
            </p:extLst>
          </p:nvPr>
        </p:nvGraphicFramePr>
        <p:xfrm>
          <a:off x="298450" y="1462277"/>
          <a:ext cx="11757656" cy="3500120"/>
        </p:xfrm>
        <a:graphic>
          <a:graphicData uri="http://schemas.openxmlformats.org/drawingml/2006/table">
            <a:tbl>
              <a:tblPr firstRow="1" bandRow="1">
                <a:tableStyleId>{2D5ABB26-0587-4C30-8999-92F81FD0307C}</a:tableStyleId>
              </a:tblPr>
              <a:tblGrid>
                <a:gridCol w="3047365">
                  <a:extLst>
                    <a:ext uri="{9D8B030D-6E8A-4147-A177-3AD203B41FA5}">
                      <a16:colId xmlns:a16="http://schemas.microsoft.com/office/drawing/2014/main" val="20000"/>
                    </a:ext>
                  </a:extLst>
                </a:gridCol>
                <a:gridCol w="538479">
                  <a:extLst>
                    <a:ext uri="{9D8B030D-6E8A-4147-A177-3AD203B41FA5}">
                      <a16:colId xmlns:a16="http://schemas.microsoft.com/office/drawing/2014/main" val="20001"/>
                    </a:ext>
                  </a:extLst>
                </a:gridCol>
                <a:gridCol w="695960">
                  <a:extLst>
                    <a:ext uri="{9D8B030D-6E8A-4147-A177-3AD203B41FA5}">
                      <a16:colId xmlns:a16="http://schemas.microsoft.com/office/drawing/2014/main" val="20002"/>
                    </a:ext>
                  </a:extLst>
                </a:gridCol>
                <a:gridCol w="639445">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11504">
                  <a:extLst>
                    <a:ext uri="{9D8B030D-6E8A-4147-A177-3AD203B41FA5}">
                      <a16:colId xmlns:a16="http://schemas.microsoft.com/office/drawing/2014/main" val="20005"/>
                    </a:ext>
                  </a:extLst>
                </a:gridCol>
                <a:gridCol w="612140">
                  <a:extLst>
                    <a:ext uri="{9D8B030D-6E8A-4147-A177-3AD203B41FA5}">
                      <a16:colId xmlns:a16="http://schemas.microsoft.com/office/drawing/2014/main" val="20006"/>
                    </a:ext>
                  </a:extLst>
                </a:gridCol>
                <a:gridCol w="605154">
                  <a:extLst>
                    <a:ext uri="{9D8B030D-6E8A-4147-A177-3AD203B41FA5}">
                      <a16:colId xmlns:a16="http://schemas.microsoft.com/office/drawing/2014/main" val="20007"/>
                    </a:ext>
                  </a:extLst>
                </a:gridCol>
                <a:gridCol w="656590">
                  <a:extLst>
                    <a:ext uri="{9D8B030D-6E8A-4147-A177-3AD203B41FA5}">
                      <a16:colId xmlns:a16="http://schemas.microsoft.com/office/drawing/2014/main" val="20008"/>
                    </a:ext>
                  </a:extLst>
                </a:gridCol>
                <a:gridCol w="621665">
                  <a:extLst>
                    <a:ext uri="{9D8B030D-6E8A-4147-A177-3AD203B41FA5}">
                      <a16:colId xmlns:a16="http://schemas.microsoft.com/office/drawing/2014/main" val="20009"/>
                    </a:ext>
                  </a:extLst>
                </a:gridCol>
                <a:gridCol w="621665">
                  <a:extLst>
                    <a:ext uri="{9D8B030D-6E8A-4147-A177-3AD203B41FA5}">
                      <a16:colId xmlns:a16="http://schemas.microsoft.com/office/drawing/2014/main" val="20010"/>
                    </a:ext>
                  </a:extLst>
                </a:gridCol>
                <a:gridCol w="621665">
                  <a:extLst>
                    <a:ext uri="{9D8B030D-6E8A-4147-A177-3AD203B41FA5}">
                      <a16:colId xmlns:a16="http://schemas.microsoft.com/office/drawing/2014/main" val="20011"/>
                    </a:ext>
                  </a:extLst>
                </a:gridCol>
                <a:gridCol w="621665">
                  <a:extLst>
                    <a:ext uri="{9D8B030D-6E8A-4147-A177-3AD203B41FA5}">
                      <a16:colId xmlns:a16="http://schemas.microsoft.com/office/drawing/2014/main" val="20012"/>
                    </a:ext>
                  </a:extLst>
                </a:gridCol>
                <a:gridCol w="621665">
                  <a:extLst>
                    <a:ext uri="{9D8B030D-6E8A-4147-A177-3AD203B41FA5}">
                      <a16:colId xmlns:a16="http://schemas.microsoft.com/office/drawing/2014/main" val="20013"/>
                    </a:ext>
                  </a:extLst>
                </a:gridCol>
                <a:gridCol w="621665">
                  <a:extLst>
                    <a:ext uri="{9D8B030D-6E8A-4147-A177-3AD203B41FA5}">
                      <a16:colId xmlns:a16="http://schemas.microsoft.com/office/drawing/2014/main" val="20014"/>
                    </a:ext>
                  </a:extLst>
                </a:gridCol>
              </a:tblGrid>
              <a:tr h="0">
                <a:tc>
                  <a:txBody>
                    <a:bodyPr/>
                    <a:lstStyle/>
                    <a:p>
                      <a:pPr marL="588645">
                        <a:lnSpc>
                          <a:spcPct val="100000"/>
                        </a:lnSpc>
                        <a:spcBef>
                          <a:spcPts val="885"/>
                        </a:spcBef>
                      </a:pPr>
                      <a:r>
                        <a:rPr lang="en-US" sz="2000" b="1" u="sng" dirty="0">
                          <a:uFill>
                            <a:solidFill>
                              <a:srgbClr val="000000"/>
                            </a:solidFill>
                          </a:uFill>
                          <a:latin typeface="Calibri"/>
                          <a:cs typeface="Calibri"/>
                        </a:rPr>
                        <a:t>FAB FOUR</a:t>
                      </a:r>
                      <a:endParaRPr sz="2000" dirty="0">
                        <a:latin typeface="Calibri"/>
                        <a:cs typeface="Calibr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236854" marR="95885" indent="-125095">
                        <a:lnSpc>
                          <a:spcPct val="100000"/>
                        </a:lnSpc>
                        <a:spcBef>
                          <a:spcPts val="650"/>
                        </a:spcBef>
                      </a:pPr>
                      <a:r>
                        <a:rPr sz="1200" b="1" spc="-20" dirty="0">
                          <a:latin typeface="Calibri"/>
                          <a:cs typeface="Calibri"/>
                        </a:rPr>
                        <a:t>Celer </a:t>
                      </a:r>
                      <a:r>
                        <a:rPr sz="1200" b="1" spc="-50" dirty="0">
                          <a:latin typeface="Calibri"/>
                          <a:cs typeface="Calibri"/>
                        </a:rPr>
                        <a:t>y</a:t>
                      </a:r>
                      <a:endParaRPr sz="120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gn="ctr">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gn="ctr">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128905" marR="122555" indent="15240"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105410">
                        <a:lnSpc>
                          <a:spcPct val="100000"/>
                        </a:lnSpc>
                        <a:spcBef>
                          <a:spcPts val="1245"/>
                        </a:spcBef>
                      </a:pPr>
                      <a:r>
                        <a:rPr sz="1400" b="1" spc="-10" dirty="0">
                          <a:latin typeface="Calibri"/>
                          <a:cs typeface="Calibri"/>
                        </a:rPr>
                        <a:t>Lupin</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3175"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9334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63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4445"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133350" marR="118110" indent="-6350">
                        <a:lnSpc>
                          <a:spcPct val="100000"/>
                        </a:lnSpc>
                        <a:spcBef>
                          <a:spcPts val="1025"/>
                        </a:spcBef>
                      </a:pPr>
                      <a:r>
                        <a:rPr sz="900" b="1" spc="-1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A4A4A4"/>
                    </a:solidFill>
                  </a:tcPr>
                </a:tc>
                <a:tc>
                  <a:txBody>
                    <a:bodyPr/>
                    <a:lstStyle/>
                    <a:p>
                      <a:pPr marL="200660" marR="189230" indent="2540">
                        <a:lnSpc>
                          <a:spcPct val="100000"/>
                        </a:lnSpc>
                        <a:spcBef>
                          <a:spcPts val="102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0">
                <a:tc>
                  <a:txBody>
                    <a:bodyPr/>
                    <a:lstStyle/>
                    <a:p>
                      <a:pPr marL="91440">
                        <a:lnSpc>
                          <a:spcPct val="100000"/>
                        </a:lnSpc>
                        <a:spcBef>
                          <a:spcPts val="630"/>
                        </a:spcBef>
                      </a:pPr>
                      <a:r>
                        <a:rPr sz="1400" b="1" dirty="0">
                          <a:latin typeface="Calibri"/>
                          <a:cs typeface="Calibri"/>
                        </a:rPr>
                        <a:t>Hard</a:t>
                      </a:r>
                      <a:r>
                        <a:rPr sz="1400" b="1" spc="-70" dirty="0">
                          <a:latin typeface="Calibri"/>
                          <a:cs typeface="Calibri"/>
                        </a:rPr>
                        <a:t> </a:t>
                      </a:r>
                      <a:r>
                        <a:rPr sz="1400" b="1" dirty="0">
                          <a:latin typeface="Calibri"/>
                          <a:cs typeface="Calibri"/>
                        </a:rPr>
                        <a:t>Rock</a:t>
                      </a:r>
                      <a:r>
                        <a:rPr sz="1400" b="1" spc="-40" dirty="0">
                          <a:latin typeface="Calibri"/>
                          <a:cs typeface="Calibri"/>
                        </a:rPr>
                        <a:t> </a:t>
                      </a:r>
                      <a:r>
                        <a:rPr sz="1400" b="1" spc="-10" dirty="0">
                          <a:latin typeface="Calibri"/>
                          <a:cs typeface="Calibri"/>
                        </a:rPr>
                        <a:t>Nachos</a:t>
                      </a:r>
                      <a:endParaRPr sz="1400" dirty="0">
                        <a:latin typeface="Calibri"/>
                        <a:cs typeface="Calibri"/>
                      </a:endParaRPr>
                    </a:p>
                  </a:txBody>
                  <a:tcPr marL="0" marR="0" marT="800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36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lang="en-US" sz="1800" b="1" spc="-50" dirty="0">
                          <a:latin typeface="Calibri"/>
                          <a:cs typeface="Calibri"/>
                        </a:rPr>
                        <a:t>Y</a:t>
                      </a:r>
                      <a:endParaRPr sz="1800" dirty="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0">
                <a:tc>
                  <a:txBody>
                    <a:bodyPr/>
                    <a:lstStyle/>
                    <a:p>
                      <a:pPr marL="91440">
                        <a:lnSpc>
                          <a:spcPct val="100000"/>
                        </a:lnSpc>
                        <a:spcBef>
                          <a:spcPts val="660"/>
                        </a:spcBef>
                      </a:pPr>
                      <a:r>
                        <a:rPr sz="1400" b="1" spc="-10" dirty="0">
                          <a:latin typeface="Calibri"/>
                          <a:cs typeface="Calibri"/>
                        </a:rPr>
                        <a:t>Smoked Chicken </a:t>
                      </a:r>
                      <a:r>
                        <a:rPr sz="1400" b="1" dirty="0">
                          <a:latin typeface="Calibri"/>
                          <a:cs typeface="Calibri"/>
                        </a:rPr>
                        <a:t>Wings</a:t>
                      </a:r>
                      <a:r>
                        <a:rPr sz="1400" b="1" spc="-20" dirty="0">
                          <a:latin typeface="Calibri"/>
                          <a:cs typeface="Calibri"/>
                        </a:rPr>
                        <a:t> </a:t>
                      </a:r>
                      <a:r>
                        <a:rPr sz="1400" b="1" dirty="0">
                          <a:latin typeface="Calibri"/>
                          <a:cs typeface="Calibri"/>
                        </a:rPr>
                        <a:t>-</a:t>
                      </a:r>
                      <a:r>
                        <a:rPr sz="1400" b="1" spc="-40" dirty="0">
                          <a:latin typeface="Calibri"/>
                          <a:cs typeface="Calibri"/>
                        </a:rPr>
                        <a:t> </a:t>
                      </a:r>
                      <a:r>
                        <a:rPr sz="1400" b="1" spc="-10" dirty="0">
                          <a:latin typeface="Calibri"/>
                          <a:cs typeface="Calibri"/>
                        </a:rPr>
                        <a:t>Classic</a:t>
                      </a:r>
                      <a:endParaRPr sz="1400">
                        <a:latin typeface="Calibri"/>
                        <a:cs typeface="Calibri"/>
                      </a:endParaRPr>
                    </a:p>
                  </a:txBody>
                  <a:tcPr marL="0" marR="0" marT="8382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3175"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127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254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03"/>
                  </a:ext>
                </a:extLst>
              </a:tr>
              <a:tr h="0">
                <a:tc>
                  <a:txBody>
                    <a:bodyPr/>
                    <a:lstStyle/>
                    <a:p>
                      <a:pPr marL="91440">
                        <a:lnSpc>
                          <a:spcPct val="100000"/>
                        </a:lnSpc>
                        <a:spcBef>
                          <a:spcPts val="605"/>
                        </a:spcBef>
                      </a:pPr>
                      <a:r>
                        <a:rPr sz="1400" b="1" spc="-10" dirty="0">
                          <a:latin typeface="Calibri"/>
                          <a:cs typeface="Calibri"/>
                        </a:rPr>
                        <a:t>Smoked</a:t>
                      </a:r>
                      <a:r>
                        <a:rPr sz="1400" b="1" spc="-20" dirty="0">
                          <a:latin typeface="Calibri"/>
                          <a:cs typeface="Calibri"/>
                        </a:rPr>
                        <a:t> </a:t>
                      </a:r>
                      <a:r>
                        <a:rPr sz="1400" b="1" dirty="0">
                          <a:latin typeface="Calibri"/>
                          <a:cs typeface="Calibri"/>
                        </a:rPr>
                        <a:t>Chicken</a:t>
                      </a:r>
                      <a:r>
                        <a:rPr sz="1400" b="1" spc="-15" dirty="0">
                          <a:latin typeface="Calibri"/>
                          <a:cs typeface="Calibri"/>
                        </a:rPr>
                        <a:t> </a:t>
                      </a:r>
                      <a:r>
                        <a:rPr sz="1400" b="1" dirty="0">
                          <a:latin typeface="Calibri"/>
                          <a:cs typeface="Calibri"/>
                        </a:rPr>
                        <a:t>Wings</a:t>
                      </a:r>
                      <a:r>
                        <a:rPr sz="1400" b="1" spc="-25" dirty="0">
                          <a:latin typeface="Calibri"/>
                          <a:cs typeface="Calibri"/>
                        </a:rPr>
                        <a:t> </a:t>
                      </a:r>
                      <a:r>
                        <a:rPr sz="1400" b="1" dirty="0">
                          <a:latin typeface="Calibri"/>
                          <a:cs typeface="Calibri"/>
                        </a:rPr>
                        <a:t>–</a:t>
                      </a:r>
                      <a:r>
                        <a:rPr sz="1400" b="1" spc="210" dirty="0">
                          <a:latin typeface="Calibri"/>
                          <a:cs typeface="Calibri"/>
                        </a:rPr>
                        <a:t> </a:t>
                      </a:r>
                      <a:r>
                        <a:rPr sz="1400" b="1" spc="-25" dirty="0">
                          <a:latin typeface="Calibri"/>
                          <a:cs typeface="Calibri"/>
                        </a:rPr>
                        <a:t>BBQ</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0">
                <a:tc>
                  <a:txBody>
                    <a:bodyPr/>
                    <a:lstStyle/>
                    <a:p>
                      <a:pPr marL="91440">
                        <a:lnSpc>
                          <a:spcPct val="100000"/>
                        </a:lnSpc>
                        <a:spcBef>
                          <a:spcPts val="625"/>
                        </a:spcBef>
                      </a:pPr>
                      <a:r>
                        <a:rPr sz="1400" b="1" spc="-10" dirty="0">
                          <a:latin typeface="Calibri"/>
                          <a:cs typeface="Calibri"/>
                        </a:rPr>
                        <a:t>Smoked Chicken</a:t>
                      </a:r>
                      <a:r>
                        <a:rPr sz="1400" b="1" spc="-5" dirty="0">
                          <a:latin typeface="Calibri"/>
                          <a:cs typeface="Calibri"/>
                        </a:rPr>
                        <a:t> </a:t>
                      </a:r>
                      <a:r>
                        <a:rPr sz="1400" b="1" dirty="0">
                          <a:latin typeface="Calibri"/>
                          <a:cs typeface="Calibri"/>
                        </a:rPr>
                        <a:t>Wings</a:t>
                      </a:r>
                      <a:r>
                        <a:rPr sz="1400" b="1" spc="-15" dirty="0">
                          <a:latin typeface="Calibri"/>
                          <a:cs typeface="Calibri"/>
                        </a:rPr>
                        <a:t> </a:t>
                      </a:r>
                      <a:r>
                        <a:rPr sz="1400" b="1" dirty="0">
                          <a:latin typeface="Calibri"/>
                          <a:cs typeface="Calibri"/>
                        </a:rPr>
                        <a:t>–</a:t>
                      </a:r>
                      <a:r>
                        <a:rPr sz="1400" b="1" spc="-40" dirty="0">
                          <a:latin typeface="Calibri"/>
                          <a:cs typeface="Calibri"/>
                        </a:rPr>
                        <a:t> </a:t>
                      </a:r>
                      <a:r>
                        <a:rPr sz="1400" b="1" spc="-20" dirty="0">
                          <a:latin typeface="Calibri"/>
                          <a:cs typeface="Calibri"/>
                        </a:rPr>
                        <a:t>Tangy</a:t>
                      </a:r>
                      <a:r>
                        <a:rPr sz="1400" b="1" spc="-50" dirty="0">
                          <a:latin typeface="Calibri"/>
                          <a:cs typeface="Calibri"/>
                        </a:rPr>
                        <a:t> </a:t>
                      </a:r>
                      <a:r>
                        <a:rPr sz="1400" b="1" spc="-20" dirty="0">
                          <a:latin typeface="Calibri"/>
                          <a:cs typeface="Calibri"/>
                        </a:rPr>
                        <a:t>sauce</a:t>
                      </a:r>
                      <a:endParaRPr sz="1400">
                        <a:latin typeface="Calibri"/>
                        <a:cs typeface="Calibri"/>
                      </a:endParaRPr>
                    </a:p>
                  </a:txBody>
                  <a:tcPr marL="0" marR="0" marT="793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81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0">
                <a:tc>
                  <a:txBody>
                    <a:bodyPr/>
                    <a:lstStyle/>
                    <a:p>
                      <a:pPr marL="91440">
                        <a:lnSpc>
                          <a:spcPct val="100000"/>
                        </a:lnSpc>
                        <a:spcBef>
                          <a:spcPts val="665"/>
                        </a:spcBef>
                      </a:pPr>
                      <a:r>
                        <a:rPr sz="1400" b="1" dirty="0">
                          <a:latin typeface="Calibri"/>
                          <a:cs typeface="Calibri"/>
                        </a:rPr>
                        <a:t>Boneless</a:t>
                      </a:r>
                      <a:r>
                        <a:rPr sz="1400" b="1" spc="-25" dirty="0">
                          <a:latin typeface="Calibri"/>
                          <a:cs typeface="Calibri"/>
                        </a:rPr>
                        <a:t> </a:t>
                      </a:r>
                      <a:r>
                        <a:rPr sz="1400" b="1" dirty="0">
                          <a:latin typeface="Calibri"/>
                          <a:cs typeface="Calibri"/>
                        </a:rPr>
                        <a:t>Wings</a:t>
                      </a:r>
                      <a:r>
                        <a:rPr sz="1400" b="1" spc="-30" dirty="0">
                          <a:latin typeface="Calibri"/>
                          <a:cs typeface="Calibri"/>
                        </a:rPr>
                        <a:t> </a:t>
                      </a:r>
                      <a:r>
                        <a:rPr sz="1400" b="1" dirty="0">
                          <a:latin typeface="Calibri"/>
                          <a:cs typeface="Calibri"/>
                        </a:rPr>
                        <a:t>–</a:t>
                      </a:r>
                      <a:r>
                        <a:rPr sz="1400" b="1" spc="-55" dirty="0">
                          <a:latin typeface="Calibri"/>
                          <a:cs typeface="Calibri"/>
                        </a:rPr>
                        <a:t> </a:t>
                      </a:r>
                      <a:r>
                        <a:rPr sz="1400" b="1" spc="-10" dirty="0">
                          <a:latin typeface="Calibri"/>
                          <a:cs typeface="Calibri"/>
                        </a:rPr>
                        <a:t>Stardust</a:t>
                      </a:r>
                      <a:endParaRPr sz="1400">
                        <a:latin typeface="Calibri"/>
                        <a:cs typeface="Calibri"/>
                      </a:endParaRPr>
                    </a:p>
                  </a:txBody>
                  <a:tcPr marL="0" marR="0" marT="844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5"/>
                        </a:spcBef>
                      </a:pPr>
                      <a:r>
                        <a:rPr sz="1800" b="1" spc="-50" dirty="0">
                          <a:latin typeface="Calibri"/>
                          <a:cs typeface="Calibri"/>
                        </a:rPr>
                        <a:t>Y</a:t>
                      </a:r>
                      <a:endParaRPr sz="18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0">
                <a:tc>
                  <a:txBody>
                    <a:bodyPr/>
                    <a:lstStyle/>
                    <a:p>
                      <a:pPr marL="91440">
                        <a:lnSpc>
                          <a:spcPct val="100000"/>
                        </a:lnSpc>
                        <a:spcBef>
                          <a:spcPts val="680"/>
                        </a:spcBef>
                      </a:pPr>
                      <a:r>
                        <a:rPr sz="1400" b="1" spc="-10" dirty="0">
                          <a:latin typeface="Calibri"/>
                          <a:cs typeface="Calibri"/>
                        </a:rPr>
                        <a:t>Tupelo</a:t>
                      </a:r>
                      <a:r>
                        <a:rPr sz="1400" b="1" spc="-65" dirty="0">
                          <a:latin typeface="Calibri"/>
                          <a:cs typeface="Calibri"/>
                        </a:rPr>
                        <a:t> </a:t>
                      </a:r>
                      <a:r>
                        <a:rPr sz="1400" b="1" spc="-10" dirty="0">
                          <a:latin typeface="Calibri"/>
                          <a:cs typeface="Calibri"/>
                        </a:rPr>
                        <a:t>dippers</a:t>
                      </a:r>
                      <a:endParaRPr sz="140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25"/>
                        </a:spcBef>
                      </a:pPr>
                      <a:r>
                        <a:rPr sz="1800" b="1" spc="-50" dirty="0">
                          <a:latin typeface="Calibri"/>
                          <a:cs typeface="Calibri"/>
                        </a:rPr>
                        <a:t>Y</a:t>
                      </a:r>
                      <a:endParaRPr sz="1800" dirty="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56151">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56151">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56151">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56151">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r h="56151">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2"/>
                  </a:ext>
                </a:extLst>
              </a:tr>
            </a:tbl>
          </a:graphicData>
        </a:graphic>
      </p:graphicFrame>
      <p:grpSp>
        <p:nvGrpSpPr>
          <p:cNvPr id="8" name="object 8">
            <a:extLst>
              <a:ext uri="{FF2B5EF4-FFF2-40B4-BE49-F238E27FC236}">
                <a16:creationId xmlns:a16="http://schemas.microsoft.com/office/drawing/2014/main" id="{0B244040-AB9C-9B32-0759-2C753E0C25CA}"/>
              </a:ext>
            </a:extLst>
          </p:cNvPr>
          <p:cNvGrpSpPr/>
          <p:nvPr/>
        </p:nvGrpSpPr>
        <p:grpSpPr>
          <a:xfrm>
            <a:off x="3502152" y="847344"/>
            <a:ext cx="2301240" cy="676910"/>
            <a:chOff x="3502152" y="847344"/>
            <a:chExt cx="2301240" cy="676910"/>
          </a:xfrm>
        </p:grpSpPr>
        <p:pic>
          <p:nvPicPr>
            <p:cNvPr id="9" name="object 9">
              <a:extLst>
                <a:ext uri="{FF2B5EF4-FFF2-40B4-BE49-F238E27FC236}">
                  <a16:creationId xmlns:a16="http://schemas.microsoft.com/office/drawing/2014/main" id="{278ED153-AE8E-4C0E-65B8-E1254BA803D6}"/>
                </a:ext>
              </a:extLst>
            </p:cNvPr>
            <p:cNvPicPr/>
            <p:nvPr/>
          </p:nvPicPr>
          <p:blipFill>
            <a:blip r:embed="rId3" cstate="print"/>
            <a:stretch>
              <a:fillRect/>
            </a:stretch>
          </p:blipFill>
          <p:spPr>
            <a:xfrm>
              <a:off x="3502152" y="847344"/>
              <a:ext cx="490727" cy="502920"/>
            </a:xfrm>
            <a:prstGeom prst="rect">
              <a:avLst/>
            </a:prstGeom>
          </p:spPr>
        </p:pic>
        <p:pic>
          <p:nvPicPr>
            <p:cNvPr id="10" name="object 10">
              <a:extLst>
                <a:ext uri="{FF2B5EF4-FFF2-40B4-BE49-F238E27FC236}">
                  <a16:creationId xmlns:a16="http://schemas.microsoft.com/office/drawing/2014/main" id="{7B5C722A-ABFD-D9CC-EEF3-900CEE074A8A}"/>
                </a:ext>
              </a:extLst>
            </p:cNvPr>
            <p:cNvPicPr/>
            <p:nvPr/>
          </p:nvPicPr>
          <p:blipFill>
            <a:blip r:embed="rId4" cstate="print"/>
            <a:stretch>
              <a:fillRect/>
            </a:stretch>
          </p:blipFill>
          <p:spPr>
            <a:xfrm>
              <a:off x="4002024" y="1091184"/>
              <a:ext cx="606551" cy="390144"/>
            </a:xfrm>
            <a:prstGeom prst="rect">
              <a:avLst/>
            </a:prstGeom>
          </p:spPr>
        </p:pic>
        <p:pic>
          <p:nvPicPr>
            <p:cNvPr id="11" name="object 11">
              <a:extLst>
                <a:ext uri="{FF2B5EF4-FFF2-40B4-BE49-F238E27FC236}">
                  <a16:creationId xmlns:a16="http://schemas.microsoft.com/office/drawing/2014/main" id="{01B2BDBD-AE4A-4DC4-32B9-B5DA47E17CAE}"/>
                </a:ext>
              </a:extLst>
            </p:cNvPr>
            <p:cNvPicPr/>
            <p:nvPr/>
          </p:nvPicPr>
          <p:blipFill>
            <a:blip r:embed="rId5" cstate="print"/>
            <a:stretch>
              <a:fillRect/>
            </a:stretch>
          </p:blipFill>
          <p:spPr>
            <a:xfrm>
              <a:off x="4572000" y="847344"/>
              <a:ext cx="740663" cy="399288"/>
            </a:xfrm>
            <a:prstGeom prst="rect">
              <a:avLst/>
            </a:prstGeom>
          </p:spPr>
        </p:pic>
        <p:pic>
          <p:nvPicPr>
            <p:cNvPr id="12" name="object 12">
              <a:extLst>
                <a:ext uri="{FF2B5EF4-FFF2-40B4-BE49-F238E27FC236}">
                  <a16:creationId xmlns:a16="http://schemas.microsoft.com/office/drawing/2014/main" id="{D1A66CD0-9F75-96FD-D611-43BDD7EBB3AF}"/>
                </a:ext>
              </a:extLst>
            </p:cNvPr>
            <p:cNvPicPr/>
            <p:nvPr/>
          </p:nvPicPr>
          <p:blipFill>
            <a:blip r:embed="rId6" cstate="print"/>
            <a:stretch>
              <a:fillRect/>
            </a:stretch>
          </p:blipFill>
          <p:spPr>
            <a:xfrm>
              <a:off x="5309616" y="999744"/>
              <a:ext cx="493775" cy="524255"/>
            </a:xfrm>
            <a:prstGeom prst="rect">
              <a:avLst/>
            </a:prstGeom>
          </p:spPr>
        </p:pic>
      </p:grpSp>
      <p:grpSp>
        <p:nvGrpSpPr>
          <p:cNvPr id="13" name="object 13">
            <a:extLst>
              <a:ext uri="{FF2B5EF4-FFF2-40B4-BE49-F238E27FC236}">
                <a16:creationId xmlns:a16="http://schemas.microsoft.com/office/drawing/2014/main" id="{9AF9F01D-D4F1-E8E1-B012-D21D11E22DC4}"/>
              </a:ext>
            </a:extLst>
          </p:cNvPr>
          <p:cNvGrpSpPr/>
          <p:nvPr/>
        </p:nvGrpSpPr>
        <p:grpSpPr>
          <a:xfrm>
            <a:off x="5849111" y="835152"/>
            <a:ext cx="1173480" cy="634365"/>
            <a:chOff x="5849111" y="835152"/>
            <a:chExt cx="1173480" cy="634365"/>
          </a:xfrm>
        </p:grpSpPr>
        <p:pic>
          <p:nvPicPr>
            <p:cNvPr id="14" name="object 14">
              <a:extLst>
                <a:ext uri="{FF2B5EF4-FFF2-40B4-BE49-F238E27FC236}">
                  <a16:creationId xmlns:a16="http://schemas.microsoft.com/office/drawing/2014/main" id="{DE84ADD0-F46C-90FD-0CBD-F23EDE7B362E}"/>
                </a:ext>
              </a:extLst>
            </p:cNvPr>
            <p:cNvPicPr/>
            <p:nvPr/>
          </p:nvPicPr>
          <p:blipFill>
            <a:blip r:embed="rId7" cstate="print"/>
            <a:stretch>
              <a:fillRect/>
            </a:stretch>
          </p:blipFill>
          <p:spPr>
            <a:xfrm>
              <a:off x="5849111" y="835152"/>
              <a:ext cx="697991" cy="377951"/>
            </a:xfrm>
            <a:prstGeom prst="rect">
              <a:avLst/>
            </a:prstGeom>
          </p:spPr>
        </p:pic>
        <p:pic>
          <p:nvPicPr>
            <p:cNvPr id="15" name="object 15">
              <a:extLst>
                <a:ext uri="{FF2B5EF4-FFF2-40B4-BE49-F238E27FC236}">
                  <a16:creationId xmlns:a16="http://schemas.microsoft.com/office/drawing/2014/main" id="{66417DFF-2DD5-03B1-B08F-50608C2385F3}"/>
                </a:ext>
              </a:extLst>
            </p:cNvPr>
            <p:cNvPicPr/>
            <p:nvPr/>
          </p:nvPicPr>
          <p:blipFill>
            <a:blip r:embed="rId8" cstate="print"/>
            <a:stretch>
              <a:fillRect/>
            </a:stretch>
          </p:blipFill>
          <p:spPr>
            <a:xfrm>
              <a:off x="6525767" y="1039368"/>
              <a:ext cx="496824" cy="429767"/>
            </a:xfrm>
            <a:prstGeom prst="rect">
              <a:avLst/>
            </a:prstGeom>
          </p:spPr>
        </p:pic>
      </p:grpSp>
      <p:pic>
        <p:nvPicPr>
          <p:cNvPr id="16" name="object 16">
            <a:extLst>
              <a:ext uri="{FF2B5EF4-FFF2-40B4-BE49-F238E27FC236}">
                <a16:creationId xmlns:a16="http://schemas.microsoft.com/office/drawing/2014/main" id="{3308DBF9-4330-9B7E-5A57-A55B9350E406}"/>
              </a:ext>
            </a:extLst>
          </p:cNvPr>
          <p:cNvPicPr/>
          <p:nvPr/>
        </p:nvPicPr>
        <p:blipFill>
          <a:blip r:embed="rId9" cstate="print"/>
          <a:stretch>
            <a:fillRect/>
          </a:stretch>
        </p:blipFill>
        <p:spPr>
          <a:xfrm>
            <a:off x="7089647" y="832103"/>
            <a:ext cx="710183" cy="457200"/>
          </a:xfrm>
          <a:prstGeom prst="rect">
            <a:avLst/>
          </a:prstGeom>
        </p:spPr>
      </p:pic>
      <p:grpSp>
        <p:nvGrpSpPr>
          <p:cNvPr id="17" name="object 17">
            <a:extLst>
              <a:ext uri="{FF2B5EF4-FFF2-40B4-BE49-F238E27FC236}">
                <a16:creationId xmlns:a16="http://schemas.microsoft.com/office/drawing/2014/main" id="{8D81A8A0-B4F2-04FC-E829-966ABCF0377D}"/>
              </a:ext>
            </a:extLst>
          </p:cNvPr>
          <p:cNvGrpSpPr/>
          <p:nvPr/>
        </p:nvGrpSpPr>
        <p:grpSpPr>
          <a:xfrm>
            <a:off x="7894319" y="762000"/>
            <a:ext cx="3462654" cy="753110"/>
            <a:chOff x="7894319" y="762000"/>
            <a:chExt cx="3462654" cy="753110"/>
          </a:xfrm>
        </p:grpSpPr>
        <p:pic>
          <p:nvPicPr>
            <p:cNvPr id="18" name="object 18">
              <a:extLst>
                <a:ext uri="{FF2B5EF4-FFF2-40B4-BE49-F238E27FC236}">
                  <a16:creationId xmlns:a16="http://schemas.microsoft.com/office/drawing/2014/main" id="{CEE05744-FE8B-1F48-3EA1-0D112CB41FAB}"/>
                </a:ext>
              </a:extLst>
            </p:cNvPr>
            <p:cNvPicPr/>
            <p:nvPr/>
          </p:nvPicPr>
          <p:blipFill>
            <a:blip r:embed="rId10" cstate="print"/>
            <a:stretch>
              <a:fillRect/>
            </a:stretch>
          </p:blipFill>
          <p:spPr>
            <a:xfrm>
              <a:off x="7894319" y="1042415"/>
              <a:ext cx="411479" cy="414527"/>
            </a:xfrm>
            <a:prstGeom prst="rect">
              <a:avLst/>
            </a:prstGeom>
          </p:spPr>
        </p:pic>
        <p:pic>
          <p:nvPicPr>
            <p:cNvPr id="19" name="object 19">
              <a:extLst>
                <a:ext uri="{FF2B5EF4-FFF2-40B4-BE49-F238E27FC236}">
                  <a16:creationId xmlns:a16="http://schemas.microsoft.com/office/drawing/2014/main" id="{A1CE861F-AAF9-F024-7D33-59825E314AAE}"/>
                </a:ext>
              </a:extLst>
            </p:cNvPr>
            <p:cNvPicPr/>
            <p:nvPr/>
          </p:nvPicPr>
          <p:blipFill>
            <a:blip r:embed="rId11" cstate="print"/>
            <a:stretch>
              <a:fillRect/>
            </a:stretch>
          </p:blipFill>
          <p:spPr>
            <a:xfrm>
              <a:off x="8290559" y="813815"/>
              <a:ext cx="740664" cy="557784"/>
            </a:xfrm>
            <a:prstGeom prst="rect">
              <a:avLst/>
            </a:prstGeom>
          </p:spPr>
        </p:pic>
        <p:pic>
          <p:nvPicPr>
            <p:cNvPr id="20" name="object 20">
              <a:extLst>
                <a:ext uri="{FF2B5EF4-FFF2-40B4-BE49-F238E27FC236}">
                  <a16:creationId xmlns:a16="http://schemas.microsoft.com/office/drawing/2014/main" id="{BD83B451-526E-6B57-B75B-D8EA4C9AD8D3}"/>
                </a:ext>
              </a:extLst>
            </p:cNvPr>
            <p:cNvPicPr/>
            <p:nvPr/>
          </p:nvPicPr>
          <p:blipFill>
            <a:blip r:embed="rId12" cstate="print"/>
            <a:stretch>
              <a:fillRect/>
            </a:stretch>
          </p:blipFill>
          <p:spPr>
            <a:xfrm>
              <a:off x="8997695" y="1066800"/>
              <a:ext cx="658368" cy="432815"/>
            </a:xfrm>
            <a:prstGeom prst="rect">
              <a:avLst/>
            </a:prstGeom>
          </p:spPr>
        </p:pic>
        <p:pic>
          <p:nvPicPr>
            <p:cNvPr id="21" name="object 21">
              <a:extLst>
                <a:ext uri="{FF2B5EF4-FFF2-40B4-BE49-F238E27FC236}">
                  <a16:creationId xmlns:a16="http://schemas.microsoft.com/office/drawing/2014/main" id="{4465857F-9E01-1C71-E8A2-44893E0D8B4D}"/>
                </a:ext>
              </a:extLst>
            </p:cNvPr>
            <p:cNvPicPr/>
            <p:nvPr/>
          </p:nvPicPr>
          <p:blipFill>
            <a:blip r:embed="rId13" cstate="print"/>
            <a:stretch>
              <a:fillRect/>
            </a:stretch>
          </p:blipFill>
          <p:spPr>
            <a:xfrm>
              <a:off x="9604247" y="762000"/>
              <a:ext cx="1024127" cy="752855"/>
            </a:xfrm>
            <a:prstGeom prst="rect">
              <a:avLst/>
            </a:prstGeom>
          </p:spPr>
        </p:pic>
        <p:pic>
          <p:nvPicPr>
            <p:cNvPr id="22" name="object 22">
              <a:extLst>
                <a:ext uri="{FF2B5EF4-FFF2-40B4-BE49-F238E27FC236}">
                  <a16:creationId xmlns:a16="http://schemas.microsoft.com/office/drawing/2014/main" id="{E02C041F-E575-E542-5ECB-0C6487E02A61}"/>
                </a:ext>
              </a:extLst>
            </p:cNvPr>
            <p:cNvPicPr/>
            <p:nvPr/>
          </p:nvPicPr>
          <p:blipFill>
            <a:blip r:embed="rId14" cstate="print"/>
            <a:stretch>
              <a:fillRect/>
            </a:stretch>
          </p:blipFill>
          <p:spPr>
            <a:xfrm>
              <a:off x="10262615" y="1094231"/>
              <a:ext cx="585216" cy="417575"/>
            </a:xfrm>
            <a:prstGeom prst="rect">
              <a:avLst/>
            </a:prstGeom>
          </p:spPr>
        </p:pic>
        <p:pic>
          <p:nvPicPr>
            <p:cNvPr id="23" name="object 23">
              <a:extLst>
                <a:ext uri="{FF2B5EF4-FFF2-40B4-BE49-F238E27FC236}">
                  <a16:creationId xmlns:a16="http://schemas.microsoft.com/office/drawing/2014/main" id="{5A8494D0-2ACC-7DA5-545C-B56A393BCFAC}"/>
                </a:ext>
              </a:extLst>
            </p:cNvPr>
            <p:cNvPicPr/>
            <p:nvPr/>
          </p:nvPicPr>
          <p:blipFill>
            <a:blip r:embed="rId15" cstate="print"/>
            <a:stretch>
              <a:fillRect/>
            </a:stretch>
          </p:blipFill>
          <p:spPr>
            <a:xfrm>
              <a:off x="10847831" y="835152"/>
              <a:ext cx="509016" cy="515112"/>
            </a:xfrm>
            <a:prstGeom prst="rect">
              <a:avLst/>
            </a:prstGeom>
          </p:spPr>
        </p:pic>
      </p:grpSp>
      <p:pic>
        <p:nvPicPr>
          <p:cNvPr id="24" name="object 24">
            <a:extLst>
              <a:ext uri="{FF2B5EF4-FFF2-40B4-BE49-F238E27FC236}">
                <a16:creationId xmlns:a16="http://schemas.microsoft.com/office/drawing/2014/main" id="{D50F594A-1CF7-D945-FE51-1B0FC4AAB1B9}"/>
              </a:ext>
            </a:extLst>
          </p:cNvPr>
          <p:cNvPicPr/>
          <p:nvPr/>
        </p:nvPicPr>
        <p:blipFill>
          <a:blip r:embed="rId16" cstate="print"/>
          <a:stretch>
            <a:fillRect/>
          </a:stretch>
        </p:blipFill>
        <p:spPr>
          <a:xfrm>
            <a:off x="11475719" y="1066800"/>
            <a:ext cx="512064" cy="417575"/>
          </a:xfrm>
          <a:prstGeom prst="rect">
            <a:avLst/>
          </a:prstGeom>
        </p:spPr>
      </p:pic>
      <p:sp>
        <p:nvSpPr>
          <p:cNvPr id="25" name="object 25">
            <a:extLst>
              <a:ext uri="{FF2B5EF4-FFF2-40B4-BE49-F238E27FC236}">
                <a16:creationId xmlns:a16="http://schemas.microsoft.com/office/drawing/2014/main" id="{3FBDD18D-3DDA-5910-E70B-F4E3D9DD1F24}"/>
              </a:ext>
            </a:extLst>
          </p:cNvPr>
          <p:cNvSpPr txBox="1"/>
          <p:nvPr/>
        </p:nvSpPr>
        <p:spPr>
          <a:xfrm>
            <a:off x="403047" y="6488988"/>
            <a:ext cx="3083560"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*Cereal</a:t>
            </a:r>
            <a:r>
              <a:rPr sz="1800" spc="-30" dirty="0">
                <a:latin typeface="Calibri"/>
                <a:cs typeface="Calibri"/>
              </a:rPr>
              <a:t> </a:t>
            </a:r>
            <a:r>
              <a:rPr sz="1800" dirty="0">
                <a:latin typeface="Calibri"/>
                <a:cs typeface="Calibri"/>
              </a:rPr>
              <a:t>cont.</a:t>
            </a:r>
            <a:r>
              <a:rPr sz="1800" spc="-40" dirty="0">
                <a:latin typeface="Calibri"/>
                <a:cs typeface="Calibri"/>
              </a:rPr>
              <a:t> </a:t>
            </a:r>
            <a:r>
              <a:rPr sz="1800" dirty="0">
                <a:latin typeface="Calibri"/>
                <a:cs typeface="Calibri"/>
              </a:rPr>
              <a:t>Gluten.</a:t>
            </a:r>
            <a:r>
              <a:rPr sz="1800" spc="-15" dirty="0">
                <a:latin typeface="Calibri"/>
                <a:cs typeface="Calibri"/>
              </a:rPr>
              <a:t> </a:t>
            </a:r>
            <a:r>
              <a:rPr sz="1800" b="1" dirty="0">
                <a:latin typeface="Calibri"/>
                <a:cs typeface="Calibri"/>
              </a:rPr>
              <a:t>W</a:t>
            </a:r>
            <a:r>
              <a:rPr sz="1800" b="1" spc="-65" dirty="0">
                <a:latin typeface="Calibri"/>
                <a:cs typeface="Calibri"/>
              </a:rPr>
              <a:t> </a:t>
            </a:r>
            <a:r>
              <a:rPr sz="1800" dirty="0">
                <a:latin typeface="Calibri"/>
                <a:cs typeface="Calibri"/>
              </a:rPr>
              <a:t>=</a:t>
            </a:r>
            <a:r>
              <a:rPr sz="1800" spc="-50" dirty="0">
                <a:latin typeface="Calibri"/>
                <a:cs typeface="Calibri"/>
              </a:rPr>
              <a:t> </a:t>
            </a:r>
            <a:r>
              <a:rPr sz="1800" spc="-20" dirty="0">
                <a:latin typeface="Calibri"/>
                <a:cs typeface="Calibri"/>
              </a:rPr>
              <a:t>Wheat</a:t>
            </a:r>
            <a:endParaRPr sz="1800">
              <a:latin typeface="Calibri"/>
              <a:cs typeface="Calibri"/>
            </a:endParaRPr>
          </a:p>
        </p:txBody>
      </p:sp>
    </p:spTree>
    <p:extLst>
      <p:ext uri="{BB962C8B-B14F-4D97-AF65-F5344CB8AC3E}">
        <p14:creationId xmlns:p14="http://schemas.microsoft.com/office/powerpoint/2010/main" val="246181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896111"/>
            <a:ext cx="12192000" cy="5962015"/>
          </a:xfrm>
          <a:custGeom>
            <a:avLst/>
            <a:gdLst/>
            <a:ahLst/>
            <a:cxnLst/>
            <a:rect l="l" t="t" r="r" b="b"/>
            <a:pathLst>
              <a:path w="12192000" h="5962015">
                <a:moveTo>
                  <a:pt x="12192000" y="0"/>
                </a:moveTo>
                <a:lnTo>
                  <a:pt x="0" y="0"/>
                </a:lnTo>
                <a:lnTo>
                  <a:pt x="0" y="5961888"/>
                </a:lnTo>
                <a:lnTo>
                  <a:pt x="12192000" y="5961888"/>
                </a:lnTo>
                <a:lnTo>
                  <a:pt x="12192000" y="0"/>
                </a:lnTo>
                <a:close/>
              </a:path>
            </a:pathLst>
          </a:custGeom>
          <a:solidFill>
            <a:srgbClr val="D9D9D9"/>
          </a:solidFill>
        </p:spPr>
        <p:txBody>
          <a:bodyPr wrap="square" lIns="0" tIns="0" rIns="0" bIns="0" rtlCol="0"/>
          <a:lstStyle/>
          <a:p>
            <a:endParaRPr/>
          </a:p>
        </p:txBody>
      </p:sp>
      <p:sp>
        <p:nvSpPr>
          <p:cNvPr id="3" name="object 3"/>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sp>
        <p:nvSpPr>
          <p:cNvPr id="4" name="object 4"/>
          <p:cNvSpPr txBox="1">
            <a:spLocks noGrp="1"/>
          </p:cNvSpPr>
          <p:nvPr>
            <p:ph type="title"/>
          </p:nvPr>
        </p:nvSpPr>
        <p:spPr>
          <a:xfrm>
            <a:off x="150368" y="134493"/>
            <a:ext cx="5869305" cy="485337"/>
          </a:xfrm>
          <a:prstGeom prst="rect">
            <a:avLst/>
          </a:prstGeom>
        </p:spPr>
        <p:txBody>
          <a:bodyPr vert="horz" wrap="square" lIns="0" tIns="53923" rIns="0" bIns="0" rtlCol="0">
            <a:spAutoFit/>
          </a:bodyPr>
          <a:lstStyle/>
          <a:p>
            <a:pPr marL="264795">
              <a:lnSpc>
                <a:spcPct val="100000"/>
              </a:lnSpc>
              <a:spcBef>
                <a:spcPts val="110"/>
              </a:spcBef>
            </a:pPr>
            <a:r>
              <a:rPr lang="en-US" spc="-25" dirty="0"/>
              <a:t>VENICE</a:t>
            </a:r>
            <a:r>
              <a:rPr spc="-25" dirty="0"/>
              <a:t>–</a:t>
            </a:r>
            <a:r>
              <a:rPr spc="-114" dirty="0"/>
              <a:t> </a:t>
            </a:r>
            <a:r>
              <a:rPr dirty="0"/>
              <a:t>Allergen</a:t>
            </a:r>
            <a:r>
              <a:rPr spc="-125" dirty="0"/>
              <a:t> </a:t>
            </a:r>
            <a:r>
              <a:rPr spc="-20" dirty="0"/>
              <a:t>list</a:t>
            </a:r>
          </a:p>
        </p:txBody>
      </p:sp>
      <p:pic>
        <p:nvPicPr>
          <p:cNvPr id="5" name="object 5"/>
          <p:cNvPicPr/>
          <p:nvPr/>
        </p:nvPicPr>
        <p:blipFill>
          <a:blip r:embed="rId2" cstate="print"/>
          <a:stretch>
            <a:fillRect/>
          </a:stretch>
        </p:blipFill>
        <p:spPr>
          <a:xfrm>
            <a:off x="10765535" y="42671"/>
            <a:ext cx="1185672" cy="731519"/>
          </a:xfrm>
          <a:prstGeom prst="rect">
            <a:avLst/>
          </a:prstGeom>
        </p:spPr>
      </p:pic>
      <p:graphicFrame>
        <p:nvGraphicFramePr>
          <p:cNvPr id="6" name="object 6"/>
          <p:cNvGraphicFramePr>
            <a:graphicFrameLocks noGrp="1"/>
          </p:cNvGraphicFramePr>
          <p:nvPr>
            <p:extLst>
              <p:ext uri="{D42A27DB-BD31-4B8C-83A1-F6EECF244321}">
                <p14:modId xmlns:p14="http://schemas.microsoft.com/office/powerpoint/2010/main" val="364784216"/>
              </p:ext>
            </p:extLst>
          </p:nvPr>
        </p:nvGraphicFramePr>
        <p:xfrm>
          <a:off x="317842" y="1501514"/>
          <a:ext cx="11720193" cy="3212465"/>
        </p:xfrm>
        <a:graphic>
          <a:graphicData uri="http://schemas.openxmlformats.org/drawingml/2006/table">
            <a:tbl>
              <a:tblPr firstRow="1" bandRow="1">
                <a:tableStyleId>{2D5ABB26-0587-4C30-8999-92F81FD0307C}</a:tableStyleId>
              </a:tblPr>
              <a:tblGrid>
                <a:gridCol w="3060065">
                  <a:extLst>
                    <a:ext uri="{9D8B030D-6E8A-4147-A177-3AD203B41FA5}">
                      <a16:colId xmlns:a16="http://schemas.microsoft.com/office/drawing/2014/main" val="20000"/>
                    </a:ext>
                  </a:extLst>
                </a:gridCol>
                <a:gridCol w="584835">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736600">
                  <a:extLst>
                    <a:ext uri="{9D8B030D-6E8A-4147-A177-3AD203B41FA5}">
                      <a16:colId xmlns:a16="http://schemas.microsoft.com/office/drawing/2014/main" val="20004"/>
                    </a:ext>
                  </a:extLst>
                </a:gridCol>
                <a:gridCol w="506095">
                  <a:extLst>
                    <a:ext uri="{9D8B030D-6E8A-4147-A177-3AD203B41FA5}">
                      <a16:colId xmlns:a16="http://schemas.microsoft.com/office/drawing/2014/main" val="20005"/>
                    </a:ext>
                  </a:extLst>
                </a:gridCol>
                <a:gridCol w="621665">
                  <a:extLst>
                    <a:ext uri="{9D8B030D-6E8A-4147-A177-3AD203B41FA5}">
                      <a16:colId xmlns:a16="http://schemas.microsoft.com/office/drawing/2014/main" val="20006"/>
                    </a:ext>
                  </a:extLst>
                </a:gridCol>
                <a:gridCol w="621665">
                  <a:extLst>
                    <a:ext uri="{9D8B030D-6E8A-4147-A177-3AD203B41FA5}">
                      <a16:colId xmlns:a16="http://schemas.microsoft.com/office/drawing/2014/main" val="20007"/>
                    </a:ext>
                  </a:extLst>
                </a:gridCol>
                <a:gridCol w="617220">
                  <a:extLst>
                    <a:ext uri="{9D8B030D-6E8A-4147-A177-3AD203B41FA5}">
                      <a16:colId xmlns:a16="http://schemas.microsoft.com/office/drawing/2014/main" val="20008"/>
                    </a:ext>
                  </a:extLst>
                </a:gridCol>
                <a:gridCol w="621665">
                  <a:extLst>
                    <a:ext uri="{9D8B030D-6E8A-4147-A177-3AD203B41FA5}">
                      <a16:colId xmlns:a16="http://schemas.microsoft.com/office/drawing/2014/main" val="20009"/>
                    </a:ext>
                  </a:extLst>
                </a:gridCol>
                <a:gridCol w="621665">
                  <a:extLst>
                    <a:ext uri="{9D8B030D-6E8A-4147-A177-3AD203B41FA5}">
                      <a16:colId xmlns:a16="http://schemas.microsoft.com/office/drawing/2014/main" val="20010"/>
                    </a:ext>
                  </a:extLst>
                </a:gridCol>
                <a:gridCol w="621665">
                  <a:extLst>
                    <a:ext uri="{9D8B030D-6E8A-4147-A177-3AD203B41FA5}">
                      <a16:colId xmlns:a16="http://schemas.microsoft.com/office/drawing/2014/main" val="20011"/>
                    </a:ext>
                  </a:extLst>
                </a:gridCol>
                <a:gridCol w="621665">
                  <a:extLst>
                    <a:ext uri="{9D8B030D-6E8A-4147-A177-3AD203B41FA5}">
                      <a16:colId xmlns:a16="http://schemas.microsoft.com/office/drawing/2014/main" val="20012"/>
                    </a:ext>
                  </a:extLst>
                </a:gridCol>
                <a:gridCol w="621665">
                  <a:extLst>
                    <a:ext uri="{9D8B030D-6E8A-4147-A177-3AD203B41FA5}">
                      <a16:colId xmlns:a16="http://schemas.microsoft.com/office/drawing/2014/main" val="20013"/>
                    </a:ext>
                  </a:extLst>
                </a:gridCol>
                <a:gridCol w="621665">
                  <a:extLst>
                    <a:ext uri="{9D8B030D-6E8A-4147-A177-3AD203B41FA5}">
                      <a16:colId xmlns:a16="http://schemas.microsoft.com/office/drawing/2014/main" val="20014"/>
                    </a:ext>
                  </a:extLst>
                </a:gridCol>
              </a:tblGrid>
              <a:tr h="548640">
                <a:tc>
                  <a:txBody>
                    <a:bodyPr/>
                    <a:lstStyle/>
                    <a:p>
                      <a:pPr marL="963294">
                        <a:lnSpc>
                          <a:spcPct val="100000"/>
                        </a:lnSpc>
                        <a:spcBef>
                          <a:spcPts val="840"/>
                        </a:spcBef>
                      </a:pPr>
                      <a:r>
                        <a:rPr sz="2000" b="1" u="sng" dirty="0">
                          <a:uFill>
                            <a:solidFill>
                              <a:srgbClr val="000000"/>
                            </a:solidFill>
                          </a:uFill>
                          <a:latin typeface="Calibri"/>
                          <a:cs typeface="Calibri"/>
                        </a:rPr>
                        <a:t>Kids</a:t>
                      </a:r>
                      <a:r>
                        <a:rPr sz="2000" b="1" u="sng" spc="-25" dirty="0">
                          <a:uFill>
                            <a:solidFill>
                              <a:srgbClr val="000000"/>
                            </a:solidFill>
                          </a:uFill>
                          <a:latin typeface="Calibri"/>
                          <a:cs typeface="Calibri"/>
                        </a:rPr>
                        <a:t> </a:t>
                      </a:r>
                      <a:r>
                        <a:rPr sz="2000" b="1" u="sng" spc="-20" dirty="0">
                          <a:uFill>
                            <a:solidFill>
                              <a:srgbClr val="000000"/>
                            </a:solidFill>
                          </a:uFill>
                          <a:latin typeface="Calibri"/>
                          <a:cs typeface="Calibri"/>
                        </a:rPr>
                        <a:t>Meals</a:t>
                      </a:r>
                      <a:endParaRPr sz="2000">
                        <a:latin typeface="Calibri"/>
                        <a:cs typeface="Calibri"/>
                      </a:endParaRPr>
                    </a:p>
                  </a:txBody>
                  <a:tcPr marL="0" marR="0" marT="106680" marB="0">
                    <a:lnL w="12700">
                      <a:solidFill>
                        <a:srgbClr val="FFFFFF"/>
                      </a:solidFill>
                      <a:prstDash val="solid"/>
                    </a:lnL>
                    <a:lnR w="12700">
                      <a:solidFill>
                        <a:srgbClr val="FFFFFF"/>
                      </a:solidFill>
                      <a:prstDash val="solid"/>
                    </a:lnR>
                    <a:lnB w="57150">
                      <a:solidFill>
                        <a:srgbClr val="FFFFFF"/>
                      </a:solidFill>
                      <a:prstDash val="solid"/>
                    </a:lnB>
                    <a:solidFill>
                      <a:srgbClr val="A4A4A4"/>
                    </a:solidFill>
                  </a:tcPr>
                </a:tc>
                <a:tc>
                  <a:txBody>
                    <a:bodyPr/>
                    <a:lstStyle/>
                    <a:p>
                      <a:pPr marR="26034" algn="ctr">
                        <a:lnSpc>
                          <a:spcPct val="100000"/>
                        </a:lnSpc>
                        <a:spcBef>
                          <a:spcPts val="1375"/>
                        </a:spcBef>
                      </a:pPr>
                      <a:r>
                        <a:rPr sz="1200" b="1" spc="-10" dirty="0">
                          <a:latin typeface="Calibri"/>
                          <a:cs typeface="Calibri"/>
                        </a:rPr>
                        <a:t>Celery</a:t>
                      </a:r>
                      <a:endParaRPr sz="1200">
                        <a:latin typeface="Calibri"/>
                        <a:cs typeface="Calibri"/>
                      </a:endParaRPr>
                    </a:p>
                  </a:txBody>
                  <a:tcPr marL="0" marR="0" marT="1746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7960" marR="179705" indent="12065"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905" algn="ctr">
                        <a:lnSpc>
                          <a:spcPct val="100000"/>
                        </a:lnSpc>
                        <a:spcBef>
                          <a:spcPts val="405"/>
                        </a:spcBef>
                      </a:pPr>
                      <a:r>
                        <a:rPr sz="1400" b="1" spc="-20" dirty="0">
                          <a:latin typeface="Calibri"/>
                          <a:cs typeface="Calibri"/>
                        </a:rPr>
                        <a:t>Lupi</a:t>
                      </a:r>
                      <a:endParaRPr sz="1400">
                        <a:latin typeface="Calibri"/>
                        <a:cs typeface="Calibri"/>
                      </a:endParaRPr>
                    </a:p>
                    <a:p>
                      <a:pPr marL="1270" algn="ctr">
                        <a:lnSpc>
                          <a:spcPct val="100000"/>
                        </a:lnSpc>
                      </a:pPr>
                      <a:r>
                        <a:rPr sz="1400" b="1" spc="-50" dirty="0">
                          <a:latin typeface="Calibri"/>
                          <a:cs typeface="Calibri"/>
                        </a:rPr>
                        <a:t>n</a:t>
                      </a:r>
                      <a:endParaRPr sz="1400">
                        <a:latin typeface="Calibri"/>
                        <a:cs typeface="Calibri"/>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571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5080" algn="ctr">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905" algn="ctr">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4445"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25"/>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25"/>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71475">
                <a:tc>
                  <a:txBody>
                    <a:bodyPr/>
                    <a:lstStyle/>
                    <a:p>
                      <a:pPr marL="91440">
                        <a:lnSpc>
                          <a:spcPct val="100000"/>
                        </a:lnSpc>
                        <a:spcBef>
                          <a:spcPts val="445"/>
                        </a:spcBef>
                      </a:pPr>
                      <a:r>
                        <a:rPr sz="1400" b="1" dirty="0">
                          <a:latin typeface="Calibri"/>
                          <a:cs typeface="Calibri"/>
                        </a:rPr>
                        <a:t>Kids</a:t>
                      </a:r>
                      <a:r>
                        <a:rPr sz="1400" b="1" spc="-30" dirty="0">
                          <a:latin typeface="Calibri"/>
                          <a:cs typeface="Calibri"/>
                        </a:rPr>
                        <a:t> </a:t>
                      </a:r>
                      <a:r>
                        <a:rPr sz="1400" b="1" dirty="0">
                          <a:latin typeface="Calibri"/>
                          <a:cs typeface="Calibri"/>
                        </a:rPr>
                        <a:t>Hot</a:t>
                      </a:r>
                      <a:r>
                        <a:rPr sz="1400" b="1" spc="-20" dirty="0">
                          <a:latin typeface="Calibri"/>
                          <a:cs typeface="Calibri"/>
                        </a:rPr>
                        <a:t> </a:t>
                      </a:r>
                      <a:r>
                        <a:rPr sz="1400" b="1" spc="-25" dirty="0">
                          <a:latin typeface="Calibri"/>
                          <a:cs typeface="Calibri"/>
                        </a:rPr>
                        <a:t>Dog</a:t>
                      </a:r>
                      <a:endParaRPr sz="1400">
                        <a:latin typeface="Calibri"/>
                        <a:cs typeface="Calibri"/>
                      </a:endParaRPr>
                    </a:p>
                  </a:txBody>
                  <a:tcPr marL="0" marR="0" marT="56515" marB="0">
                    <a:lnL w="12700">
                      <a:solidFill>
                        <a:srgbClr val="FFFFFF"/>
                      </a:solidFill>
                      <a:prstDash val="solid"/>
                    </a:lnL>
                    <a:lnR w="12700">
                      <a:solidFill>
                        <a:srgbClr val="FFFFFF"/>
                      </a:solidFill>
                      <a:prstDash val="solid"/>
                    </a:lnR>
                    <a:lnT w="57150">
                      <a:solidFill>
                        <a:srgbClr val="FFFFFF"/>
                      </a:solidFill>
                      <a:prstDash val="solid"/>
                    </a:lnT>
                    <a:lnB w="12700">
                      <a:solidFill>
                        <a:srgbClr val="FFFFFF"/>
                      </a:solidFill>
                      <a:prstDash val="solid"/>
                    </a:lnB>
                    <a:solidFill>
                      <a:srgbClr val="E0E0E0"/>
                    </a:solidFill>
                  </a:tcPr>
                </a:tc>
                <a:tc>
                  <a:txBody>
                    <a:bodyPr/>
                    <a:lstStyle/>
                    <a:p>
                      <a:pPr marR="28575"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270"/>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4445" algn="ctr">
                        <a:lnSpc>
                          <a:spcPct val="100000"/>
                        </a:lnSpc>
                        <a:spcBef>
                          <a:spcPts val="270"/>
                        </a:spcBef>
                      </a:pPr>
                      <a:r>
                        <a:rPr sz="1800" b="1" spc="-25" dirty="0">
                          <a:latin typeface="Calibri"/>
                          <a:cs typeface="Calibri"/>
                        </a:rPr>
                        <a:t>MC</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0" algn="ctr">
                        <a:lnSpc>
                          <a:spcPct val="100000"/>
                        </a:lnSpc>
                        <a:spcBef>
                          <a:spcPts val="270"/>
                        </a:spcBef>
                      </a:pPr>
                      <a:r>
                        <a:rPr sz="1800" b="1" spc="-25" dirty="0">
                          <a:latin typeface="Calibri"/>
                          <a:cs typeface="Calibri"/>
                        </a:rPr>
                        <a:t>MC</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71475">
                <a:tc>
                  <a:txBody>
                    <a:bodyPr/>
                    <a:lstStyle/>
                    <a:p>
                      <a:pPr marL="91440">
                        <a:lnSpc>
                          <a:spcPct val="100000"/>
                        </a:lnSpc>
                        <a:spcBef>
                          <a:spcPts val="445"/>
                        </a:spcBef>
                      </a:pPr>
                      <a:r>
                        <a:rPr sz="1400" b="1" dirty="0">
                          <a:latin typeface="Calibri"/>
                          <a:cs typeface="Calibri"/>
                        </a:rPr>
                        <a:t>Kids</a:t>
                      </a:r>
                      <a:r>
                        <a:rPr sz="1400" b="1" spc="-30" dirty="0">
                          <a:latin typeface="Calibri"/>
                          <a:cs typeface="Calibri"/>
                        </a:rPr>
                        <a:t> </a:t>
                      </a:r>
                      <a:r>
                        <a:rPr lang="en-US" sz="1400" b="1" spc="-30" dirty="0">
                          <a:latin typeface="Calibri"/>
                          <a:cs typeface="Calibri"/>
                        </a:rPr>
                        <a:t> Messi </a:t>
                      </a:r>
                      <a:r>
                        <a:rPr sz="1400" b="1" dirty="0">
                          <a:latin typeface="Calibri"/>
                          <a:cs typeface="Calibri"/>
                        </a:rPr>
                        <a:t>Bacon</a:t>
                      </a:r>
                      <a:r>
                        <a:rPr sz="1400" b="1" spc="-45" dirty="0">
                          <a:latin typeface="Calibri"/>
                          <a:cs typeface="Calibri"/>
                        </a:rPr>
                        <a:t> </a:t>
                      </a:r>
                      <a:r>
                        <a:rPr sz="1400" b="1" spc="-10" dirty="0">
                          <a:latin typeface="Calibri"/>
                          <a:cs typeface="Calibri"/>
                        </a:rPr>
                        <a:t>Cheeseburger</a:t>
                      </a:r>
                      <a:endParaRPr sz="1400" dirty="0">
                        <a:latin typeface="Calibri"/>
                        <a:cs typeface="Calibri"/>
                      </a:endParaRPr>
                    </a:p>
                  </a:txBody>
                  <a:tcPr marL="0" marR="0" marT="5651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R="28575" algn="ctr">
                        <a:lnSpc>
                          <a:spcPct val="100000"/>
                        </a:lnSpc>
                        <a:spcBef>
                          <a:spcPts val="275"/>
                        </a:spcBef>
                      </a:pPr>
                      <a:r>
                        <a:rPr sz="1800" b="1" spc="-50" dirty="0">
                          <a:latin typeface="Calibri"/>
                          <a:cs typeface="Calibri"/>
                        </a:rPr>
                        <a:t>Y</a:t>
                      </a:r>
                      <a:endParaRPr sz="180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lnSpc>
                          <a:spcPct val="100000"/>
                        </a:lnSpc>
                        <a:spcBef>
                          <a:spcPts val="275"/>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635" algn="ctr">
                        <a:lnSpc>
                          <a:spcPct val="100000"/>
                        </a:lnSpc>
                        <a:spcBef>
                          <a:spcPts val="275"/>
                        </a:spcBef>
                      </a:pPr>
                      <a:r>
                        <a:rPr sz="1800" b="1" spc="-50" dirty="0">
                          <a:latin typeface="Calibri"/>
                          <a:cs typeface="Calibri"/>
                        </a:rPr>
                        <a:t>Y</a:t>
                      </a:r>
                      <a:endParaRPr sz="180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4445" algn="ctr">
                        <a:lnSpc>
                          <a:spcPct val="100000"/>
                        </a:lnSpc>
                        <a:spcBef>
                          <a:spcPts val="275"/>
                        </a:spcBef>
                      </a:pPr>
                      <a:r>
                        <a:rPr sz="1800" b="1" spc="-25" dirty="0">
                          <a:latin typeface="Calibri"/>
                          <a:cs typeface="Calibri"/>
                        </a:rPr>
                        <a:t>MC</a:t>
                      </a:r>
                      <a:endParaRPr sz="180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5080" algn="ctr">
                        <a:lnSpc>
                          <a:spcPct val="100000"/>
                        </a:lnSpc>
                        <a:spcBef>
                          <a:spcPts val="275"/>
                        </a:spcBef>
                      </a:pPr>
                      <a:r>
                        <a:rPr sz="1800" b="1" spc="-25" dirty="0">
                          <a:latin typeface="Calibri"/>
                          <a:cs typeface="Calibri"/>
                        </a:rPr>
                        <a:t>MC</a:t>
                      </a:r>
                      <a:endParaRPr sz="180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2540" algn="ctr">
                        <a:lnSpc>
                          <a:spcPct val="100000"/>
                        </a:lnSpc>
                        <a:spcBef>
                          <a:spcPts val="275"/>
                        </a:spcBef>
                      </a:pPr>
                      <a:r>
                        <a:rPr sz="1800" b="1" spc="-50" dirty="0">
                          <a:latin typeface="Calibri"/>
                          <a:cs typeface="Calibri"/>
                        </a:rPr>
                        <a:t>Y</a:t>
                      </a:r>
                      <a:endParaRPr sz="180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6350" algn="ctr">
                        <a:lnSpc>
                          <a:spcPct val="100000"/>
                        </a:lnSpc>
                        <a:spcBef>
                          <a:spcPts val="275"/>
                        </a:spcBef>
                      </a:pPr>
                      <a:r>
                        <a:rPr sz="1800" b="1" spc="-25" dirty="0">
                          <a:latin typeface="Calibri"/>
                          <a:cs typeface="Calibri"/>
                        </a:rPr>
                        <a:t>MC</a:t>
                      </a:r>
                      <a:endParaRPr sz="1800" dirty="0">
                        <a:latin typeface="Calibri"/>
                        <a:cs typeface="Calibri"/>
                      </a:endParaRPr>
                    </a:p>
                  </a:txBody>
                  <a:tcPr marL="0" marR="0" marT="34925"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extLst>
                  <a:ext uri="{0D108BD9-81ED-4DB2-BD59-A6C34878D82A}">
                    <a16:rowId xmlns:a16="http://schemas.microsoft.com/office/drawing/2014/main" val="10004"/>
                  </a:ext>
                </a:extLst>
              </a:tr>
              <a:tr h="379730">
                <a:tc>
                  <a:txBody>
                    <a:bodyPr/>
                    <a:lstStyle/>
                    <a:p>
                      <a:pPr marL="91440">
                        <a:lnSpc>
                          <a:spcPct val="100000"/>
                        </a:lnSpc>
                        <a:spcBef>
                          <a:spcPts val="495"/>
                        </a:spcBef>
                      </a:pPr>
                      <a:r>
                        <a:rPr sz="1400" b="1" dirty="0">
                          <a:latin typeface="Calibri"/>
                          <a:cs typeface="Calibri"/>
                        </a:rPr>
                        <a:t>Kids</a:t>
                      </a:r>
                      <a:r>
                        <a:rPr sz="1400" b="1" spc="-35" dirty="0">
                          <a:latin typeface="Calibri"/>
                          <a:cs typeface="Calibri"/>
                        </a:rPr>
                        <a:t> </a:t>
                      </a:r>
                      <a:r>
                        <a:rPr sz="1400" b="1" spc="-10" dirty="0">
                          <a:latin typeface="Calibri"/>
                          <a:cs typeface="Calibri"/>
                        </a:rPr>
                        <a:t>Chicken Breast</a:t>
                      </a:r>
                      <a:endParaRPr sz="1400">
                        <a:latin typeface="Calibri"/>
                        <a:cs typeface="Calibri"/>
                      </a:endParaRPr>
                    </a:p>
                  </a:txBody>
                  <a:tcPr marL="0" marR="0" marT="628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R="28575" algn="ctr">
                        <a:lnSpc>
                          <a:spcPct val="100000"/>
                        </a:lnSpc>
                        <a:spcBef>
                          <a:spcPts val="310"/>
                        </a:spcBef>
                      </a:pPr>
                      <a:r>
                        <a:rPr sz="1800" b="1" spc="-50" dirty="0">
                          <a:latin typeface="Calibri"/>
                          <a:cs typeface="Calibri"/>
                        </a:rPr>
                        <a:t>Y</a:t>
                      </a:r>
                      <a:endParaRPr sz="1800">
                        <a:latin typeface="Calibri"/>
                        <a:cs typeface="Calibr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10"/>
                        </a:spcBef>
                      </a:pPr>
                      <a:r>
                        <a:rPr sz="1800" b="1" spc="-50" dirty="0">
                          <a:latin typeface="Calibri"/>
                          <a:cs typeface="Calibri"/>
                        </a:rPr>
                        <a:t>Y</a:t>
                      </a:r>
                      <a:endParaRPr sz="1800">
                        <a:latin typeface="Calibri"/>
                        <a:cs typeface="Calibr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71475">
                <a:tc>
                  <a:txBody>
                    <a:bodyPr/>
                    <a:lstStyle/>
                    <a:p>
                      <a:pPr marL="91440">
                        <a:lnSpc>
                          <a:spcPct val="100000"/>
                        </a:lnSpc>
                        <a:spcBef>
                          <a:spcPts val="580"/>
                        </a:spcBef>
                      </a:pPr>
                      <a:r>
                        <a:rPr sz="1400" b="1" dirty="0">
                          <a:latin typeface="Calibri"/>
                          <a:cs typeface="Calibri"/>
                        </a:rPr>
                        <a:t>Kids</a:t>
                      </a:r>
                      <a:r>
                        <a:rPr sz="1400" b="1" spc="-70" dirty="0">
                          <a:latin typeface="Calibri"/>
                          <a:cs typeface="Calibri"/>
                        </a:rPr>
                        <a:t> </a:t>
                      </a:r>
                      <a:r>
                        <a:rPr sz="1400" b="1" dirty="0">
                          <a:latin typeface="Calibri"/>
                          <a:cs typeface="Calibri"/>
                        </a:rPr>
                        <a:t>Grilled</a:t>
                      </a:r>
                      <a:r>
                        <a:rPr sz="1400" b="1" spc="-45" dirty="0">
                          <a:latin typeface="Calibri"/>
                          <a:cs typeface="Calibri"/>
                        </a:rPr>
                        <a:t> </a:t>
                      </a:r>
                      <a:r>
                        <a:rPr sz="1400" b="1" dirty="0">
                          <a:latin typeface="Calibri"/>
                          <a:cs typeface="Calibri"/>
                        </a:rPr>
                        <a:t>Chicken</a:t>
                      </a:r>
                      <a:r>
                        <a:rPr sz="1400" b="1" spc="-40" dirty="0">
                          <a:latin typeface="Calibri"/>
                          <a:cs typeface="Calibri"/>
                        </a:rPr>
                        <a:t> </a:t>
                      </a:r>
                      <a:r>
                        <a:rPr sz="1400" b="1" spc="-10" dirty="0">
                          <a:latin typeface="Calibri"/>
                          <a:cs typeface="Calibri"/>
                        </a:rPr>
                        <a:t>Salad</a:t>
                      </a:r>
                      <a:endParaRPr sz="1400">
                        <a:latin typeface="Calibri"/>
                        <a:cs typeface="Calibri"/>
                      </a:endParaRPr>
                    </a:p>
                  </a:txBody>
                  <a:tcPr marL="0" marR="0" marT="7366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a:solidFill>
                        <a:srgbClr val="FFFFFF"/>
                      </a:solidFill>
                      <a:prstDash val="solid"/>
                    </a:lnB>
                    <a:solidFill>
                      <a:srgbClr val="EFEFEF"/>
                    </a:solidFill>
                  </a:tcPr>
                </a:tc>
                <a:tc>
                  <a:txBody>
                    <a:bodyPr/>
                    <a:lstStyle/>
                    <a:p>
                      <a:pPr marR="28575"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635"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extLst>
                  <a:ext uri="{0D108BD9-81ED-4DB2-BD59-A6C34878D82A}">
                    <a16:rowId xmlns:a16="http://schemas.microsoft.com/office/drawing/2014/main" val="10008"/>
                  </a:ext>
                </a:extLst>
              </a:tr>
              <a:tr h="371475">
                <a:tc>
                  <a:txBody>
                    <a:bodyPr/>
                    <a:lstStyle/>
                    <a:p>
                      <a:pPr marL="91440">
                        <a:lnSpc>
                          <a:spcPct val="100000"/>
                        </a:lnSpc>
                        <a:spcBef>
                          <a:spcPts val="635"/>
                        </a:spcBef>
                      </a:pPr>
                      <a:r>
                        <a:rPr sz="1400" b="1" dirty="0">
                          <a:latin typeface="Calibri"/>
                          <a:cs typeface="Calibri"/>
                        </a:rPr>
                        <a:t>Kids</a:t>
                      </a:r>
                      <a:r>
                        <a:rPr sz="1400" b="1" spc="-65" dirty="0">
                          <a:latin typeface="Calibri"/>
                          <a:cs typeface="Calibri"/>
                        </a:rPr>
                        <a:t> </a:t>
                      </a:r>
                      <a:r>
                        <a:rPr sz="1400" b="1" dirty="0">
                          <a:latin typeface="Calibri"/>
                          <a:cs typeface="Calibri"/>
                        </a:rPr>
                        <a:t>Chicken</a:t>
                      </a:r>
                      <a:r>
                        <a:rPr sz="1400" b="1" spc="-40" dirty="0">
                          <a:latin typeface="Calibri"/>
                          <a:cs typeface="Calibri"/>
                        </a:rPr>
                        <a:t> </a:t>
                      </a:r>
                      <a:r>
                        <a:rPr sz="1400" b="1" spc="-10" dirty="0">
                          <a:latin typeface="Calibri"/>
                          <a:cs typeface="Calibri"/>
                        </a:rPr>
                        <a:t>Tenders</a:t>
                      </a:r>
                      <a:endParaRPr sz="1400">
                        <a:latin typeface="Calibri"/>
                        <a:cs typeface="Calibri"/>
                      </a:endParaRPr>
                    </a:p>
                  </a:txBody>
                  <a:tcPr marL="0" marR="0" marT="80645" marB="0">
                    <a:lnL w="12700">
                      <a:solidFill>
                        <a:srgbClr val="FFFFFF"/>
                      </a:solidFill>
                      <a:prstDash val="solid"/>
                    </a:lnL>
                    <a:lnR w="12700">
                      <a:solidFill>
                        <a:srgbClr val="FFFFFF"/>
                      </a:solidFill>
                      <a:prstDash val="solid"/>
                    </a:lnR>
                    <a:lnT w="19050">
                      <a:solidFill>
                        <a:srgbClr val="FFFFFF"/>
                      </a:solidFill>
                      <a:prstDash val="solid"/>
                    </a:lnT>
                    <a:lnB w="12700">
                      <a:solidFill>
                        <a:srgbClr val="FFFFFF"/>
                      </a:solidFill>
                      <a:prstDash val="solid"/>
                    </a:lnB>
                    <a:solidFill>
                      <a:srgbClr val="E0E0E0"/>
                    </a:solidFill>
                  </a:tcPr>
                </a:tc>
                <a:tc>
                  <a:txBody>
                    <a:bodyPr/>
                    <a:lstStyle/>
                    <a:p>
                      <a:pPr marR="28575" algn="ctr">
                        <a:lnSpc>
                          <a:spcPct val="100000"/>
                        </a:lnSpc>
                        <a:spcBef>
                          <a:spcPts val="284"/>
                        </a:spcBef>
                      </a:pPr>
                      <a:r>
                        <a:rPr sz="1800" b="1" spc="-50" dirty="0">
                          <a:latin typeface="Calibri"/>
                          <a:cs typeface="Calibri"/>
                        </a:rPr>
                        <a:t>Y</a:t>
                      </a:r>
                      <a:endParaRPr sz="1800">
                        <a:latin typeface="Calibri"/>
                        <a:cs typeface="Calibri"/>
                      </a:endParaRPr>
                    </a:p>
                  </a:txBody>
                  <a:tcPr marL="0" marR="0" marT="3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284"/>
                        </a:spcBef>
                      </a:pPr>
                      <a:r>
                        <a:rPr sz="1800" b="1" spc="-50" dirty="0">
                          <a:latin typeface="Calibri"/>
                          <a:cs typeface="Calibri"/>
                        </a:rPr>
                        <a:t>Y</a:t>
                      </a:r>
                      <a:endParaRPr sz="1800">
                        <a:latin typeface="Calibri"/>
                        <a:cs typeface="Calibri"/>
                      </a:endParaRPr>
                    </a:p>
                  </a:txBody>
                  <a:tcPr marL="0" marR="0" marT="3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284"/>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284"/>
                        </a:spcBef>
                      </a:pPr>
                      <a:r>
                        <a:rPr sz="1800" b="1" spc="-50" dirty="0">
                          <a:latin typeface="Calibri"/>
                          <a:cs typeface="Calibri"/>
                        </a:rPr>
                        <a:t>Y</a:t>
                      </a:r>
                      <a:endParaRPr sz="1800">
                        <a:latin typeface="Calibri"/>
                        <a:cs typeface="Calibri"/>
                      </a:endParaRPr>
                    </a:p>
                  </a:txBody>
                  <a:tcPr marL="0" marR="0" marT="3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284"/>
                        </a:spcBef>
                      </a:pPr>
                      <a:r>
                        <a:rPr sz="1800" b="1" spc="-50" dirty="0">
                          <a:latin typeface="Calibri"/>
                          <a:cs typeface="Calibri"/>
                        </a:rPr>
                        <a:t>Y</a:t>
                      </a:r>
                      <a:endParaRPr sz="1800">
                        <a:latin typeface="Calibri"/>
                        <a:cs typeface="Calibri"/>
                      </a:endParaRPr>
                    </a:p>
                  </a:txBody>
                  <a:tcPr marL="0" marR="0" marT="3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284"/>
                        </a:spcBef>
                      </a:pPr>
                      <a:r>
                        <a:rPr sz="1800" b="1" spc="-50" dirty="0">
                          <a:latin typeface="Calibri"/>
                          <a:cs typeface="Calibri"/>
                        </a:rPr>
                        <a:t>Y</a:t>
                      </a:r>
                      <a:endParaRPr sz="1800">
                        <a:latin typeface="Calibri"/>
                        <a:cs typeface="Calibri"/>
                      </a:endParaRPr>
                    </a:p>
                  </a:txBody>
                  <a:tcPr marL="0" marR="0" marT="3619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71475">
                <a:tc>
                  <a:txBody>
                    <a:bodyPr/>
                    <a:lstStyle/>
                    <a:p>
                      <a:pPr marL="91440">
                        <a:lnSpc>
                          <a:spcPct val="100000"/>
                        </a:lnSpc>
                        <a:spcBef>
                          <a:spcPts val="680"/>
                        </a:spcBef>
                      </a:pPr>
                      <a:r>
                        <a:rPr sz="1400" b="1" dirty="0">
                          <a:latin typeface="Calibri"/>
                          <a:cs typeface="Calibri"/>
                        </a:rPr>
                        <a:t>Seasonal</a:t>
                      </a:r>
                      <a:r>
                        <a:rPr sz="1400" b="1" spc="-35" dirty="0">
                          <a:latin typeface="Calibri"/>
                          <a:cs typeface="Calibri"/>
                        </a:rPr>
                        <a:t> </a:t>
                      </a:r>
                      <a:r>
                        <a:rPr sz="1400" b="1" spc="-10" dirty="0">
                          <a:latin typeface="Calibri"/>
                          <a:cs typeface="Calibri"/>
                        </a:rPr>
                        <a:t>Vegetables</a:t>
                      </a:r>
                      <a:endParaRPr sz="140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R="28575" algn="ctr">
                        <a:lnSpc>
                          <a:spcPct val="100000"/>
                        </a:lnSpc>
                        <a:spcBef>
                          <a:spcPts val="280"/>
                        </a:spcBef>
                      </a:pPr>
                      <a:endParaRPr sz="1800" dirty="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384175">
                <a:tc>
                  <a:txBody>
                    <a:bodyPr/>
                    <a:lstStyle/>
                    <a:p>
                      <a:pPr marL="91440">
                        <a:lnSpc>
                          <a:spcPct val="100000"/>
                        </a:lnSpc>
                        <a:spcBef>
                          <a:spcPts val="685"/>
                        </a:spcBef>
                      </a:pPr>
                      <a:r>
                        <a:rPr sz="1400" b="1" dirty="0">
                          <a:latin typeface="Calibri"/>
                          <a:cs typeface="Calibri"/>
                        </a:rPr>
                        <a:t>Fries</a:t>
                      </a:r>
                      <a:r>
                        <a:rPr sz="1400" b="1" spc="-30" dirty="0">
                          <a:latin typeface="Calibri"/>
                          <a:cs typeface="Calibri"/>
                        </a:rPr>
                        <a:t> </a:t>
                      </a:r>
                      <a:r>
                        <a:rPr sz="1400" b="1" dirty="0">
                          <a:latin typeface="Calibri"/>
                          <a:cs typeface="Calibri"/>
                        </a:rPr>
                        <a:t>or</a:t>
                      </a:r>
                      <a:r>
                        <a:rPr sz="1400" b="1" spc="-35" dirty="0">
                          <a:latin typeface="Calibri"/>
                          <a:cs typeface="Calibri"/>
                        </a:rPr>
                        <a:t> </a:t>
                      </a:r>
                      <a:r>
                        <a:rPr sz="1400" b="1" dirty="0">
                          <a:latin typeface="Calibri"/>
                          <a:cs typeface="Calibri"/>
                        </a:rPr>
                        <a:t>Fruit</a:t>
                      </a:r>
                      <a:r>
                        <a:rPr sz="1400" b="1" spc="-45" dirty="0">
                          <a:latin typeface="Calibri"/>
                          <a:cs typeface="Calibri"/>
                        </a:rPr>
                        <a:t> </a:t>
                      </a:r>
                      <a:r>
                        <a:rPr sz="1400" b="1" dirty="0">
                          <a:latin typeface="Calibri"/>
                          <a:cs typeface="Calibri"/>
                        </a:rPr>
                        <a:t>Side </a:t>
                      </a:r>
                      <a:r>
                        <a:rPr sz="1400" b="1" spc="-20" dirty="0">
                          <a:latin typeface="Calibri"/>
                          <a:cs typeface="Calibri"/>
                        </a:rPr>
                        <a:t>Kick</a:t>
                      </a:r>
                      <a:endParaRPr sz="1400">
                        <a:latin typeface="Calibri"/>
                        <a:cs typeface="Calibri"/>
                      </a:endParaRPr>
                    </a:p>
                  </a:txBody>
                  <a:tcPr marL="0" marR="0" marT="8699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nSpc>
                          <a:spcPct val="100000"/>
                        </a:lnSpc>
                      </a:pPr>
                      <a:r>
                        <a:rPr lang="en-US" sz="1400" dirty="0">
                          <a:latin typeface="Times New Roman"/>
                          <a:cs typeface="Times New Roman"/>
                        </a:rPr>
                        <a:t>*fries</a:t>
                      </a: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extLst>
                  <a:ext uri="{0D108BD9-81ED-4DB2-BD59-A6C34878D82A}">
                    <a16:rowId xmlns:a16="http://schemas.microsoft.com/office/drawing/2014/main" val="10012"/>
                  </a:ext>
                </a:extLst>
              </a:tr>
            </a:tbl>
          </a:graphicData>
        </a:graphic>
      </p:graphicFrame>
      <p:grpSp>
        <p:nvGrpSpPr>
          <p:cNvPr id="7" name="object 7"/>
          <p:cNvGrpSpPr/>
          <p:nvPr/>
        </p:nvGrpSpPr>
        <p:grpSpPr>
          <a:xfrm>
            <a:off x="3502152" y="847344"/>
            <a:ext cx="2301240" cy="676910"/>
            <a:chOff x="3502152" y="847344"/>
            <a:chExt cx="2301240" cy="676910"/>
          </a:xfrm>
        </p:grpSpPr>
        <p:pic>
          <p:nvPicPr>
            <p:cNvPr id="8" name="object 8"/>
            <p:cNvPicPr/>
            <p:nvPr/>
          </p:nvPicPr>
          <p:blipFill>
            <a:blip r:embed="rId3" cstate="print"/>
            <a:stretch>
              <a:fillRect/>
            </a:stretch>
          </p:blipFill>
          <p:spPr>
            <a:xfrm>
              <a:off x="3502152" y="847344"/>
              <a:ext cx="490727" cy="502920"/>
            </a:xfrm>
            <a:prstGeom prst="rect">
              <a:avLst/>
            </a:prstGeom>
          </p:spPr>
        </p:pic>
        <p:pic>
          <p:nvPicPr>
            <p:cNvPr id="9" name="object 9"/>
            <p:cNvPicPr/>
            <p:nvPr/>
          </p:nvPicPr>
          <p:blipFill>
            <a:blip r:embed="rId4" cstate="print"/>
            <a:stretch>
              <a:fillRect/>
            </a:stretch>
          </p:blipFill>
          <p:spPr>
            <a:xfrm>
              <a:off x="4002024" y="1091184"/>
              <a:ext cx="606551" cy="390144"/>
            </a:xfrm>
            <a:prstGeom prst="rect">
              <a:avLst/>
            </a:prstGeom>
          </p:spPr>
        </p:pic>
        <p:pic>
          <p:nvPicPr>
            <p:cNvPr id="10" name="object 10"/>
            <p:cNvPicPr/>
            <p:nvPr/>
          </p:nvPicPr>
          <p:blipFill>
            <a:blip r:embed="rId5" cstate="print"/>
            <a:stretch>
              <a:fillRect/>
            </a:stretch>
          </p:blipFill>
          <p:spPr>
            <a:xfrm>
              <a:off x="4572000" y="847344"/>
              <a:ext cx="740663" cy="399288"/>
            </a:xfrm>
            <a:prstGeom prst="rect">
              <a:avLst/>
            </a:prstGeom>
          </p:spPr>
        </p:pic>
        <p:pic>
          <p:nvPicPr>
            <p:cNvPr id="11" name="object 11"/>
            <p:cNvPicPr/>
            <p:nvPr/>
          </p:nvPicPr>
          <p:blipFill>
            <a:blip r:embed="rId6" cstate="print"/>
            <a:stretch>
              <a:fillRect/>
            </a:stretch>
          </p:blipFill>
          <p:spPr>
            <a:xfrm>
              <a:off x="5309616" y="999744"/>
              <a:ext cx="493775" cy="524255"/>
            </a:xfrm>
            <a:prstGeom prst="rect">
              <a:avLst/>
            </a:prstGeom>
          </p:spPr>
        </p:pic>
      </p:grpSp>
      <p:grpSp>
        <p:nvGrpSpPr>
          <p:cNvPr id="12" name="object 12"/>
          <p:cNvGrpSpPr/>
          <p:nvPr/>
        </p:nvGrpSpPr>
        <p:grpSpPr>
          <a:xfrm>
            <a:off x="5849111" y="835152"/>
            <a:ext cx="1173480" cy="634365"/>
            <a:chOff x="5849111" y="835152"/>
            <a:chExt cx="1173480" cy="634365"/>
          </a:xfrm>
        </p:grpSpPr>
        <p:pic>
          <p:nvPicPr>
            <p:cNvPr id="13" name="object 13"/>
            <p:cNvPicPr/>
            <p:nvPr/>
          </p:nvPicPr>
          <p:blipFill>
            <a:blip r:embed="rId7" cstate="print"/>
            <a:stretch>
              <a:fillRect/>
            </a:stretch>
          </p:blipFill>
          <p:spPr>
            <a:xfrm>
              <a:off x="5849111" y="835152"/>
              <a:ext cx="697991" cy="377951"/>
            </a:xfrm>
            <a:prstGeom prst="rect">
              <a:avLst/>
            </a:prstGeom>
          </p:spPr>
        </p:pic>
        <p:pic>
          <p:nvPicPr>
            <p:cNvPr id="14" name="object 14"/>
            <p:cNvPicPr/>
            <p:nvPr/>
          </p:nvPicPr>
          <p:blipFill>
            <a:blip r:embed="rId8" cstate="print"/>
            <a:stretch>
              <a:fillRect/>
            </a:stretch>
          </p:blipFill>
          <p:spPr>
            <a:xfrm>
              <a:off x="6525767" y="1039368"/>
              <a:ext cx="496824" cy="429767"/>
            </a:xfrm>
            <a:prstGeom prst="rect">
              <a:avLst/>
            </a:prstGeom>
          </p:spPr>
        </p:pic>
      </p:grpSp>
      <p:pic>
        <p:nvPicPr>
          <p:cNvPr id="15" name="object 15"/>
          <p:cNvPicPr/>
          <p:nvPr/>
        </p:nvPicPr>
        <p:blipFill>
          <a:blip r:embed="rId9" cstate="print"/>
          <a:stretch>
            <a:fillRect/>
          </a:stretch>
        </p:blipFill>
        <p:spPr>
          <a:xfrm>
            <a:off x="7089647" y="832103"/>
            <a:ext cx="710183" cy="457200"/>
          </a:xfrm>
          <a:prstGeom prst="rect">
            <a:avLst/>
          </a:prstGeom>
        </p:spPr>
      </p:pic>
      <p:grpSp>
        <p:nvGrpSpPr>
          <p:cNvPr id="16" name="object 16"/>
          <p:cNvGrpSpPr/>
          <p:nvPr/>
        </p:nvGrpSpPr>
        <p:grpSpPr>
          <a:xfrm>
            <a:off x="7894319" y="762000"/>
            <a:ext cx="3462654" cy="753110"/>
            <a:chOff x="7894319" y="762000"/>
            <a:chExt cx="3462654" cy="753110"/>
          </a:xfrm>
        </p:grpSpPr>
        <p:pic>
          <p:nvPicPr>
            <p:cNvPr id="17" name="object 17"/>
            <p:cNvPicPr/>
            <p:nvPr/>
          </p:nvPicPr>
          <p:blipFill>
            <a:blip r:embed="rId10" cstate="print"/>
            <a:stretch>
              <a:fillRect/>
            </a:stretch>
          </p:blipFill>
          <p:spPr>
            <a:xfrm>
              <a:off x="7894319" y="1042415"/>
              <a:ext cx="411479" cy="414527"/>
            </a:xfrm>
            <a:prstGeom prst="rect">
              <a:avLst/>
            </a:prstGeom>
          </p:spPr>
        </p:pic>
        <p:pic>
          <p:nvPicPr>
            <p:cNvPr id="18" name="object 18"/>
            <p:cNvPicPr/>
            <p:nvPr/>
          </p:nvPicPr>
          <p:blipFill>
            <a:blip r:embed="rId11" cstate="print"/>
            <a:stretch>
              <a:fillRect/>
            </a:stretch>
          </p:blipFill>
          <p:spPr>
            <a:xfrm>
              <a:off x="8290559" y="813815"/>
              <a:ext cx="740664" cy="557784"/>
            </a:xfrm>
            <a:prstGeom prst="rect">
              <a:avLst/>
            </a:prstGeom>
          </p:spPr>
        </p:pic>
        <p:pic>
          <p:nvPicPr>
            <p:cNvPr id="19" name="object 19"/>
            <p:cNvPicPr/>
            <p:nvPr/>
          </p:nvPicPr>
          <p:blipFill>
            <a:blip r:embed="rId12" cstate="print"/>
            <a:stretch>
              <a:fillRect/>
            </a:stretch>
          </p:blipFill>
          <p:spPr>
            <a:xfrm>
              <a:off x="8997695" y="1066800"/>
              <a:ext cx="658368" cy="432815"/>
            </a:xfrm>
            <a:prstGeom prst="rect">
              <a:avLst/>
            </a:prstGeom>
          </p:spPr>
        </p:pic>
        <p:pic>
          <p:nvPicPr>
            <p:cNvPr id="20" name="object 20"/>
            <p:cNvPicPr/>
            <p:nvPr/>
          </p:nvPicPr>
          <p:blipFill>
            <a:blip r:embed="rId13" cstate="print"/>
            <a:stretch>
              <a:fillRect/>
            </a:stretch>
          </p:blipFill>
          <p:spPr>
            <a:xfrm>
              <a:off x="9604247" y="762000"/>
              <a:ext cx="1024127" cy="752855"/>
            </a:xfrm>
            <a:prstGeom prst="rect">
              <a:avLst/>
            </a:prstGeom>
          </p:spPr>
        </p:pic>
        <p:pic>
          <p:nvPicPr>
            <p:cNvPr id="21" name="object 21"/>
            <p:cNvPicPr/>
            <p:nvPr/>
          </p:nvPicPr>
          <p:blipFill>
            <a:blip r:embed="rId14" cstate="print"/>
            <a:stretch>
              <a:fillRect/>
            </a:stretch>
          </p:blipFill>
          <p:spPr>
            <a:xfrm>
              <a:off x="10262615" y="1094231"/>
              <a:ext cx="585216" cy="417575"/>
            </a:xfrm>
            <a:prstGeom prst="rect">
              <a:avLst/>
            </a:prstGeom>
          </p:spPr>
        </p:pic>
        <p:pic>
          <p:nvPicPr>
            <p:cNvPr id="22" name="object 22"/>
            <p:cNvPicPr/>
            <p:nvPr/>
          </p:nvPicPr>
          <p:blipFill>
            <a:blip r:embed="rId15" cstate="print"/>
            <a:stretch>
              <a:fillRect/>
            </a:stretch>
          </p:blipFill>
          <p:spPr>
            <a:xfrm>
              <a:off x="10847831" y="835152"/>
              <a:ext cx="509016" cy="515112"/>
            </a:xfrm>
            <a:prstGeom prst="rect">
              <a:avLst/>
            </a:prstGeom>
          </p:spPr>
        </p:pic>
      </p:grpSp>
      <p:pic>
        <p:nvPicPr>
          <p:cNvPr id="23" name="object 23"/>
          <p:cNvPicPr/>
          <p:nvPr/>
        </p:nvPicPr>
        <p:blipFill>
          <a:blip r:embed="rId16" cstate="print"/>
          <a:stretch>
            <a:fillRect/>
          </a:stretch>
        </p:blipFill>
        <p:spPr>
          <a:xfrm>
            <a:off x="11475719" y="1066800"/>
            <a:ext cx="512064" cy="4175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896111"/>
            <a:ext cx="12192000" cy="5962015"/>
          </a:xfrm>
          <a:custGeom>
            <a:avLst/>
            <a:gdLst/>
            <a:ahLst/>
            <a:cxnLst/>
            <a:rect l="l" t="t" r="r" b="b"/>
            <a:pathLst>
              <a:path w="12192000" h="5962015">
                <a:moveTo>
                  <a:pt x="12192000" y="0"/>
                </a:moveTo>
                <a:lnTo>
                  <a:pt x="0" y="0"/>
                </a:lnTo>
                <a:lnTo>
                  <a:pt x="0" y="5961888"/>
                </a:lnTo>
                <a:lnTo>
                  <a:pt x="12192000" y="5961888"/>
                </a:lnTo>
                <a:lnTo>
                  <a:pt x="12192000" y="0"/>
                </a:lnTo>
                <a:close/>
              </a:path>
            </a:pathLst>
          </a:custGeom>
          <a:solidFill>
            <a:srgbClr val="D9D9D9"/>
          </a:solidFill>
        </p:spPr>
        <p:txBody>
          <a:bodyPr wrap="square" lIns="0" tIns="0" rIns="0" bIns="0" rtlCol="0"/>
          <a:lstStyle/>
          <a:p>
            <a:endParaRPr/>
          </a:p>
        </p:txBody>
      </p:sp>
      <p:sp>
        <p:nvSpPr>
          <p:cNvPr id="3" name="object 3"/>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sp>
        <p:nvSpPr>
          <p:cNvPr id="4" name="object 4"/>
          <p:cNvSpPr txBox="1">
            <a:spLocks noGrp="1"/>
          </p:cNvSpPr>
          <p:nvPr>
            <p:ph type="title"/>
          </p:nvPr>
        </p:nvSpPr>
        <p:spPr>
          <a:xfrm>
            <a:off x="150368" y="134493"/>
            <a:ext cx="5869305" cy="485337"/>
          </a:xfrm>
          <a:prstGeom prst="rect">
            <a:avLst/>
          </a:prstGeom>
        </p:spPr>
        <p:txBody>
          <a:bodyPr vert="horz" wrap="square" lIns="0" tIns="53923" rIns="0" bIns="0" rtlCol="0">
            <a:spAutoFit/>
          </a:bodyPr>
          <a:lstStyle/>
          <a:p>
            <a:pPr marL="264795">
              <a:lnSpc>
                <a:spcPct val="100000"/>
              </a:lnSpc>
              <a:spcBef>
                <a:spcPts val="110"/>
              </a:spcBef>
            </a:pPr>
            <a:r>
              <a:rPr lang="en-US" spc="-25" dirty="0"/>
              <a:t>VENICE</a:t>
            </a:r>
            <a:r>
              <a:rPr spc="-25" dirty="0"/>
              <a:t>–</a:t>
            </a:r>
            <a:r>
              <a:rPr spc="-114" dirty="0"/>
              <a:t> </a:t>
            </a:r>
            <a:r>
              <a:rPr dirty="0"/>
              <a:t>Allergen</a:t>
            </a:r>
            <a:r>
              <a:rPr spc="-125" dirty="0"/>
              <a:t> </a:t>
            </a:r>
            <a:r>
              <a:rPr spc="-20" dirty="0"/>
              <a:t>list</a:t>
            </a:r>
          </a:p>
        </p:txBody>
      </p:sp>
      <p:pic>
        <p:nvPicPr>
          <p:cNvPr id="5" name="object 5"/>
          <p:cNvPicPr/>
          <p:nvPr/>
        </p:nvPicPr>
        <p:blipFill>
          <a:blip r:embed="rId2" cstate="print"/>
          <a:stretch>
            <a:fillRect/>
          </a:stretch>
        </p:blipFill>
        <p:spPr>
          <a:xfrm>
            <a:off x="10765535" y="42671"/>
            <a:ext cx="1185672" cy="731519"/>
          </a:xfrm>
          <a:prstGeom prst="rect">
            <a:avLst/>
          </a:prstGeom>
        </p:spPr>
      </p:pic>
      <p:graphicFrame>
        <p:nvGraphicFramePr>
          <p:cNvPr id="6" name="object 6"/>
          <p:cNvGraphicFramePr>
            <a:graphicFrameLocks noGrp="1"/>
          </p:cNvGraphicFramePr>
          <p:nvPr>
            <p:extLst>
              <p:ext uri="{D42A27DB-BD31-4B8C-83A1-F6EECF244321}">
                <p14:modId xmlns:p14="http://schemas.microsoft.com/office/powerpoint/2010/main" val="2288530453"/>
              </p:ext>
            </p:extLst>
          </p:nvPr>
        </p:nvGraphicFramePr>
        <p:xfrm>
          <a:off x="317842" y="1501514"/>
          <a:ext cx="11720193" cy="4717415"/>
        </p:xfrm>
        <a:graphic>
          <a:graphicData uri="http://schemas.openxmlformats.org/drawingml/2006/table">
            <a:tbl>
              <a:tblPr firstRow="1" bandRow="1">
                <a:tableStyleId>{2D5ABB26-0587-4C30-8999-92F81FD0307C}</a:tableStyleId>
              </a:tblPr>
              <a:tblGrid>
                <a:gridCol w="3060065">
                  <a:extLst>
                    <a:ext uri="{9D8B030D-6E8A-4147-A177-3AD203B41FA5}">
                      <a16:colId xmlns:a16="http://schemas.microsoft.com/office/drawing/2014/main" val="20000"/>
                    </a:ext>
                  </a:extLst>
                </a:gridCol>
                <a:gridCol w="584835">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736600">
                  <a:extLst>
                    <a:ext uri="{9D8B030D-6E8A-4147-A177-3AD203B41FA5}">
                      <a16:colId xmlns:a16="http://schemas.microsoft.com/office/drawing/2014/main" val="20004"/>
                    </a:ext>
                  </a:extLst>
                </a:gridCol>
                <a:gridCol w="506095">
                  <a:extLst>
                    <a:ext uri="{9D8B030D-6E8A-4147-A177-3AD203B41FA5}">
                      <a16:colId xmlns:a16="http://schemas.microsoft.com/office/drawing/2014/main" val="20005"/>
                    </a:ext>
                  </a:extLst>
                </a:gridCol>
                <a:gridCol w="621665">
                  <a:extLst>
                    <a:ext uri="{9D8B030D-6E8A-4147-A177-3AD203B41FA5}">
                      <a16:colId xmlns:a16="http://schemas.microsoft.com/office/drawing/2014/main" val="20006"/>
                    </a:ext>
                  </a:extLst>
                </a:gridCol>
                <a:gridCol w="621665">
                  <a:extLst>
                    <a:ext uri="{9D8B030D-6E8A-4147-A177-3AD203B41FA5}">
                      <a16:colId xmlns:a16="http://schemas.microsoft.com/office/drawing/2014/main" val="20007"/>
                    </a:ext>
                  </a:extLst>
                </a:gridCol>
                <a:gridCol w="617220">
                  <a:extLst>
                    <a:ext uri="{9D8B030D-6E8A-4147-A177-3AD203B41FA5}">
                      <a16:colId xmlns:a16="http://schemas.microsoft.com/office/drawing/2014/main" val="20008"/>
                    </a:ext>
                  </a:extLst>
                </a:gridCol>
                <a:gridCol w="621665">
                  <a:extLst>
                    <a:ext uri="{9D8B030D-6E8A-4147-A177-3AD203B41FA5}">
                      <a16:colId xmlns:a16="http://schemas.microsoft.com/office/drawing/2014/main" val="20009"/>
                    </a:ext>
                  </a:extLst>
                </a:gridCol>
                <a:gridCol w="621665">
                  <a:extLst>
                    <a:ext uri="{9D8B030D-6E8A-4147-A177-3AD203B41FA5}">
                      <a16:colId xmlns:a16="http://schemas.microsoft.com/office/drawing/2014/main" val="20010"/>
                    </a:ext>
                  </a:extLst>
                </a:gridCol>
                <a:gridCol w="621665">
                  <a:extLst>
                    <a:ext uri="{9D8B030D-6E8A-4147-A177-3AD203B41FA5}">
                      <a16:colId xmlns:a16="http://schemas.microsoft.com/office/drawing/2014/main" val="20011"/>
                    </a:ext>
                  </a:extLst>
                </a:gridCol>
                <a:gridCol w="621665">
                  <a:extLst>
                    <a:ext uri="{9D8B030D-6E8A-4147-A177-3AD203B41FA5}">
                      <a16:colId xmlns:a16="http://schemas.microsoft.com/office/drawing/2014/main" val="20012"/>
                    </a:ext>
                  </a:extLst>
                </a:gridCol>
                <a:gridCol w="621665">
                  <a:extLst>
                    <a:ext uri="{9D8B030D-6E8A-4147-A177-3AD203B41FA5}">
                      <a16:colId xmlns:a16="http://schemas.microsoft.com/office/drawing/2014/main" val="20013"/>
                    </a:ext>
                  </a:extLst>
                </a:gridCol>
                <a:gridCol w="621665">
                  <a:extLst>
                    <a:ext uri="{9D8B030D-6E8A-4147-A177-3AD203B41FA5}">
                      <a16:colId xmlns:a16="http://schemas.microsoft.com/office/drawing/2014/main" val="20014"/>
                    </a:ext>
                  </a:extLst>
                </a:gridCol>
              </a:tblGrid>
              <a:tr h="548640">
                <a:tc>
                  <a:txBody>
                    <a:bodyPr/>
                    <a:lstStyle/>
                    <a:p>
                      <a:pPr marL="963294">
                        <a:lnSpc>
                          <a:spcPct val="100000"/>
                        </a:lnSpc>
                        <a:spcBef>
                          <a:spcPts val="840"/>
                        </a:spcBef>
                      </a:pPr>
                      <a:r>
                        <a:rPr sz="2000" b="1" u="sng" dirty="0">
                          <a:uFill>
                            <a:solidFill>
                              <a:srgbClr val="000000"/>
                            </a:solidFill>
                          </a:uFill>
                          <a:latin typeface="Calibri"/>
                          <a:cs typeface="Calibri"/>
                        </a:rPr>
                        <a:t>Kids</a:t>
                      </a:r>
                      <a:r>
                        <a:rPr sz="2000" b="1" u="sng" spc="-25" dirty="0">
                          <a:uFill>
                            <a:solidFill>
                              <a:srgbClr val="000000"/>
                            </a:solidFill>
                          </a:uFill>
                          <a:latin typeface="Calibri"/>
                          <a:cs typeface="Calibri"/>
                        </a:rPr>
                        <a:t> </a:t>
                      </a:r>
                      <a:r>
                        <a:rPr sz="2000" b="1" u="sng" spc="-20" dirty="0">
                          <a:uFill>
                            <a:solidFill>
                              <a:srgbClr val="000000"/>
                            </a:solidFill>
                          </a:uFill>
                          <a:latin typeface="Calibri"/>
                          <a:cs typeface="Calibri"/>
                        </a:rPr>
                        <a:t>Meals</a:t>
                      </a:r>
                      <a:endParaRPr sz="2000">
                        <a:latin typeface="Calibri"/>
                        <a:cs typeface="Calibri"/>
                      </a:endParaRPr>
                    </a:p>
                  </a:txBody>
                  <a:tcPr marL="0" marR="0" marT="106680" marB="0">
                    <a:lnL w="12700">
                      <a:solidFill>
                        <a:srgbClr val="FFFFFF"/>
                      </a:solidFill>
                      <a:prstDash val="solid"/>
                    </a:lnL>
                    <a:lnR w="12700">
                      <a:solidFill>
                        <a:srgbClr val="FFFFFF"/>
                      </a:solidFill>
                      <a:prstDash val="solid"/>
                    </a:lnR>
                    <a:lnB w="57150">
                      <a:solidFill>
                        <a:srgbClr val="FFFFFF"/>
                      </a:solidFill>
                      <a:prstDash val="solid"/>
                    </a:lnB>
                    <a:solidFill>
                      <a:srgbClr val="A4A4A4"/>
                    </a:solidFill>
                  </a:tcPr>
                </a:tc>
                <a:tc>
                  <a:txBody>
                    <a:bodyPr/>
                    <a:lstStyle/>
                    <a:p>
                      <a:pPr marR="26034" algn="ctr">
                        <a:lnSpc>
                          <a:spcPct val="100000"/>
                        </a:lnSpc>
                        <a:spcBef>
                          <a:spcPts val="1375"/>
                        </a:spcBef>
                      </a:pPr>
                      <a:r>
                        <a:rPr sz="1200" b="1" spc="-10" dirty="0">
                          <a:latin typeface="Calibri"/>
                          <a:cs typeface="Calibri"/>
                        </a:rPr>
                        <a:t>Celery</a:t>
                      </a:r>
                      <a:endParaRPr sz="1200">
                        <a:latin typeface="Calibri"/>
                        <a:cs typeface="Calibri"/>
                      </a:endParaRPr>
                    </a:p>
                  </a:txBody>
                  <a:tcPr marL="0" marR="0" marT="1746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7960" marR="179705" indent="12065"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905" algn="ctr">
                        <a:lnSpc>
                          <a:spcPct val="100000"/>
                        </a:lnSpc>
                        <a:spcBef>
                          <a:spcPts val="405"/>
                        </a:spcBef>
                      </a:pPr>
                      <a:r>
                        <a:rPr sz="1400" b="1" spc="-20" dirty="0">
                          <a:latin typeface="Calibri"/>
                          <a:cs typeface="Calibri"/>
                        </a:rPr>
                        <a:t>Lupi</a:t>
                      </a:r>
                      <a:endParaRPr sz="1400">
                        <a:latin typeface="Calibri"/>
                        <a:cs typeface="Calibri"/>
                      </a:endParaRPr>
                    </a:p>
                    <a:p>
                      <a:pPr marL="1270" algn="ctr">
                        <a:lnSpc>
                          <a:spcPct val="100000"/>
                        </a:lnSpc>
                      </a:pPr>
                      <a:r>
                        <a:rPr sz="1400" b="1" spc="-50" dirty="0">
                          <a:latin typeface="Calibri"/>
                          <a:cs typeface="Calibri"/>
                        </a:rPr>
                        <a:t>n</a:t>
                      </a:r>
                      <a:endParaRPr sz="1400">
                        <a:latin typeface="Calibri"/>
                        <a:cs typeface="Calibri"/>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5715" algn="ctr">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4445" algn="ctr">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25"/>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25"/>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71475">
                <a:tc>
                  <a:txBody>
                    <a:bodyPr/>
                    <a:lstStyle/>
                    <a:p>
                      <a:pPr marL="91440">
                        <a:lnSpc>
                          <a:spcPct val="100000"/>
                        </a:lnSpc>
                        <a:spcBef>
                          <a:spcPts val="445"/>
                        </a:spcBef>
                      </a:pPr>
                      <a:r>
                        <a:rPr sz="1400" b="1" dirty="0">
                          <a:latin typeface="Calibri"/>
                          <a:cs typeface="Calibri"/>
                        </a:rPr>
                        <a:t>Kids</a:t>
                      </a:r>
                      <a:r>
                        <a:rPr sz="1400" b="1" spc="-35" dirty="0">
                          <a:latin typeface="Calibri"/>
                          <a:cs typeface="Calibri"/>
                        </a:rPr>
                        <a:t> </a:t>
                      </a:r>
                      <a:r>
                        <a:rPr sz="1400" b="1" dirty="0">
                          <a:latin typeface="Calibri"/>
                          <a:cs typeface="Calibri"/>
                        </a:rPr>
                        <a:t>Messi</a:t>
                      </a:r>
                      <a:r>
                        <a:rPr sz="1400" b="1" spc="-5" dirty="0">
                          <a:latin typeface="Calibri"/>
                          <a:cs typeface="Calibri"/>
                        </a:rPr>
                        <a:t> </a:t>
                      </a:r>
                      <a:r>
                        <a:rPr sz="1400" b="1" spc="-10" dirty="0">
                          <a:latin typeface="Calibri"/>
                          <a:cs typeface="Calibri"/>
                        </a:rPr>
                        <a:t>Pizza</a:t>
                      </a:r>
                      <a:endParaRPr sz="1400">
                        <a:latin typeface="Calibri"/>
                        <a:cs typeface="Calibri"/>
                      </a:endParaRPr>
                    </a:p>
                  </a:txBody>
                  <a:tcPr marL="0" marR="0" marT="56515" marB="0">
                    <a:lnL w="12700">
                      <a:solidFill>
                        <a:srgbClr val="FFFFFF"/>
                      </a:solidFill>
                      <a:prstDash val="solid"/>
                    </a:lnL>
                    <a:lnR w="12700">
                      <a:solidFill>
                        <a:srgbClr val="FFFFFF"/>
                      </a:solidFill>
                      <a:prstDash val="solid"/>
                    </a:lnR>
                    <a:lnT w="5715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270"/>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380"/>
                        </a:spcBef>
                      </a:pPr>
                      <a:r>
                        <a:rPr sz="1400" b="1" dirty="0">
                          <a:latin typeface="Calibri"/>
                          <a:cs typeface="Calibri"/>
                        </a:rPr>
                        <a:t>Kids</a:t>
                      </a:r>
                      <a:r>
                        <a:rPr sz="1400" b="1" spc="-35" dirty="0">
                          <a:latin typeface="Calibri"/>
                          <a:cs typeface="Calibri"/>
                        </a:rPr>
                        <a:t> </a:t>
                      </a:r>
                      <a:r>
                        <a:rPr sz="1400" b="1" dirty="0">
                          <a:latin typeface="Calibri"/>
                          <a:cs typeface="Calibri"/>
                        </a:rPr>
                        <a:t>Messi</a:t>
                      </a:r>
                      <a:r>
                        <a:rPr sz="1400" b="1" spc="-10" dirty="0">
                          <a:latin typeface="Calibri"/>
                          <a:cs typeface="Calibri"/>
                        </a:rPr>
                        <a:t> Pepperoni</a:t>
                      </a:r>
                      <a:r>
                        <a:rPr sz="1400" b="1" spc="-20" dirty="0">
                          <a:latin typeface="Calibri"/>
                          <a:cs typeface="Calibri"/>
                        </a:rPr>
                        <a:t> Pizza</a:t>
                      </a:r>
                      <a:endParaRPr sz="1400">
                        <a:latin typeface="Calibri"/>
                        <a:cs typeface="Calibri"/>
                      </a:endParaRPr>
                    </a:p>
                  </a:txBody>
                  <a:tcPr marL="0" marR="0" marT="482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50"/>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250"/>
                        </a:spcBef>
                      </a:pPr>
                      <a:r>
                        <a:rPr sz="1800" b="1" spc="-50" dirty="0">
                          <a:latin typeface="Calibri"/>
                          <a:cs typeface="Calibri"/>
                        </a:rPr>
                        <a:t>Y</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70840">
                <a:tc>
                  <a:txBody>
                    <a:bodyPr/>
                    <a:lstStyle/>
                    <a:p>
                      <a:pPr marL="91440">
                        <a:lnSpc>
                          <a:spcPct val="100000"/>
                        </a:lnSpc>
                        <a:spcBef>
                          <a:spcPts val="390"/>
                        </a:spcBef>
                      </a:pPr>
                      <a:r>
                        <a:rPr sz="1400" b="1" dirty="0">
                          <a:latin typeface="Calibri"/>
                          <a:cs typeface="Calibri"/>
                        </a:rPr>
                        <a:t>Messi</a:t>
                      </a:r>
                      <a:r>
                        <a:rPr sz="1400" b="1" spc="-20" dirty="0">
                          <a:latin typeface="Calibri"/>
                          <a:cs typeface="Calibri"/>
                        </a:rPr>
                        <a:t> </a:t>
                      </a:r>
                      <a:r>
                        <a:rPr sz="1400" b="1" spc="-10" dirty="0">
                          <a:latin typeface="Calibri"/>
                          <a:cs typeface="Calibri"/>
                        </a:rPr>
                        <a:t>vegetarian</a:t>
                      </a:r>
                      <a:r>
                        <a:rPr sz="1400" b="1" spc="-25" dirty="0">
                          <a:latin typeface="Calibri"/>
                          <a:cs typeface="Calibri"/>
                        </a:rPr>
                        <a:t> </a:t>
                      </a:r>
                      <a:r>
                        <a:rPr sz="1400" b="1" dirty="0">
                          <a:latin typeface="Calibri"/>
                          <a:cs typeface="Calibri"/>
                        </a:rPr>
                        <a:t>kids</a:t>
                      </a:r>
                      <a:r>
                        <a:rPr sz="1400" b="1" spc="-20" dirty="0">
                          <a:latin typeface="Calibri"/>
                          <a:cs typeface="Calibri"/>
                        </a:rPr>
                        <a:t> </a:t>
                      </a:r>
                      <a:r>
                        <a:rPr sz="1400" b="1" spc="-10" dirty="0">
                          <a:latin typeface="Calibri"/>
                          <a:cs typeface="Calibri"/>
                        </a:rPr>
                        <a:t>Cheeseburger</a:t>
                      </a:r>
                      <a:endParaRPr sz="1400">
                        <a:latin typeface="Calibri"/>
                        <a:cs typeface="Calibri"/>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R="28575"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270"/>
                        </a:spcBef>
                      </a:pPr>
                      <a:endParaRPr sz="1800" dirty="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270"/>
                        </a:spcBef>
                      </a:pPr>
                      <a:r>
                        <a:rPr sz="1800" b="1" spc="-10" dirty="0">
                          <a:latin typeface="Calibri"/>
                          <a:cs typeface="Calibri"/>
                        </a:rPr>
                        <a:t>Y-</a:t>
                      </a:r>
                      <a:r>
                        <a:rPr sz="1800" b="1" spc="-25" dirty="0">
                          <a:latin typeface="Calibri"/>
                          <a:cs typeface="Calibri"/>
                        </a:rPr>
                        <a:t>WB</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270"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270"/>
                        </a:spcBef>
                      </a:pPr>
                      <a:r>
                        <a:rPr sz="1800" b="1" spc="-50" dirty="0">
                          <a:latin typeface="Calibri"/>
                          <a:cs typeface="Calibri"/>
                        </a:rPr>
                        <a:t>Y</a:t>
                      </a:r>
                      <a:endParaRPr sz="18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79730">
                <a:tc>
                  <a:txBody>
                    <a:bodyPr/>
                    <a:lstStyle/>
                    <a:p>
                      <a:pPr marL="91440">
                        <a:lnSpc>
                          <a:spcPct val="100000"/>
                        </a:lnSpc>
                        <a:spcBef>
                          <a:spcPts val="495"/>
                        </a:spcBef>
                      </a:pPr>
                      <a:r>
                        <a:rPr sz="1400" b="1" dirty="0">
                          <a:latin typeface="Calibri"/>
                          <a:cs typeface="Calibri"/>
                        </a:rPr>
                        <a:t>Kids</a:t>
                      </a:r>
                      <a:r>
                        <a:rPr sz="1400" b="1" spc="-55" dirty="0">
                          <a:latin typeface="Calibri"/>
                          <a:cs typeface="Calibri"/>
                        </a:rPr>
                        <a:t> </a:t>
                      </a:r>
                      <a:r>
                        <a:rPr sz="1400" b="1" spc="-10" dirty="0">
                          <a:latin typeface="Calibri"/>
                          <a:cs typeface="Calibri"/>
                        </a:rPr>
                        <a:t>vegetarian</a:t>
                      </a:r>
                      <a:r>
                        <a:rPr sz="1400" b="1" spc="-35" dirty="0">
                          <a:latin typeface="Calibri"/>
                          <a:cs typeface="Calibri"/>
                        </a:rPr>
                        <a:t> </a:t>
                      </a:r>
                      <a:r>
                        <a:rPr sz="1400" b="1" dirty="0">
                          <a:latin typeface="Calibri"/>
                          <a:cs typeface="Calibri"/>
                        </a:rPr>
                        <a:t>Chicken</a:t>
                      </a:r>
                      <a:r>
                        <a:rPr sz="1400" b="1" spc="-25" dirty="0">
                          <a:latin typeface="Calibri"/>
                          <a:cs typeface="Calibri"/>
                        </a:rPr>
                        <a:t> </a:t>
                      </a:r>
                      <a:r>
                        <a:rPr sz="1400" b="1" spc="-10" dirty="0">
                          <a:latin typeface="Calibri"/>
                          <a:cs typeface="Calibri"/>
                        </a:rPr>
                        <a:t>Breast</a:t>
                      </a:r>
                      <a:endParaRPr sz="1400" dirty="0">
                        <a:latin typeface="Calibri"/>
                        <a:cs typeface="Calibri"/>
                      </a:endParaRPr>
                    </a:p>
                  </a:txBody>
                  <a:tcPr marL="0" marR="0" marT="6286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R="28575" algn="ctr">
                        <a:lnSpc>
                          <a:spcPct val="100000"/>
                        </a:lnSpc>
                        <a:spcBef>
                          <a:spcPts val="310"/>
                        </a:spcBef>
                      </a:pPr>
                      <a:r>
                        <a:rPr sz="1800" b="1" spc="-50" dirty="0">
                          <a:latin typeface="Calibri"/>
                          <a:cs typeface="Calibri"/>
                        </a:rPr>
                        <a:t>Y</a:t>
                      </a:r>
                      <a:endParaRPr sz="1800">
                        <a:latin typeface="Calibri"/>
                        <a:cs typeface="Calibri"/>
                      </a:endParaRPr>
                    </a:p>
                  </a:txBody>
                  <a:tcPr marL="0" marR="0" marT="3937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310"/>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937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635" algn="ctr">
                        <a:lnSpc>
                          <a:spcPct val="100000"/>
                        </a:lnSpc>
                        <a:spcBef>
                          <a:spcPts val="310"/>
                        </a:spcBef>
                      </a:pPr>
                      <a:r>
                        <a:rPr sz="1800" b="1" spc="-50" dirty="0">
                          <a:latin typeface="Calibri"/>
                          <a:cs typeface="Calibri"/>
                        </a:rPr>
                        <a:t>Y</a:t>
                      </a:r>
                      <a:endParaRPr sz="1800">
                        <a:latin typeface="Calibri"/>
                        <a:cs typeface="Calibri"/>
                      </a:endParaRPr>
                    </a:p>
                  </a:txBody>
                  <a:tcPr marL="0" marR="0" marT="3937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05"/>
                  </a:ext>
                </a:extLst>
              </a:tr>
              <a:tr h="371475">
                <a:tc>
                  <a:txBody>
                    <a:bodyPr/>
                    <a:lstStyle/>
                    <a:p>
                      <a:pPr marL="91440">
                        <a:lnSpc>
                          <a:spcPct val="100000"/>
                        </a:lnSpc>
                        <a:spcBef>
                          <a:spcPts val="480"/>
                        </a:spcBef>
                      </a:pPr>
                      <a:r>
                        <a:rPr sz="1400" b="1" dirty="0">
                          <a:latin typeface="Calibri"/>
                          <a:cs typeface="Calibri"/>
                        </a:rPr>
                        <a:t>Kids</a:t>
                      </a:r>
                      <a:r>
                        <a:rPr sz="1400" b="1" spc="-40" dirty="0">
                          <a:latin typeface="Calibri"/>
                          <a:cs typeface="Calibri"/>
                        </a:rPr>
                        <a:t> </a:t>
                      </a:r>
                      <a:r>
                        <a:rPr sz="1400" b="1" spc="-20" dirty="0">
                          <a:latin typeface="Calibri"/>
                          <a:cs typeface="Calibri"/>
                        </a:rPr>
                        <a:t>Vegeterian</a:t>
                      </a:r>
                      <a:r>
                        <a:rPr sz="1400" b="1" spc="-40" dirty="0">
                          <a:latin typeface="Calibri"/>
                          <a:cs typeface="Calibri"/>
                        </a:rPr>
                        <a:t> </a:t>
                      </a:r>
                      <a:r>
                        <a:rPr sz="1400" b="1" dirty="0">
                          <a:latin typeface="Calibri"/>
                          <a:cs typeface="Calibri"/>
                        </a:rPr>
                        <a:t>Chicken</a:t>
                      </a:r>
                      <a:r>
                        <a:rPr sz="1400" b="1" spc="-15" dirty="0">
                          <a:latin typeface="Calibri"/>
                          <a:cs typeface="Calibri"/>
                        </a:rPr>
                        <a:t> </a:t>
                      </a:r>
                      <a:r>
                        <a:rPr sz="1400" b="1" spc="-10" dirty="0">
                          <a:latin typeface="Calibri"/>
                          <a:cs typeface="Calibri"/>
                        </a:rPr>
                        <a:t>tender</a:t>
                      </a:r>
                      <a:endParaRPr sz="1400" dirty="0">
                        <a:latin typeface="Calibri"/>
                        <a:cs typeface="Calibri"/>
                      </a:endParaRPr>
                    </a:p>
                  </a:txBody>
                  <a:tcPr marL="0" marR="0" marT="609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R="28575"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280"/>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280"/>
                        </a:spcBef>
                      </a:pPr>
                      <a:r>
                        <a:rPr sz="1800" b="1" spc="-50" dirty="0">
                          <a:latin typeface="Calibri"/>
                          <a:cs typeface="Calibri"/>
                        </a:rPr>
                        <a:t>Y</a:t>
                      </a:r>
                      <a:endParaRPr sz="1800" dirty="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270"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280"/>
                        </a:spcBef>
                      </a:pPr>
                      <a:r>
                        <a:rPr sz="1800" b="1" spc="-50" dirty="0">
                          <a:latin typeface="Calibri"/>
                          <a:cs typeface="Calibri"/>
                        </a:rPr>
                        <a:t>Y</a:t>
                      </a:r>
                      <a:endParaRPr sz="1800">
                        <a:latin typeface="Calibri"/>
                        <a:cs typeface="Calibri"/>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71475">
                <a:tc>
                  <a:txBody>
                    <a:bodyPr/>
                    <a:lstStyle/>
                    <a:p>
                      <a:pPr>
                        <a:lnSpc>
                          <a:spcPct val="100000"/>
                        </a:lnSpc>
                      </a:pPr>
                      <a:r>
                        <a:rPr lang="en-US" sz="1400" b="1" dirty="0">
                          <a:latin typeface="+mn-lt"/>
                          <a:cs typeface="Times New Roman"/>
                        </a:rPr>
                        <a:t>Seasonal vegetables</a:t>
                      </a:r>
                      <a:endParaRPr sz="1400" b="1" dirty="0">
                        <a:latin typeface="+mn-lt"/>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905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50" dirty="0">
                          <a:latin typeface="+mn-lt"/>
                          <a:cs typeface="Calibri"/>
                        </a:rPr>
                        <a:t>Y</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71475">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9050">
                      <a:solidFill>
                        <a:srgbClr val="FFFFFF"/>
                      </a:solidFill>
                      <a:prstDash val="solid"/>
                    </a:lnT>
                    <a:lnB w="1905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71475">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905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7147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38417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r h="38417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905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2"/>
                  </a:ext>
                </a:extLst>
              </a:tr>
            </a:tbl>
          </a:graphicData>
        </a:graphic>
      </p:graphicFrame>
      <p:grpSp>
        <p:nvGrpSpPr>
          <p:cNvPr id="7" name="object 7"/>
          <p:cNvGrpSpPr/>
          <p:nvPr/>
        </p:nvGrpSpPr>
        <p:grpSpPr>
          <a:xfrm>
            <a:off x="3502152" y="847344"/>
            <a:ext cx="2301240" cy="676910"/>
            <a:chOff x="3502152" y="847344"/>
            <a:chExt cx="2301240" cy="676910"/>
          </a:xfrm>
        </p:grpSpPr>
        <p:pic>
          <p:nvPicPr>
            <p:cNvPr id="8" name="object 8"/>
            <p:cNvPicPr/>
            <p:nvPr/>
          </p:nvPicPr>
          <p:blipFill>
            <a:blip r:embed="rId3" cstate="print"/>
            <a:stretch>
              <a:fillRect/>
            </a:stretch>
          </p:blipFill>
          <p:spPr>
            <a:xfrm>
              <a:off x="3502152" y="847344"/>
              <a:ext cx="490727" cy="502920"/>
            </a:xfrm>
            <a:prstGeom prst="rect">
              <a:avLst/>
            </a:prstGeom>
          </p:spPr>
        </p:pic>
        <p:pic>
          <p:nvPicPr>
            <p:cNvPr id="9" name="object 9"/>
            <p:cNvPicPr/>
            <p:nvPr/>
          </p:nvPicPr>
          <p:blipFill>
            <a:blip r:embed="rId4" cstate="print"/>
            <a:stretch>
              <a:fillRect/>
            </a:stretch>
          </p:blipFill>
          <p:spPr>
            <a:xfrm>
              <a:off x="4002024" y="1091184"/>
              <a:ext cx="606551" cy="390144"/>
            </a:xfrm>
            <a:prstGeom prst="rect">
              <a:avLst/>
            </a:prstGeom>
          </p:spPr>
        </p:pic>
        <p:pic>
          <p:nvPicPr>
            <p:cNvPr id="10" name="object 10"/>
            <p:cNvPicPr/>
            <p:nvPr/>
          </p:nvPicPr>
          <p:blipFill>
            <a:blip r:embed="rId5" cstate="print"/>
            <a:stretch>
              <a:fillRect/>
            </a:stretch>
          </p:blipFill>
          <p:spPr>
            <a:xfrm>
              <a:off x="4572000" y="847344"/>
              <a:ext cx="740663" cy="399288"/>
            </a:xfrm>
            <a:prstGeom prst="rect">
              <a:avLst/>
            </a:prstGeom>
          </p:spPr>
        </p:pic>
        <p:pic>
          <p:nvPicPr>
            <p:cNvPr id="11" name="object 11"/>
            <p:cNvPicPr/>
            <p:nvPr/>
          </p:nvPicPr>
          <p:blipFill>
            <a:blip r:embed="rId6" cstate="print"/>
            <a:stretch>
              <a:fillRect/>
            </a:stretch>
          </p:blipFill>
          <p:spPr>
            <a:xfrm>
              <a:off x="5309616" y="999744"/>
              <a:ext cx="493775" cy="524255"/>
            </a:xfrm>
            <a:prstGeom prst="rect">
              <a:avLst/>
            </a:prstGeom>
          </p:spPr>
        </p:pic>
      </p:grpSp>
      <p:grpSp>
        <p:nvGrpSpPr>
          <p:cNvPr id="12" name="object 12"/>
          <p:cNvGrpSpPr/>
          <p:nvPr/>
        </p:nvGrpSpPr>
        <p:grpSpPr>
          <a:xfrm>
            <a:off x="5849111" y="835152"/>
            <a:ext cx="1173480" cy="634365"/>
            <a:chOff x="5849111" y="835152"/>
            <a:chExt cx="1173480" cy="634365"/>
          </a:xfrm>
        </p:grpSpPr>
        <p:pic>
          <p:nvPicPr>
            <p:cNvPr id="13" name="object 13"/>
            <p:cNvPicPr/>
            <p:nvPr/>
          </p:nvPicPr>
          <p:blipFill>
            <a:blip r:embed="rId7" cstate="print"/>
            <a:stretch>
              <a:fillRect/>
            </a:stretch>
          </p:blipFill>
          <p:spPr>
            <a:xfrm>
              <a:off x="5849111" y="835152"/>
              <a:ext cx="697991" cy="377951"/>
            </a:xfrm>
            <a:prstGeom prst="rect">
              <a:avLst/>
            </a:prstGeom>
          </p:spPr>
        </p:pic>
        <p:pic>
          <p:nvPicPr>
            <p:cNvPr id="14" name="object 14"/>
            <p:cNvPicPr/>
            <p:nvPr/>
          </p:nvPicPr>
          <p:blipFill>
            <a:blip r:embed="rId8" cstate="print"/>
            <a:stretch>
              <a:fillRect/>
            </a:stretch>
          </p:blipFill>
          <p:spPr>
            <a:xfrm>
              <a:off x="6525767" y="1039368"/>
              <a:ext cx="496824" cy="429767"/>
            </a:xfrm>
            <a:prstGeom prst="rect">
              <a:avLst/>
            </a:prstGeom>
          </p:spPr>
        </p:pic>
      </p:grpSp>
      <p:pic>
        <p:nvPicPr>
          <p:cNvPr id="15" name="object 15"/>
          <p:cNvPicPr/>
          <p:nvPr/>
        </p:nvPicPr>
        <p:blipFill>
          <a:blip r:embed="rId9" cstate="print"/>
          <a:stretch>
            <a:fillRect/>
          </a:stretch>
        </p:blipFill>
        <p:spPr>
          <a:xfrm>
            <a:off x="7089647" y="832103"/>
            <a:ext cx="710183" cy="457200"/>
          </a:xfrm>
          <a:prstGeom prst="rect">
            <a:avLst/>
          </a:prstGeom>
        </p:spPr>
      </p:pic>
      <p:grpSp>
        <p:nvGrpSpPr>
          <p:cNvPr id="16" name="object 16"/>
          <p:cNvGrpSpPr/>
          <p:nvPr/>
        </p:nvGrpSpPr>
        <p:grpSpPr>
          <a:xfrm>
            <a:off x="7894319" y="762000"/>
            <a:ext cx="3462654" cy="753110"/>
            <a:chOff x="7894319" y="762000"/>
            <a:chExt cx="3462654" cy="753110"/>
          </a:xfrm>
        </p:grpSpPr>
        <p:pic>
          <p:nvPicPr>
            <p:cNvPr id="17" name="object 17"/>
            <p:cNvPicPr/>
            <p:nvPr/>
          </p:nvPicPr>
          <p:blipFill>
            <a:blip r:embed="rId10" cstate="print"/>
            <a:stretch>
              <a:fillRect/>
            </a:stretch>
          </p:blipFill>
          <p:spPr>
            <a:xfrm>
              <a:off x="7894319" y="1042415"/>
              <a:ext cx="411479" cy="414527"/>
            </a:xfrm>
            <a:prstGeom prst="rect">
              <a:avLst/>
            </a:prstGeom>
          </p:spPr>
        </p:pic>
        <p:pic>
          <p:nvPicPr>
            <p:cNvPr id="18" name="object 18"/>
            <p:cNvPicPr/>
            <p:nvPr/>
          </p:nvPicPr>
          <p:blipFill>
            <a:blip r:embed="rId11" cstate="print"/>
            <a:stretch>
              <a:fillRect/>
            </a:stretch>
          </p:blipFill>
          <p:spPr>
            <a:xfrm>
              <a:off x="8290559" y="813815"/>
              <a:ext cx="740664" cy="557784"/>
            </a:xfrm>
            <a:prstGeom prst="rect">
              <a:avLst/>
            </a:prstGeom>
          </p:spPr>
        </p:pic>
        <p:pic>
          <p:nvPicPr>
            <p:cNvPr id="19" name="object 19"/>
            <p:cNvPicPr/>
            <p:nvPr/>
          </p:nvPicPr>
          <p:blipFill>
            <a:blip r:embed="rId12" cstate="print"/>
            <a:stretch>
              <a:fillRect/>
            </a:stretch>
          </p:blipFill>
          <p:spPr>
            <a:xfrm>
              <a:off x="8997695" y="1066800"/>
              <a:ext cx="658368" cy="432815"/>
            </a:xfrm>
            <a:prstGeom prst="rect">
              <a:avLst/>
            </a:prstGeom>
          </p:spPr>
        </p:pic>
        <p:pic>
          <p:nvPicPr>
            <p:cNvPr id="20" name="object 20"/>
            <p:cNvPicPr/>
            <p:nvPr/>
          </p:nvPicPr>
          <p:blipFill>
            <a:blip r:embed="rId13" cstate="print"/>
            <a:stretch>
              <a:fillRect/>
            </a:stretch>
          </p:blipFill>
          <p:spPr>
            <a:xfrm>
              <a:off x="9604247" y="762000"/>
              <a:ext cx="1024127" cy="752855"/>
            </a:xfrm>
            <a:prstGeom prst="rect">
              <a:avLst/>
            </a:prstGeom>
          </p:spPr>
        </p:pic>
        <p:pic>
          <p:nvPicPr>
            <p:cNvPr id="21" name="object 21"/>
            <p:cNvPicPr/>
            <p:nvPr/>
          </p:nvPicPr>
          <p:blipFill>
            <a:blip r:embed="rId14" cstate="print"/>
            <a:stretch>
              <a:fillRect/>
            </a:stretch>
          </p:blipFill>
          <p:spPr>
            <a:xfrm>
              <a:off x="10262615" y="1094231"/>
              <a:ext cx="585216" cy="417575"/>
            </a:xfrm>
            <a:prstGeom prst="rect">
              <a:avLst/>
            </a:prstGeom>
          </p:spPr>
        </p:pic>
        <p:pic>
          <p:nvPicPr>
            <p:cNvPr id="22" name="object 22"/>
            <p:cNvPicPr/>
            <p:nvPr/>
          </p:nvPicPr>
          <p:blipFill>
            <a:blip r:embed="rId15" cstate="print"/>
            <a:stretch>
              <a:fillRect/>
            </a:stretch>
          </p:blipFill>
          <p:spPr>
            <a:xfrm>
              <a:off x="10847831" y="835152"/>
              <a:ext cx="509016" cy="515112"/>
            </a:xfrm>
            <a:prstGeom prst="rect">
              <a:avLst/>
            </a:prstGeom>
          </p:spPr>
        </p:pic>
      </p:grpSp>
      <p:pic>
        <p:nvPicPr>
          <p:cNvPr id="23" name="object 23"/>
          <p:cNvPicPr/>
          <p:nvPr/>
        </p:nvPicPr>
        <p:blipFill>
          <a:blip r:embed="rId16" cstate="print"/>
          <a:stretch>
            <a:fillRect/>
          </a:stretch>
        </p:blipFill>
        <p:spPr>
          <a:xfrm>
            <a:off x="11475719" y="1066800"/>
            <a:ext cx="512064" cy="417575"/>
          </a:xfrm>
          <a:prstGeom prst="rect">
            <a:avLst/>
          </a:prstGeom>
        </p:spPr>
      </p:pic>
      <p:sp>
        <p:nvSpPr>
          <p:cNvPr id="24" name="object 24"/>
          <p:cNvSpPr txBox="1"/>
          <p:nvPr/>
        </p:nvSpPr>
        <p:spPr>
          <a:xfrm>
            <a:off x="403047" y="6581647"/>
            <a:ext cx="385572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a:t>
            </a:r>
            <a:r>
              <a:rPr sz="1800" spc="-35" dirty="0">
                <a:latin typeface="Calibri"/>
                <a:cs typeface="Calibri"/>
              </a:rPr>
              <a:t> </a:t>
            </a:r>
            <a:r>
              <a:rPr sz="1400" dirty="0">
                <a:latin typeface="Calibri"/>
                <a:cs typeface="Calibri"/>
              </a:rPr>
              <a:t>Cereal con</a:t>
            </a:r>
            <a:r>
              <a:rPr sz="1400" spc="-70" dirty="0">
                <a:latin typeface="Calibri"/>
                <a:cs typeface="Calibri"/>
              </a:rPr>
              <a:t> </a:t>
            </a:r>
            <a:r>
              <a:rPr sz="1400" dirty="0">
                <a:latin typeface="Calibri"/>
                <a:cs typeface="Calibri"/>
              </a:rPr>
              <a:t>Gluten.</a:t>
            </a:r>
            <a:r>
              <a:rPr sz="1400" spc="40" dirty="0">
                <a:latin typeface="Calibri"/>
                <a:cs typeface="Calibri"/>
              </a:rPr>
              <a:t> </a:t>
            </a:r>
            <a:r>
              <a:rPr sz="1400" b="1" dirty="0">
                <a:latin typeface="Calibri"/>
                <a:cs typeface="Calibri"/>
              </a:rPr>
              <a:t>R</a:t>
            </a:r>
            <a:r>
              <a:rPr sz="1400" b="1" spc="-30" dirty="0">
                <a:latin typeface="Calibri"/>
                <a:cs typeface="Calibri"/>
              </a:rPr>
              <a:t> </a:t>
            </a:r>
            <a:r>
              <a:rPr sz="1400" dirty="0">
                <a:latin typeface="Calibri"/>
                <a:cs typeface="Calibri"/>
              </a:rPr>
              <a:t>=</a:t>
            </a:r>
            <a:r>
              <a:rPr sz="1400" spc="-40" dirty="0">
                <a:latin typeface="Calibri"/>
                <a:cs typeface="Calibri"/>
              </a:rPr>
              <a:t> </a:t>
            </a:r>
            <a:r>
              <a:rPr sz="1400" spc="-10" dirty="0">
                <a:latin typeface="Calibri"/>
                <a:cs typeface="Calibri"/>
              </a:rPr>
              <a:t>Rye.</a:t>
            </a:r>
            <a:r>
              <a:rPr sz="1400" spc="-30" dirty="0">
                <a:latin typeface="Calibri"/>
                <a:cs typeface="Calibri"/>
              </a:rPr>
              <a:t> </a:t>
            </a:r>
            <a:r>
              <a:rPr sz="1400" b="1" dirty="0">
                <a:latin typeface="Calibri"/>
                <a:cs typeface="Calibri"/>
              </a:rPr>
              <a:t>W</a:t>
            </a:r>
            <a:r>
              <a:rPr sz="1400" b="1" spc="-5" dirty="0">
                <a:latin typeface="Calibri"/>
                <a:cs typeface="Calibri"/>
              </a:rPr>
              <a:t> </a:t>
            </a:r>
            <a:r>
              <a:rPr sz="1400" dirty="0">
                <a:latin typeface="Calibri"/>
                <a:cs typeface="Calibri"/>
              </a:rPr>
              <a:t>=</a:t>
            </a:r>
            <a:r>
              <a:rPr sz="1400" spc="-40" dirty="0">
                <a:latin typeface="Calibri"/>
                <a:cs typeface="Calibri"/>
              </a:rPr>
              <a:t> </a:t>
            </a:r>
            <a:r>
              <a:rPr sz="1400" dirty="0">
                <a:latin typeface="Calibri"/>
                <a:cs typeface="Calibri"/>
              </a:rPr>
              <a:t>Wheat</a:t>
            </a:r>
            <a:r>
              <a:rPr sz="1400" spc="-5" dirty="0">
                <a:latin typeface="Calibri"/>
                <a:cs typeface="Calibri"/>
              </a:rPr>
              <a:t> </a:t>
            </a:r>
            <a:r>
              <a:rPr sz="1400" dirty="0">
                <a:latin typeface="Calibri"/>
                <a:cs typeface="Calibri"/>
              </a:rPr>
              <a:t>*</a:t>
            </a:r>
            <a:r>
              <a:rPr sz="1400" b="1" dirty="0">
                <a:latin typeface="Calibri"/>
                <a:cs typeface="Calibri"/>
              </a:rPr>
              <a:t>MC</a:t>
            </a:r>
            <a:r>
              <a:rPr sz="1400" b="1" spc="-35" dirty="0">
                <a:latin typeface="Calibri"/>
                <a:cs typeface="Calibri"/>
              </a:rPr>
              <a:t> </a:t>
            </a:r>
            <a:r>
              <a:rPr sz="1400" dirty="0">
                <a:latin typeface="Calibri"/>
                <a:cs typeface="Calibri"/>
              </a:rPr>
              <a:t>=</a:t>
            </a:r>
            <a:r>
              <a:rPr sz="1400" spc="-40" dirty="0">
                <a:latin typeface="Calibri"/>
                <a:cs typeface="Calibri"/>
              </a:rPr>
              <a:t> </a:t>
            </a:r>
            <a:r>
              <a:rPr sz="1400" spc="-25" dirty="0">
                <a:latin typeface="Calibri"/>
                <a:cs typeface="Calibri"/>
              </a:rPr>
              <a:t>May</a:t>
            </a:r>
            <a:endParaRPr sz="14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74989109"/>
              </p:ext>
            </p:extLst>
          </p:nvPr>
        </p:nvGraphicFramePr>
        <p:xfrm>
          <a:off x="317842" y="1519936"/>
          <a:ext cx="11760822" cy="3416300"/>
        </p:xfrm>
        <a:graphic>
          <a:graphicData uri="http://schemas.openxmlformats.org/drawingml/2006/table">
            <a:tbl>
              <a:tblPr firstRow="1" bandRow="1">
                <a:tableStyleId>{2D5ABB26-0587-4C30-8999-92F81FD0307C}</a:tableStyleId>
              </a:tblPr>
              <a:tblGrid>
                <a:gridCol w="3067050">
                  <a:extLst>
                    <a:ext uri="{9D8B030D-6E8A-4147-A177-3AD203B41FA5}">
                      <a16:colId xmlns:a16="http://schemas.microsoft.com/office/drawing/2014/main" val="20000"/>
                    </a:ext>
                  </a:extLst>
                </a:gridCol>
                <a:gridCol w="621029">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719454">
                  <a:extLst>
                    <a:ext uri="{9D8B030D-6E8A-4147-A177-3AD203B41FA5}">
                      <a16:colId xmlns:a16="http://schemas.microsoft.com/office/drawing/2014/main" val="20004"/>
                    </a:ext>
                  </a:extLst>
                </a:gridCol>
                <a:gridCol w="521970">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50539">
                  <a:extLst>
                    <a:ext uri="{9D8B030D-6E8A-4147-A177-3AD203B41FA5}">
                      <a16:colId xmlns:a16="http://schemas.microsoft.com/office/drawing/2014/main" val="20008"/>
                    </a:ext>
                  </a:extLst>
                </a:gridCol>
                <a:gridCol w="59151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237490">
                        <a:lnSpc>
                          <a:spcPct val="100000"/>
                        </a:lnSpc>
                        <a:spcBef>
                          <a:spcPts val="835"/>
                        </a:spcBef>
                      </a:pPr>
                      <a:r>
                        <a:rPr sz="2000" b="1" u="sng" dirty="0">
                          <a:uFill>
                            <a:solidFill>
                              <a:srgbClr val="000000"/>
                            </a:solidFill>
                          </a:uFill>
                          <a:latin typeface="Calibri"/>
                          <a:cs typeface="Calibri"/>
                        </a:rPr>
                        <a:t>Desserts</a:t>
                      </a:r>
                      <a:r>
                        <a:rPr sz="2000" b="1" u="sng" spc="-25" dirty="0">
                          <a:uFill>
                            <a:solidFill>
                              <a:srgbClr val="000000"/>
                            </a:solidFill>
                          </a:uFill>
                          <a:latin typeface="Calibri"/>
                          <a:cs typeface="Calibri"/>
                        </a:rPr>
                        <a:t> </a:t>
                      </a:r>
                      <a:r>
                        <a:rPr sz="2000" b="1" u="sng" dirty="0">
                          <a:uFill>
                            <a:solidFill>
                              <a:srgbClr val="000000"/>
                            </a:solidFill>
                          </a:uFill>
                          <a:latin typeface="Calibri"/>
                          <a:cs typeface="Calibri"/>
                        </a:rPr>
                        <a:t>&amp;</a:t>
                      </a:r>
                      <a:r>
                        <a:rPr sz="2000" b="1" u="sng" spc="-40" dirty="0">
                          <a:uFill>
                            <a:solidFill>
                              <a:srgbClr val="000000"/>
                            </a:solidFill>
                          </a:uFill>
                          <a:latin typeface="Calibri"/>
                          <a:cs typeface="Calibri"/>
                        </a:rPr>
                        <a:t> </a:t>
                      </a:r>
                      <a:r>
                        <a:rPr sz="2000" b="1" u="sng" dirty="0">
                          <a:uFill>
                            <a:solidFill>
                              <a:srgbClr val="000000"/>
                            </a:solidFill>
                          </a:uFill>
                          <a:latin typeface="Calibri"/>
                          <a:cs typeface="Calibri"/>
                        </a:rPr>
                        <a:t>Kids</a:t>
                      </a:r>
                      <a:r>
                        <a:rPr sz="2000" b="1" u="sng" spc="-25" dirty="0">
                          <a:uFill>
                            <a:solidFill>
                              <a:srgbClr val="000000"/>
                            </a:solidFill>
                          </a:uFill>
                          <a:latin typeface="Calibri"/>
                          <a:cs typeface="Calibri"/>
                        </a:rPr>
                        <a:t> </a:t>
                      </a:r>
                      <a:r>
                        <a:rPr sz="2000" b="1" u="sng" spc="-10" dirty="0">
                          <a:uFill>
                            <a:solidFill>
                              <a:srgbClr val="000000"/>
                            </a:solidFill>
                          </a:uFill>
                          <a:latin typeface="Calibri"/>
                          <a:cs typeface="Calibri"/>
                        </a:rPr>
                        <a:t>Desserts</a:t>
                      </a:r>
                      <a:endParaRPr sz="20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3030">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77800" marR="172720"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3810" algn="ctr">
                        <a:lnSpc>
                          <a:spcPct val="100000"/>
                        </a:lnSpc>
                        <a:spcBef>
                          <a:spcPts val="409"/>
                        </a:spcBef>
                      </a:pPr>
                      <a:r>
                        <a:rPr sz="1400" b="1" spc="-20" dirty="0">
                          <a:latin typeface="Calibri"/>
                          <a:cs typeface="Calibri"/>
                        </a:rPr>
                        <a:t>Lupi</a:t>
                      </a:r>
                      <a:endParaRPr sz="1400">
                        <a:latin typeface="Calibri"/>
                        <a:cs typeface="Calibri"/>
                      </a:endParaRPr>
                    </a:p>
                    <a:p>
                      <a:pPr marL="3175" algn="ctr">
                        <a:lnSpc>
                          <a:spcPct val="100000"/>
                        </a:lnSpc>
                      </a:pPr>
                      <a:r>
                        <a:rPr sz="1400" b="1" spc="-50" dirty="0">
                          <a:latin typeface="Calibri"/>
                          <a:cs typeface="Calibri"/>
                        </a:rPr>
                        <a:t>n</a:t>
                      </a:r>
                      <a:endParaRPr sz="1400">
                        <a:latin typeface="Calibri"/>
                        <a:cs typeface="Calibri"/>
                      </a:endParaRPr>
                    </a:p>
                  </a:txBody>
                  <a:tcPr marL="0" marR="0" marT="52069"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4445" algn="ctr">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3700">
                <a:tc>
                  <a:txBody>
                    <a:bodyPr/>
                    <a:lstStyle/>
                    <a:p>
                      <a:pPr marL="91440">
                        <a:lnSpc>
                          <a:spcPct val="100000"/>
                        </a:lnSpc>
                        <a:spcBef>
                          <a:spcPts val="660"/>
                        </a:spcBef>
                      </a:pPr>
                      <a:r>
                        <a:rPr sz="1400" b="1" dirty="0">
                          <a:latin typeface="Calibri"/>
                          <a:cs typeface="Calibri"/>
                        </a:rPr>
                        <a:t>Hot</a:t>
                      </a:r>
                      <a:r>
                        <a:rPr sz="1400" b="1" spc="-25" dirty="0">
                          <a:latin typeface="Calibri"/>
                          <a:cs typeface="Calibri"/>
                        </a:rPr>
                        <a:t> </a:t>
                      </a:r>
                      <a:r>
                        <a:rPr sz="1400" b="1" dirty="0">
                          <a:latin typeface="Calibri"/>
                          <a:cs typeface="Calibri"/>
                        </a:rPr>
                        <a:t>Fudge</a:t>
                      </a:r>
                      <a:r>
                        <a:rPr sz="1400" b="1" spc="-50" dirty="0">
                          <a:latin typeface="Calibri"/>
                          <a:cs typeface="Calibri"/>
                        </a:rPr>
                        <a:t> </a:t>
                      </a:r>
                      <a:r>
                        <a:rPr sz="1400" b="1" spc="-10" dirty="0">
                          <a:latin typeface="Calibri"/>
                          <a:cs typeface="Calibri"/>
                        </a:rPr>
                        <a:t>Sundae</a:t>
                      </a:r>
                      <a:endParaRPr sz="1400">
                        <a:latin typeface="Calibri"/>
                        <a:cs typeface="Calibri"/>
                      </a:endParaRPr>
                    </a:p>
                  </a:txBody>
                  <a:tcPr marL="0" marR="0" marT="83820" marB="0">
                    <a:lnL w="12700">
                      <a:solidFill>
                        <a:srgbClr val="FFFFFF"/>
                      </a:solidFill>
                      <a:prstDash val="soli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63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Times New Roman"/>
                          <a:cs typeface="Times New Roman"/>
                        </a:rPr>
                        <a:t>MC</a:t>
                      </a:r>
                    </a:p>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marL="91440">
                        <a:lnSpc>
                          <a:spcPct val="100000"/>
                        </a:lnSpc>
                        <a:spcBef>
                          <a:spcPts val="680"/>
                        </a:spcBef>
                      </a:pPr>
                      <a:r>
                        <a:rPr sz="1400" b="1" dirty="0">
                          <a:latin typeface="Calibri"/>
                          <a:cs typeface="Calibri"/>
                        </a:rPr>
                        <a:t>Ice</a:t>
                      </a:r>
                      <a:r>
                        <a:rPr sz="1400" b="1" spc="-35" dirty="0">
                          <a:latin typeface="Calibri"/>
                          <a:cs typeface="Calibri"/>
                        </a:rPr>
                        <a:t> </a:t>
                      </a:r>
                      <a:r>
                        <a:rPr sz="1400" b="1" dirty="0">
                          <a:latin typeface="Calibri"/>
                          <a:cs typeface="Calibri"/>
                        </a:rPr>
                        <a:t>Cream,</a:t>
                      </a:r>
                      <a:r>
                        <a:rPr sz="1400" b="1" spc="-25" dirty="0">
                          <a:latin typeface="Calibri"/>
                          <a:cs typeface="Calibri"/>
                        </a:rPr>
                        <a:t> </a:t>
                      </a:r>
                      <a:r>
                        <a:rPr sz="1400" b="1" spc="-10" dirty="0">
                          <a:latin typeface="Calibri"/>
                          <a:cs typeface="Calibri"/>
                        </a:rPr>
                        <a:t>Chocolate</a:t>
                      </a:r>
                      <a:endParaRPr sz="140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sz="1400" b="1" dirty="0">
                          <a:latin typeface="Calibri"/>
                          <a:cs typeface="Calibri"/>
                        </a:rPr>
                        <a:t>Ice</a:t>
                      </a:r>
                      <a:r>
                        <a:rPr sz="1400" b="1" spc="-35" dirty="0">
                          <a:latin typeface="Calibri"/>
                          <a:cs typeface="Calibri"/>
                        </a:rPr>
                        <a:t> </a:t>
                      </a:r>
                      <a:r>
                        <a:rPr sz="1400" b="1" dirty="0">
                          <a:latin typeface="Calibri"/>
                          <a:cs typeface="Calibri"/>
                        </a:rPr>
                        <a:t>Cream,</a:t>
                      </a:r>
                      <a:r>
                        <a:rPr sz="1400" b="1" spc="-30" dirty="0">
                          <a:latin typeface="Calibri"/>
                          <a:cs typeface="Calibri"/>
                        </a:rPr>
                        <a:t> </a:t>
                      </a:r>
                      <a:r>
                        <a:rPr sz="1400" b="1" spc="-10" dirty="0">
                          <a:latin typeface="Calibri"/>
                          <a:cs typeface="Calibri"/>
                        </a:rPr>
                        <a:t>Vanilla</a:t>
                      </a:r>
                      <a:endParaRPr sz="1400">
                        <a:latin typeface="Calibri"/>
                        <a:cs typeface="Calibri"/>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50"/>
                        </a:spcBef>
                      </a:pPr>
                      <a:r>
                        <a:rPr sz="1400" b="1" dirty="0">
                          <a:latin typeface="Calibri"/>
                          <a:cs typeface="Calibri"/>
                        </a:rPr>
                        <a:t>Classic</a:t>
                      </a:r>
                      <a:r>
                        <a:rPr sz="1400" b="1" spc="-30" dirty="0">
                          <a:latin typeface="Calibri"/>
                          <a:cs typeface="Calibri"/>
                        </a:rPr>
                        <a:t> </a:t>
                      </a:r>
                      <a:r>
                        <a:rPr sz="1400" b="1" spc="-10" dirty="0">
                          <a:latin typeface="Calibri"/>
                          <a:cs typeface="Calibri"/>
                        </a:rPr>
                        <a:t>Cheesecake</a:t>
                      </a:r>
                      <a:r>
                        <a:rPr sz="1400" b="1" spc="-50" dirty="0">
                          <a:latin typeface="Calibri"/>
                          <a:cs typeface="Calibri"/>
                        </a:rPr>
                        <a:t> </a:t>
                      </a:r>
                      <a:r>
                        <a:rPr sz="1400" b="1" spc="-10" dirty="0">
                          <a:latin typeface="Calibri"/>
                          <a:cs typeface="Calibri"/>
                        </a:rPr>
                        <a:t>(Strawberry)</a:t>
                      </a:r>
                      <a:endParaRPr sz="140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1905" algn="ctr">
                        <a:lnSpc>
                          <a:spcPct val="100000"/>
                        </a:lnSpc>
                        <a:spcBef>
                          <a:spcPts val="365"/>
                        </a:spcBef>
                      </a:pPr>
                      <a:r>
                        <a:rPr sz="1800" b="1" spc="-10" dirty="0">
                          <a:latin typeface="Calibri"/>
                          <a:cs typeface="Calibri"/>
                        </a:rPr>
                        <a:t>Y-</a:t>
                      </a:r>
                      <a:r>
                        <a:rPr sz="1800" b="1" spc="-50" dirty="0">
                          <a:latin typeface="Calibri"/>
                          <a:cs typeface="Calibri"/>
                        </a:rPr>
                        <a:t>W</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r>
                        <a:rPr lang="en-US" sz="1400" b="1" dirty="0">
                          <a:latin typeface="Times New Roman"/>
                          <a:cs typeface="Times New Roman"/>
                        </a:rPr>
                        <a:t>MC</a:t>
                      </a:r>
                      <a:endParaRPr sz="1400" b="1"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pPr>
                      <a:r>
                        <a:rPr lang="en-US" sz="1400" b="1" dirty="0">
                          <a:latin typeface="Times New Roman"/>
                          <a:cs typeface="Times New Roman"/>
                        </a:rPr>
                        <a:t>MC</a:t>
                      </a:r>
                      <a:endParaRPr sz="1400" b="1"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70"/>
                        </a:spcBef>
                      </a:pPr>
                      <a:r>
                        <a:rPr sz="1400" b="1" dirty="0">
                          <a:latin typeface="Calibri"/>
                          <a:cs typeface="Calibri"/>
                        </a:rPr>
                        <a:t>Classic</a:t>
                      </a:r>
                      <a:r>
                        <a:rPr sz="1400" b="1" spc="-50" dirty="0">
                          <a:latin typeface="Calibri"/>
                          <a:cs typeface="Calibri"/>
                        </a:rPr>
                        <a:t> </a:t>
                      </a:r>
                      <a:r>
                        <a:rPr sz="1400" b="1" spc="-10" dirty="0">
                          <a:latin typeface="Calibri"/>
                          <a:cs typeface="Calibri"/>
                        </a:rPr>
                        <a:t>Shake</a:t>
                      </a:r>
                      <a:endParaRPr sz="1400">
                        <a:latin typeface="Calibri"/>
                        <a:cs typeface="Calibri"/>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85"/>
                        </a:spcBef>
                      </a:pPr>
                      <a:r>
                        <a:rPr lang="en-US" sz="1400" b="1" spc="-10" dirty="0">
                          <a:latin typeface="Calibri"/>
                          <a:cs typeface="Calibri"/>
                        </a:rPr>
                        <a:t>Kid’s</a:t>
                      </a:r>
                      <a:r>
                        <a:rPr sz="1400" b="1" spc="-55" dirty="0">
                          <a:latin typeface="Calibri"/>
                          <a:cs typeface="Calibri"/>
                        </a:rPr>
                        <a:t> </a:t>
                      </a:r>
                      <a:r>
                        <a:rPr sz="1400" b="1" dirty="0">
                          <a:latin typeface="Calibri"/>
                          <a:cs typeface="Calibri"/>
                        </a:rPr>
                        <a:t>Thick</a:t>
                      </a:r>
                      <a:r>
                        <a:rPr sz="1400" b="1" spc="-30" dirty="0">
                          <a:latin typeface="Calibri"/>
                          <a:cs typeface="Calibri"/>
                        </a:rPr>
                        <a:t> </a:t>
                      </a:r>
                      <a:r>
                        <a:rPr sz="1400" b="1" spc="-10" dirty="0">
                          <a:latin typeface="Calibri"/>
                          <a:cs typeface="Calibri"/>
                        </a:rPr>
                        <a:t>Chocolate </a:t>
                      </a:r>
                      <a:r>
                        <a:rPr sz="1400" b="1" spc="-20" dirty="0">
                          <a:latin typeface="Calibri"/>
                          <a:cs typeface="Calibri"/>
                        </a:rPr>
                        <a:t>Shake</a:t>
                      </a:r>
                      <a:endParaRPr sz="1400" dirty="0">
                        <a:latin typeface="Calibri"/>
                        <a:cs typeface="Calibri"/>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Times New Roman"/>
                          <a:cs typeface="Times New Roman"/>
                        </a:rPr>
                        <a:t>MC</a:t>
                      </a: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marL="91440">
                        <a:lnSpc>
                          <a:spcPct val="100000"/>
                        </a:lnSpc>
                        <a:spcBef>
                          <a:spcPts val="705"/>
                        </a:spcBef>
                      </a:pPr>
                      <a:r>
                        <a:rPr sz="1400" b="1" dirty="0">
                          <a:latin typeface="Calibri"/>
                          <a:cs typeface="Calibri"/>
                        </a:rPr>
                        <a:t>Kids</a:t>
                      </a:r>
                      <a:r>
                        <a:rPr sz="1400" b="1" spc="-30" dirty="0">
                          <a:latin typeface="Calibri"/>
                          <a:cs typeface="Calibri"/>
                        </a:rPr>
                        <a:t> </a:t>
                      </a:r>
                      <a:r>
                        <a:rPr sz="1400" b="1" dirty="0">
                          <a:latin typeface="Calibri"/>
                          <a:cs typeface="Calibri"/>
                        </a:rPr>
                        <a:t>Hot</a:t>
                      </a:r>
                      <a:r>
                        <a:rPr sz="1400" b="1" spc="-25" dirty="0">
                          <a:latin typeface="Calibri"/>
                          <a:cs typeface="Calibri"/>
                        </a:rPr>
                        <a:t> </a:t>
                      </a:r>
                      <a:r>
                        <a:rPr sz="1400" b="1" dirty="0">
                          <a:latin typeface="Calibri"/>
                          <a:cs typeface="Calibri"/>
                        </a:rPr>
                        <a:t>Fudge</a:t>
                      </a:r>
                      <a:r>
                        <a:rPr sz="1400" b="1" spc="-35" dirty="0">
                          <a:latin typeface="Calibri"/>
                          <a:cs typeface="Calibri"/>
                        </a:rPr>
                        <a:t> </a:t>
                      </a:r>
                      <a:r>
                        <a:rPr sz="1400" b="1" spc="-10" dirty="0">
                          <a:latin typeface="Calibri"/>
                          <a:cs typeface="Calibri"/>
                        </a:rPr>
                        <a:t>Sundae</a:t>
                      </a:r>
                      <a:endParaRPr sz="1400">
                        <a:latin typeface="Calibri"/>
                        <a:cs typeface="Calibri"/>
                      </a:endParaRPr>
                    </a:p>
                  </a:txBody>
                  <a:tcPr marL="0" marR="0" marT="895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Times New Roman"/>
                          <a:cs typeface="Times New Roman"/>
                        </a:rPr>
                        <a:t>MC</a:t>
                      </a: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bl>
          </a:graphicData>
        </a:graphic>
      </p:graphicFrame>
      <p:grpSp>
        <p:nvGrpSpPr>
          <p:cNvPr id="8" name="object 8"/>
          <p:cNvGrpSpPr/>
          <p:nvPr/>
        </p:nvGrpSpPr>
        <p:grpSpPr>
          <a:xfrm>
            <a:off x="3502152" y="847344"/>
            <a:ext cx="2301240" cy="676910"/>
            <a:chOff x="3502152" y="847344"/>
            <a:chExt cx="2301240" cy="676910"/>
          </a:xfrm>
        </p:grpSpPr>
        <p:pic>
          <p:nvPicPr>
            <p:cNvPr id="9" name="object 9"/>
            <p:cNvPicPr/>
            <p:nvPr/>
          </p:nvPicPr>
          <p:blipFill>
            <a:blip r:embed="rId3" cstate="print"/>
            <a:stretch>
              <a:fillRect/>
            </a:stretch>
          </p:blipFill>
          <p:spPr>
            <a:xfrm>
              <a:off x="3502152" y="847344"/>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4"/>
              <a:ext cx="740663" cy="399288"/>
            </a:xfrm>
            <a:prstGeom prst="rect">
              <a:avLst/>
            </a:prstGeom>
          </p:spPr>
        </p:pic>
        <p:pic>
          <p:nvPicPr>
            <p:cNvPr id="12" name="object 12"/>
            <p:cNvPicPr/>
            <p:nvPr/>
          </p:nvPicPr>
          <p:blipFill>
            <a:blip r:embed="rId6" cstate="print"/>
            <a:stretch>
              <a:fillRect/>
            </a:stretch>
          </p:blipFill>
          <p:spPr>
            <a:xfrm>
              <a:off x="5309616" y="999744"/>
              <a:ext cx="493775" cy="524255"/>
            </a:xfrm>
            <a:prstGeom prst="rect">
              <a:avLst/>
            </a:prstGeom>
          </p:spPr>
        </p:pic>
      </p:grpSp>
      <p:grpSp>
        <p:nvGrpSpPr>
          <p:cNvPr id="13" name="object 13"/>
          <p:cNvGrpSpPr/>
          <p:nvPr/>
        </p:nvGrpSpPr>
        <p:grpSpPr>
          <a:xfrm>
            <a:off x="5849111" y="835152"/>
            <a:ext cx="1173480" cy="634365"/>
            <a:chOff x="5849111" y="835152"/>
            <a:chExt cx="1173480" cy="634365"/>
          </a:xfrm>
        </p:grpSpPr>
        <p:pic>
          <p:nvPicPr>
            <p:cNvPr id="14" name="object 14"/>
            <p:cNvPicPr/>
            <p:nvPr/>
          </p:nvPicPr>
          <p:blipFill>
            <a:blip r:embed="rId7" cstate="print"/>
            <a:stretch>
              <a:fillRect/>
            </a:stretch>
          </p:blipFill>
          <p:spPr>
            <a:xfrm>
              <a:off x="5849111" y="835152"/>
              <a:ext cx="697991" cy="377951"/>
            </a:xfrm>
            <a:prstGeom prst="rect">
              <a:avLst/>
            </a:prstGeom>
          </p:spPr>
        </p:pic>
        <p:pic>
          <p:nvPicPr>
            <p:cNvPr id="15" name="object 15"/>
            <p:cNvPicPr/>
            <p:nvPr/>
          </p:nvPicPr>
          <p:blipFill>
            <a:blip r:embed="rId8" cstate="print"/>
            <a:stretch>
              <a:fillRect/>
            </a:stretch>
          </p:blipFill>
          <p:spPr>
            <a:xfrm>
              <a:off x="6525767" y="1039368"/>
              <a:ext cx="496824" cy="429767"/>
            </a:xfrm>
            <a:prstGeom prst="rect">
              <a:avLst/>
            </a:prstGeom>
          </p:spPr>
        </p:pic>
      </p:grpSp>
      <p:pic>
        <p:nvPicPr>
          <p:cNvPr id="16" name="object 16"/>
          <p:cNvPicPr/>
          <p:nvPr/>
        </p:nvPicPr>
        <p:blipFill>
          <a:blip r:embed="rId9" cstate="print"/>
          <a:stretch>
            <a:fillRect/>
          </a:stretch>
        </p:blipFill>
        <p:spPr>
          <a:xfrm>
            <a:off x="7089647" y="832103"/>
            <a:ext cx="710183" cy="457200"/>
          </a:xfrm>
          <a:prstGeom prst="rect">
            <a:avLst/>
          </a:prstGeom>
        </p:spPr>
      </p:pic>
      <p:grpSp>
        <p:nvGrpSpPr>
          <p:cNvPr id="17" name="object 17"/>
          <p:cNvGrpSpPr/>
          <p:nvPr/>
        </p:nvGrpSpPr>
        <p:grpSpPr>
          <a:xfrm>
            <a:off x="7894319" y="762000"/>
            <a:ext cx="3462654" cy="753110"/>
            <a:chOff x="7894319" y="762000"/>
            <a:chExt cx="3462654" cy="753110"/>
          </a:xfrm>
        </p:grpSpPr>
        <p:pic>
          <p:nvPicPr>
            <p:cNvPr id="18" name="object 18"/>
            <p:cNvPicPr/>
            <p:nvPr/>
          </p:nvPicPr>
          <p:blipFill>
            <a:blip r:embed="rId10" cstate="print"/>
            <a:stretch>
              <a:fillRect/>
            </a:stretch>
          </p:blipFill>
          <p:spPr>
            <a:xfrm>
              <a:off x="7894319" y="1042415"/>
              <a:ext cx="411479" cy="414527"/>
            </a:xfrm>
            <a:prstGeom prst="rect">
              <a:avLst/>
            </a:prstGeom>
          </p:spPr>
        </p:pic>
        <p:pic>
          <p:nvPicPr>
            <p:cNvPr id="19" name="object 19"/>
            <p:cNvPicPr/>
            <p:nvPr/>
          </p:nvPicPr>
          <p:blipFill>
            <a:blip r:embed="rId11" cstate="print"/>
            <a:stretch>
              <a:fillRect/>
            </a:stretch>
          </p:blipFill>
          <p:spPr>
            <a:xfrm>
              <a:off x="8290559" y="813815"/>
              <a:ext cx="740664" cy="557784"/>
            </a:xfrm>
            <a:prstGeom prst="rect">
              <a:avLst/>
            </a:prstGeom>
          </p:spPr>
        </p:pic>
        <p:pic>
          <p:nvPicPr>
            <p:cNvPr id="20" name="object 20"/>
            <p:cNvPicPr/>
            <p:nvPr/>
          </p:nvPicPr>
          <p:blipFill>
            <a:blip r:embed="rId12" cstate="print"/>
            <a:stretch>
              <a:fillRect/>
            </a:stretch>
          </p:blipFill>
          <p:spPr>
            <a:xfrm>
              <a:off x="8997695" y="1066800"/>
              <a:ext cx="658368" cy="432815"/>
            </a:xfrm>
            <a:prstGeom prst="rect">
              <a:avLst/>
            </a:prstGeom>
          </p:spPr>
        </p:pic>
        <p:pic>
          <p:nvPicPr>
            <p:cNvPr id="21" name="object 21"/>
            <p:cNvPicPr/>
            <p:nvPr/>
          </p:nvPicPr>
          <p:blipFill>
            <a:blip r:embed="rId13" cstate="print"/>
            <a:stretch>
              <a:fillRect/>
            </a:stretch>
          </p:blipFill>
          <p:spPr>
            <a:xfrm>
              <a:off x="9604247" y="762000"/>
              <a:ext cx="1024127" cy="752855"/>
            </a:xfrm>
            <a:prstGeom prst="rect">
              <a:avLst/>
            </a:prstGeom>
          </p:spPr>
        </p:pic>
        <p:pic>
          <p:nvPicPr>
            <p:cNvPr id="22" name="object 22"/>
            <p:cNvPicPr/>
            <p:nvPr/>
          </p:nvPicPr>
          <p:blipFill>
            <a:blip r:embed="rId14" cstate="print"/>
            <a:stretch>
              <a:fillRect/>
            </a:stretch>
          </p:blipFill>
          <p:spPr>
            <a:xfrm>
              <a:off x="10262615" y="1094231"/>
              <a:ext cx="585216" cy="417575"/>
            </a:xfrm>
            <a:prstGeom prst="rect">
              <a:avLst/>
            </a:prstGeom>
          </p:spPr>
        </p:pic>
        <p:pic>
          <p:nvPicPr>
            <p:cNvPr id="23" name="object 23"/>
            <p:cNvPicPr/>
            <p:nvPr/>
          </p:nvPicPr>
          <p:blipFill>
            <a:blip r:embed="rId15" cstate="print"/>
            <a:stretch>
              <a:fillRect/>
            </a:stretch>
          </p:blipFill>
          <p:spPr>
            <a:xfrm>
              <a:off x="10847831" y="835152"/>
              <a:ext cx="509016" cy="515112"/>
            </a:xfrm>
            <a:prstGeom prst="rect">
              <a:avLst/>
            </a:prstGeom>
          </p:spPr>
        </p:pic>
      </p:grpSp>
      <p:pic>
        <p:nvPicPr>
          <p:cNvPr id="24" name="object 24"/>
          <p:cNvPicPr/>
          <p:nvPr/>
        </p:nvPicPr>
        <p:blipFill>
          <a:blip r:embed="rId16" cstate="print"/>
          <a:stretch>
            <a:fillRect/>
          </a:stretch>
        </p:blipFill>
        <p:spPr>
          <a:xfrm>
            <a:off x="11475719" y="1066800"/>
            <a:ext cx="512064" cy="417575"/>
          </a:xfrm>
          <a:prstGeom prst="rect">
            <a:avLst/>
          </a:prstGeom>
        </p:spPr>
      </p:pic>
      <p:sp>
        <p:nvSpPr>
          <p:cNvPr id="25" name="object 25"/>
          <p:cNvSpPr txBox="1"/>
          <p:nvPr/>
        </p:nvSpPr>
        <p:spPr>
          <a:xfrm>
            <a:off x="403047" y="6404559"/>
            <a:ext cx="3141345" cy="3003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*Cereal</a:t>
            </a:r>
            <a:r>
              <a:rPr sz="1800" spc="-30" dirty="0">
                <a:latin typeface="Calibri"/>
                <a:cs typeface="Calibri"/>
              </a:rPr>
              <a:t> </a:t>
            </a:r>
            <a:r>
              <a:rPr sz="1800" dirty="0">
                <a:latin typeface="Calibri"/>
                <a:cs typeface="Calibri"/>
              </a:rPr>
              <a:t>cont.</a:t>
            </a:r>
            <a:r>
              <a:rPr sz="1800" spc="-40" dirty="0">
                <a:latin typeface="Calibri"/>
                <a:cs typeface="Calibri"/>
              </a:rPr>
              <a:t> </a:t>
            </a:r>
            <a:r>
              <a:rPr sz="1800" dirty="0">
                <a:latin typeface="Calibri"/>
                <a:cs typeface="Calibri"/>
              </a:rPr>
              <a:t>Gluten.</a:t>
            </a:r>
            <a:r>
              <a:rPr sz="1800" spc="-15" dirty="0">
                <a:latin typeface="Calibri"/>
                <a:cs typeface="Calibri"/>
              </a:rPr>
              <a:t> </a:t>
            </a:r>
            <a:r>
              <a:rPr sz="1800" b="1" dirty="0">
                <a:latin typeface="Calibri"/>
                <a:cs typeface="Calibri"/>
              </a:rPr>
              <a:t>W</a:t>
            </a:r>
            <a:r>
              <a:rPr sz="1800" b="1" spc="-65" dirty="0">
                <a:latin typeface="Calibri"/>
                <a:cs typeface="Calibri"/>
              </a:rPr>
              <a:t> </a:t>
            </a:r>
            <a:r>
              <a:rPr sz="1800" dirty="0">
                <a:latin typeface="Calibri"/>
                <a:cs typeface="Calibri"/>
              </a:rPr>
              <a:t>=</a:t>
            </a:r>
            <a:r>
              <a:rPr sz="1800" spc="-50" dirty="0">
                <a:latin typeface="Calibri"/>
                <a:cs typeface="Calibri"/>
              </a:rPr>
              <a:t> </a:t>
            </a:r>
            <a:r>
              <a:rPr sz="1800" spc="-10" dirty="0">
                <a:latin typeface="Calibri"/>
                <a:cs typeface="Calibri"/>
              </a:rPr>
              <a:t>Wheat.</a:t>
            </a:r>
            <a:endParaRPr sz="18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96417"/>
          </a:xfrm>
          <a:prstGeom prst="rect">
            <a:avLst/>
          </a:prstGeom>
        </p:spPr>
        <p:txBody>
          <a:bodyPr vert="horz" wrap="square" lIns="0" tIns="64896"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2979016243"/>
              </p:ext>
            </p:extLst>
          </p:nvPr>
        </p:nvGraphicFramePr>
        <p:xfrm>
          <a:off x="317842" y="1516951"/>
          <a:ext cx="11714471" cy="4959414"/>
        </p:xfrm>
        <a:graphic>
          <a:graphicData uri="http://schemas.openxmlformats.org/drawingml/2006/table">
            <a:tbl>
              <a:tblPr firstRow="1" bandRow="1">
                <a:tableStyleId>{2D5ABB26-0587-4C30-8999-92F81FD0307C}</a:tableStyleId>
              </a:tblPr>
              <a:tblGrid>
                <a:gridCol w="3067050">
                  <a:extLst>
                    <a:ext uri="{9D8B030D-6E8A-4147-A177-3AD203B41FA5}">
                      <a16:colId xmlns:a16="http://schemas.microsoft.com/office/drawing/2014/main" val="20000"/>
                    </a:ext>
                  </a:extLst>
                </a:gridCol>
                <a:gridCol w="590550">
                  <a:extLst>
                    <a:ext uri="{9D8B030D-6E8A-4147-A177-3AD203B41FA5}">
                      <a16:colId xmlns:a16="http://schemas.microsoft.com/office/drawing/2014/main" val="20001"/>
                    </a:ext>
                  </a:extLst>
                </a:gridCol>
                <a:gridCol w="619760">
                  <a:extLst>
                    <a:ext uri="{9D8B030D-6E8A-4147-A177-3AD203B41FA5}">
                      <a16:colId xmlns:a16="http://schemas.microsoft.com/office/drawing/2014/main" val="20002"/>
                    </a:ext>
                  </a:extLst>
                </a:gridCol>
                <a:gridCol w="619760">
                  <a:extLst>
                    <a:ext uri="{9D8B030D-6E8A-4147-A177-3AD203B41FA5}">
                      <a16:colId xmlns:a16="http://schemas.microsoft.com/office/drawing/2014/main" val="20003"/>
                    </a:ext>
                  </a:extLst>
                </a:gridCol>
                <a:gridCol w="619760">
                  <a:extLst>
                    <a:ext uri="{9D8B030D-6E8A-4147-A177-3AD203B41FA5}">
                      <a16:colId xmlns:a16="http://schemas.microsoft.com/office/drawing/2014/main" val="20004"/>
                    </a:ext>
                  </a:extLst>
                </a:gridCol>
                <a:gridCol w="619760">
                  <a:extLst>
                    <a:ext uri="{9D8B030D-6E8A-4147-A177-3AD203B41FA5}">
                      <a16:colId xmlns:a16="http://schemas.microsoft.com/office/drawing/2014/main" val="20005"/>
                    </a:ext>
                  </a:extLst>
                </a:gridCol>
                <a:gridCol w="619759">
                  <a:extLst>
                    <a:ext uri="{9D8B030D-6E8A-4147-A177-3AD203B41FA5}">
                      <a16:colId xmlns:a16="http://schemas.microsoft.com/office/drawing/2014/main" val="20006"/>
                    </a:ext>
                  </a:extLst>
                </a:gridCol>
                <a:gridCol w="619759">
                  <a:extLst>
                    <a:ext uri="{9D8B030D-6E8A-4147-A177-3AD203B41FA5}">
                      <a16:colId xmlns:a16="http://schemas.microsoft.com/office/drawing/2014/main" val="20007"/>
                    </a:ext>
                  </a:extLst>
                </a:gridCol>
                <a:gridCol w="619759">
                  <a:extLst>
                    <a:ext uri="{9D8B030D-6E8A-4147-A177-3AD203B41FA5}">
                      <a16:colId xmlns:a16="http://schemas.microsoft.com/office/drawing/2014/main" val="20008"/>
                    </a:ext>
                  </a:extLst>
                </a:gridCol>
                <a:gridCol w="619759">
                  <a:extLst>
                    <a:ext uri="{9D8B030D-6E8A-4147-A177-3AD203B41FA5}">
                      <a16:colId xmlns:a16="http://schemas.microsoft.com/office/drawing/2014/main" val="20009"/>
                    </a:ext>
                  </a:extLst>
                </a:gridCol>
                <a:gridCol w="619759">
                  <a:extLst>
                    <a:ext uri="{9D8B030D-6E8A-4147-A177-3AD203B41FA5}">
                      <a16:colId xmlns:a16="http://schemas.microsoft.com/office/drawing/2014/main" val="20010"/>
                    </a:ext>
                  </a:extLst>
                </a:gridCol>
                <a:gridCol w="619759">
                  <a:extLst>
                    <a:ext uri="{9D8B030D-6E8A-4147-A177-3AD203B41FA5}">
                      <a16:colId xmlns:a16="http://schemas.microsoft.com/office/drawing/2014/main" val="20011"/>
                    </a:ext>
                  </a:extLst>
                </a:gridCol>
                <a:gridCol w="619759">
                  <a:extLst>
                    <a:ext uri="{9D8B030D-6E8A-4147-A177-3AD203B41FA5}">
                      <a16:colId xmlns:a16="http://schemas.microsoft.com/office/drawing/2014/main" val="20012"/>
                    </a:ext>
                  </a:extLst>
                </a:gridCol>
                <a:gridCol w="619759">
                  <a:extLst>
                    <a:ext uri="{9D8B030D-6E8A-4147-A177-3AD203B41FA5}">
                      <a16:colId xmlns:a16="http://schemas.microsoft.com/office/drawing/2014/main" val="20013"/>
                    </a:ext>
                  </a:extLst>
                </a:gridCol>
                <a:gridCol w="619759">
                  <a:extLst>
                    <a:ext uri="{9D8B030D-6E8A-4147-A177-3AD203B41FA5}">
                      <a16:colId xmlns:a16="http://schemas.microsoft.com/office/drawing/2014/main" val="20014"/>
                    </a:ext>
                  </a:extLst>
                </a:gridCol>
              </a:tblGrid>
              <a:tr h="548005">
                <a:tc>
                  <a:txBody>
                    <a:bodyPr/>
                    <a:lstStyle/>
                    <a:p>
                      <a:pPr algn="ctr">
                        <a:lnSpc>
                          <a:spcPct val="100000"/>
                        </a:lnSpc>
                        <a:spcBef>
                          <a:spcPts val="755"/>
                        </a:spcBef>
                      </a:pPr>
                      <a:r>
                        <a:rPr sz="2000" b="1" u="sng" spc="-10" dirty="0">
                          <a:uFill>
                            <a:solidFill>
                              <a:srgbClr val="000000"/>
                            </a:solidFill>
                          </a:uFill>
                          <a:latin typeface="Calibri"/>
                          <a:cs typeface="Calibri"/>
                        </a:rPr>
                        <a:t>Cocktails</a:t>
                      </a:r>
                      <a:endParaRPr sz="2000">
                        <a:latin typeface="Calibri"/>
                        <a:cs typeface="Calibri"/>
                      </a:endParaRPr>
                    </a:p>
                  </a:txBody>
                  <a:tcPr marL="0" marR="0" marT="95885" marB="0">
                    <a:lnL w="12700">
                      <a:solidFill>
                        <a:srgbClr val="FFFFFF"/>
                      </a:solidFill>
                      <a:prstDash val="solid"/>
                    </a:lnL>
                    <a:lnR w="12700">
                      <a:solidFill>
                        <a:srgbClr val="FFFFFF"/>
                      </a:solidFill>
                      <a:prstDash val="solid"/>
                    </a:lnR>
                    <a:lnT w="19050">
                      <a:solidFill>
                        <a:srgbClr val="FFFFFF"/>
                      </a:solidFill>
                      <a:prstDash val="solid"/>
                    </a:lnT>
                    <a:lnB w="57150">
                      <a:solidFill>
                        <a:srgbClr val="FFFFFF"/>
                      </a:solidFill>
                      <a:prstDash val="solid"/>
                    </a:lnB>
                    <a:solidFill>
                      <a:srgbClr val="A4A4A4"/>
                    </a:solidFill>
                  </a:tcPr>
                </a:tc>
                <a:tc>
                  <a:txBody>
                    <a:bodyPr/>
                    <a:lstStyle/>
                    <a:p>
                      <a:pPr marR="24130" algn="ctr">
                        <a:lnSpc>
                          <a:spcPct val="100000"/>
                        </a:lnSpc>
                        <a:spcBef>
                          <a:spcPts val="1375"/>
                        </a:spcBef>
                      </a:pPr>
                      <a:r>
                        <a:rPr sz="1200" b="1" spc="-10" dirty="0">
                          <a:latin typeface="Calibri"/>
                          <a:cs typeface="Calibri"/>
                        </a:rPr>
                        <a:t>Celery</a:t>
                      </a:r>
                      <a:endParaRPr sz="1200">
                        <a:latin typeface="Calibri"/>
                        <a:cs typeface="Calibri"/>
                      </a:endParaRPr>
                    </a:p>
                  </a:txBody>
                  <a:tcPr marL="0" marR="0" marT="1746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0014">
                        <a:lnSpc>
                          <a:spcPct val="100000"/>
                        </a:lnSpc>
                        <a:spcBef>
                          <a:spcPts val="1090"/>
                        </a:spcBef>
                      </a:pPr>
                      <a:r>
                        <a:rPr sz="1600" b="1" spc="-20" dirty="0">
                          <a:latin typeface="Calibri"/>
                          <a:cs typeface="Calibri"/>
                        </a:rPr>
                        <a:t>Eggs</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0970">
                        <a:lnSpc>
                          <a:spcPct val="100000"/>
                        </a:lnSpc>
                        <a:spcBef>
                          <a:spcPts val="1090"/>
                        </a:spcBef>
                      </a:pPr>
                      <a:r>
                        <a:rPr sz="1600" b="1" spc="-20" dirty="0">
                          <a:latin typeface="Calibri"/>
                          <a:cs typeface="Calibri"/>
                        </a:rPr>
                        <a:t>Fish</a:t>
                      </a:r>
                      <a:endParaRPr sz="1600">
                        <a:latin typeface="Calibri"/>
                        <a:cs typeface="Calibri"/>
                      </a:endParaRPr>
                    </a:p>
                  </a:txBody>
                  <a:tcPr marL="0" marR="0" marT="1384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9539" marR="121285" indent="12065" algn="just">
                        <a:lnSpc>
                          <a:spcPct val="100000"/>
                        </a:lnSpc>
                        <a:spcBef>
                          <a:spcPts val="300"/>
                        </a:spcBef>
                      </a:pPr>
                      <a:r>
                        <a:rPr sz="1000" b="1" spc="-10" dirty="0">
                          <a:latin typeface="Calibri"/>
                          <a:cs typeface="Calibri"/>
                        </a:rPr>
                        <a:t>Cereal cont. Gluten</a:t>
                      </a:r>
                      <a:endParaRPr sz="10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07950">
                        <a:lnSpc>
                          <a:spcPct val="100000"/>
                        </a:lnSpc>
                        <a:spcBef>
                          <a:spcPts val="1245"/>
                        </a:spcBef>
                      </a:pPr>
                      <a:r>
                        <a:rPr sz="1400" b="1" spc="-10" dirty="0">
                          <a:latin typeface="Calibri"/>
                          <a:cs typeface="Calibri"/>
                        </a:rPr>
                        <a:t>Lupin</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7955">
                        <a:lnSpc>
                          <a:spcPct val="100000"/>
                        </a:lnSpc>
                        <a:spcBef>
                          <a:spcPts val="1245"/>
                        </a:spcBef>
                      </a:pPr>
                      <a:r>
                        <a:rPr sz="1400" b="1" spc="-20" dirty="0">
                          <a:latin typeface="Calibri"/>
                          <a:cs typeface="Calibri"/>
                        </a:rPr>
                        <a:t>Milk</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05410">
                        <a:lnSpc>
                          <a:spcPct val="100000"/>
                        </a:lnSpc>
                      </a:pPr>
                      <a:r>
                        <a:rPr sz="900" b="1" spc="-10" dirty="0">
                          <a:latin typeface="Calibri"/>
                          <a:cs typeface="Calibri"/>
                        </a:rPr>
                        <a:t>Mustard</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8110">
                        <a:lnSpc>
                          <a:spcPct val="100000"/>
                        </a:lnSpc>
                      </a:pPr>
                      <a:r>
                        <a:rPr sz="900" b="1" spc="-10" dirty="0">
                          <a:latin typeface="Calibri"/>
                          <a:cs typeface="Calibri"/>
                        </a:rPr>
                        <a:t>Peanuts</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27635">
                        <a:lnSpc>
                          <a:spcPct val="100000"/>
                        </a:lnSpc>
                      </a:pPr>
                      <a:r>
                        <a:rPr sz="900" b="1" spc="-10" dirty="0">
                          <a:latin typeface="Calibri"/>
                          <a:cs typeface="Calibri"/>
                        </a:rPr>
                        <a:t>Sesame</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0"/>
                        </a:spcBef>
                      </a:pPr>
                      <a:endParaRPr sz="900">
                        <a:latin typeface="Times New Roman"/>
                        <a:cs typeface="Times New Roman"/>
                      </a:endParaRPr>
                    </a:p>
                    <a:p>
                      <a:pPr marL="112395">
                        <a:lnSpc>
                          <a:spcPct val="100000"/>
                        </a:lnSpc>
                      </a:pPr>
                      <a:r>
                        <a:rPr sz="900" b="1" spc="-10" dirty="0">
                          <a:latin typeface="Calibri"/>
                          <a:cs typeface="Calibri"/>
                        </a:rPr>
                        <a:t>Shellfish</a:t>
                      </a:r>
                      <a:endParaRPr sz="900">
                        <a:latin typeface="Calibri"/>
                        <a:cs typeface="Calibri"/>
                      </a:endParaRPr>
                    </a:p>
                  </a:txBody>
                  <a:tcPr marL="0" marR="0" marT="673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45"/>
                        </a:spcBef>
                      </a:pPr>
                      <a:r>
                        <a:rPr sz="1400" b="1" spc="-25" dirty="0">
                          <a:latin typeface="Calibri"/>
                          <a:cs typeface="Calibri"/>
                        </a:rPr>
                        <a:t>Soy</a:t>
                      </a:r>
                      <a:endParaRPr sz="1400">
                        <a:latin typeface="Calibri"/>
                        <a:cs typeface="Calibri"/>
                      </a:endParaRPr>
                    </a:p>
                  </a:txBody>
                  <a:tcPr marL="0" marR="0" marT="158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30810" marR="116839" indent="-3175">
                        <a:lnSpc>
                          <a:spcPct val="100000"/>
                        </a:lnSpc>
                        <a:spcBef>
                          <a:spcPts val="1025"/>
                        </a:spcBef>
                      </a:pPr>
                      <a:r>
                        <a:rPr sz="900" b="1" spc="-20" dirty="0">
                          <a:latin typeface="Calibri"/>
                          <a:cs typeface="Calibri"/>
                        </a:rPr>
                        <a:t>Sulphur</a:t>
                      </a:r>
                      <a:r>
                        <a:rPr sz="900" b="1" spc="500" dirty="0">
                          <a:latin typeface="Calibri"/>
                          <a:cs typeface="Calibri"/>
                        </a:rPr>
                        <a:t> </a:t>
                      </a:r>
                      <a:r>
                        <a:rPr sz="900" b="1" spc="-10" dirty="0">
                          <a:latin typeface="Calibri"/>
                          <a:cs typeface="Calibri"/>
                        </a:rPr>
                        <a:t>Dioxide</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1295" marR="187960" indent="2540">
                        <a:lnSpc>
                          <a:spcPct val="100000"/>
                        </a:lnSpc>
                        <a:spcBef>
                          <a:spcPts val="1025"/>
                        </a:spcBef>
                      </a:pPr>
                      <a:r>
                        <a:rPr sz="900" b="1" spc="-20" dirty="0">
                          <a:latin typeface="Calibri"/>
                          <a:cs typeface="Calibri"/>
                        </a:rPr>
                        <a:t>Tree</a:t>
                      </a:r>
                      <a:r>
                        <a:rPr sz="900" b="1" spc="500" dirty="0">
                          <a:latin typeface="Calibri"/>
                          <a:cs typeface="Calibri"/>
                        </a:rPr>
                        <a:t> </a:t>
                      </a:r>
                      <a:r>
                        <a:rPr sz="900" b="1" spc="-20" dirty="0">
                          <a:latin typeface="Calibri"/>
                          <a:cs typeface="Calibri"/>
                        </a:rPr>
                        <a:t>Nuts</a:t>
                      </a:r>
                      <a:endParaRPr sz="900">
                        <a:latin typeface="Calibri"/>
                        <a:cs typeface="Calibri"/>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76555">
                <a:tc>
                  <a:txBody>
                    <a:bodyPr/>
                    <a:lstStyle/>
                    <a:p>
                      <a:pPr marL="91440">
                        <a:lnSpc>
                          <a:spcPct val="100000"/>
                        </a:lnSpc>
                        <a:spcBef>
                          <a:spcPts val="620"/>
                        </a:spcBef>
                      </a:pPr>
                      <a:r>
                        <a:rPr sz="1400" b="1" spc="-10" dirty="0">
                          <a:latin typeface="Calibri"/>
                          <a:cs typeface="Calibri"/>
                        </a:rPr>
                        <a:t>Passion </a:t>
                      </a:r>
                      <a:r>
                        <a:rPr lang="en-US" sz="1400" b="1" spc="-10" dirty="0">
                          <a:latin typeface="Calibri"/>
                          <a:cs typeface="Calibri"/>
                        </a:rPr>
                        <a:t>F</a:t>
                      </a:r>
                      <a:r>
                        <a:rPr sz="1400" b="1" dirty="0">
                          <a:latin typeface="Calibri"/>
                          <a:cs typeface="Calibri"/>
                        </a:rPr>
                        <a:t>ruit</a:t>
                      </a:r>
                      <a:r>
                        <a:rPr sz="1400" b="1" spc="-20" dirty="0">
                          <a:latin typeface="Calibri"/>
                          <a:cs typeface="Calibri"/>
                        </a:rPr>
                        <a:t> </a:t>
                      </a:r>
                      <a:r>
                        <a:rPr lang="en-US" sz="1400" b="1" spc="-20" dirty="0">
                          <a:latin typeface="Calibri"/>
                          <a:cs typeface="Calibri"/>
                        </a:rPr>
                        <a:t>M</a:t>
                      </a:r>
                      <a:r>
                        <a:rPr sz="1400" b="1" dirty="0">
                          <a:latin typeface="Calibri"/>
                          <a:cs typeface="Calibri"/>
                        </a:rPr>
                        <a:t>ai</a:t>
                      </a:r>
                      <a:r>
                        <a:rPr sz="1400" b="1" spc="-35" dirty="0">
                          <a:latin typeface="Calibri"/>
                          <a:cs typeface="Calibri"/>
                        </a:rPr>
                        <a:t> </a:t>
                      </a:r>
                      <a:r>
                        <a:rPr lang="en-US" sz="1400" b="1" spc="-25" dirty="0">
                          <a:latin typeface="Calibri"/>
                          <a:cs typeface="Calibri"/>
                        </a:rPr>
                        <a:t>T</a:t>
                      </a:r>
                      <a:r>
                        <a:rPr sz="1400" b="1" spc="-25" dirty="0">
                          <a:latin typeface="Calibri"/>
                          <a:cs typeface="Calibri"/>
                        </a:rPr>
                        <a:t>ai</a:t>
                      </a:r>
                      <a:endParaRPr sz="1400" dirty="0">
                        <a:latin typeface="Calibri"/>
                        <a:cs typeface="Calibri"/>
                      </a:endParaRPr>
                    </a:p>
                  </a:txBody>
                  <a:tcPr marL="0" marR="0" marT="78740" marB="0">
                    <a:lnL w="12700">
                      <a:solidFill>
                        <a:srgbClr val="FFFFFF"/>
                      </a:solidFill>
                      <a:prstDash val="solid"/>
                    </a:lnL>
                    <a:lnR w="12700">
                      <a:solidFill>
                        <a:srgbClr val="FFFFFF"/>
                      </a:solidFill>
                      <a:prstDash val="solid"/>
                    </a:lnR>
                    <a:lnT w="5715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4445" algn="ctr">
                        <a:lnSpc>
                          <a:spcPct val="100000"/>
                        </a:lnSpc>
                        <a:spcBef>
                          <a:spcPts val="290"/>
                        </a:spcBef>
                      </a:pPr>
                      <a:r>
                        <a:rPr sz="1800" b="1" spc="-50" dirty="0">
                          <a:latin typeface="Calibri"/>
                          <a:cs typeface="Calibri"/>
                        </a:rPr>
                        <a:t>Y</a:t>
                      </a:r>
                      <a:endParaRPr sz="1800">
                        <a:latin typeface="Calibri"/>
                        <a:cs typeface="Calibri"/>
                      </a:endParaRPr>
                    </a:p>
                  </a:txBody>
                  <a:tcPr marL="0" marR="0" marT="368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5080" algn="ctr">
                        <a:lnSpc>
                          <a:spcPct val="100000"/>
                        </a:lnSpc>
                        <a:spcBef>
                          <a:spcPts val="290"/>
                        </a:spcBef>
                      </a:pPr>
                      <a:r>
                        <a:rPr sz="1800" b="1" spc="-50" dirty="0">
                          <a:latin typeface="Calibri"/>
                          <a:cs typeface="Calibri"/>
                        </a:rPr>
                        <a:t>Y</a:t>
                      </a:r>
                      <a:endParaRPr sz="1800" dirty="0">
                        <a:latin typeface="Calibri"/>
                        <a:cs typeface="Calibri"/>
                      </a:endParaRPr>
                    </a:p>
                  </a:txBody>
                  <a:tcPr marL="0" marR="0" marT="368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830"/>
                        </a:spcBef>
                      </a:pPr>
                      <a:r>
                        <a:rPr sz="1400" b="1" dirty="0">
                          <a:latin typeface="Calibri"/>
                          <a:cs typeface="Calibri"/>
                        </a:rPr>
                        <a:t>Tiki</a:t>
                      </a:r>
                      <a:r>
                        <a:rPr sz="1400" b="1" spc="-25" dirty="0">
                          <a:latin typeface="Calibri"/>
                          <a:cs typeface="Calibri"/>
                        </a:rPr>
                        <a:t> </a:t>
                      </a:r>
                      <a:r>
                        <a:rPr lang="en-US" sz="1400" b="1" spc="-10" dirty="0">
                          <a:latin typeface="Calibri"/>
                          <a:cs typeface="Calibri"/>
                        </a:rPr>
                        <a:t>R</a:t>
                      </a:r>
                      <a:r>
                        <a:rPr sz="1400" b="1" spc="-10" dirty="0">
                          <a:latin typeface="Calibri"/>
                          <a:cs typeface="Calibri"/>
                        </a:rPr>
                        <a:t>oyale</a:t>
                      </a:r>
                      <a:endParaRPr sz="1400" dirty="0">
                        <a:latin typeface="Calibri"/>
                        <a:cs typeface="Calibri"/>
                      </a:endParaRPr>
                    </a:p>
                  </a:txBody>
                  <a:tcPr marL="0" marR="0" marT="105410" marB="0">
                    <a:lnL w="12700">
                      <a:solidFill>
                        <a:srgbClr val="FFFFFF"/>
                      </a:solidFill>
                      <a:prstDash val="solid"/>
                    </a:lnL>
                    <a:lnR w="12700">
                      <a:solidFill>
                        <a:srgbClr val="FFFFFF"/>
                      </a:solidFill>
                      <a:prstDash val="solid"/>
                    </a:lnR>
                    <a:lnT w="12700">
                      <a:solidFill>
                        <a:srgbClr val="FFFFFF"/>
                      </a:solidFill>
                      <a:prstDash val="solid"/>
                    </a:lnT>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b="1" spc="-50" dirty="0">
                          <a:latin typeface="+mn-lt"/>
                          <a:cs typeface="Calibri"/>
                        </a:rPr>
                        <a:t>Y</a:t>
                      </a:r>
                      <a:endParaRPr lang="en-US" sz="18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75920">
                <a:tc>
                  <a:txBody>
                    <a:bodyPr/>
                    <a:lstStyle/>
                    <a:p>
                      <a:pPr marL="91440">
                        <a:lnSpc>
                          <a:spcPct val="100000"/>
                        </a:lnSpc>
                        <a:spcBef>
                          <a:spcPts val="725"/>
                        </a:spcBef>
                      </a:pPr>
                      <a:r>
                        <a:rPr sz="1400" b="1" spc="-10" dirty="0">
                          <a:latin typeface="Calibri"/>
                          <a:cs typeface="Calibri"/>
                        </a:rPr>
                        <a:t>Zombie</a:t>
                      </a:r>
                      <a:endParaRPr sz="1400">
                        <a:latin typeface="Calibri"/>
                        <a:cs typeface="Calibri"/>
                      </a:endParaRPr>
                    </a:p>
                  </a:txBody>
                  <a:tcPr marL="0" marR="0" marT="92075" marB="0">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4445" algn="ctr">
                        <a:lnSpc>
                          <a:spcPct val="100000"/>
                        </a:lnSpc>
                        <a:spcBef>
                          <a:spcPts val="290"/>
                        </a:spcBef>
                      </a:pPr>
                      <a:r>
                        <a:rPr sz="1800" b="1" spc="-50" dirty="0">
                          <a:latin typeface="Calibri"/>
                          <a:cs typeface="Calibri"/>
                        </a:rPr>
                        <a:t>Y</a:t>
                      </a:r>
                      <a:endParaRPr sz="18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76555">
                <a:tc>
                  <a:txBody>
                    <a:bodyPr/>
                    <a:lstStyle/>
                    <a:p>
                      <a:pPr marL="91440">
                        <a:lnSpc>
                          <a:spcPct val="100000"/>
                        </a:lnSpc>
                        <a:spcBef>
                          <a:spcPts val="700"/>
                        </a:spcBef>
                      </a:pPr>
                      <a:r>
                        <a:rPr sz="1400" b="1" spc="-10" dirty="0">
                          <a:latin typeface="Calibri"/>
                          <a:cs typeface="Calibri"/>
                        </a:rPr>
                        <a:t>Margarita</a:t>
                      </a:r>
                      <a:r>
                        <a:rPr lang="en-US" sz="1400" b="1" spc="-10" dirty="0">
                          <a:latin typeface="Calibri"/>
                          <a:cs typeface="Calibri"/>
                        </a:rPr>
                        <a:t> Rita</a:t>
                      </a:r>
                      <a:endParaRPr sz="1400" dirty="0">
                        <a:latin typeface="Calibri"/>
                        <a:cs typeface="Calibri"/>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R="19685" algn="ctr">
                        <a:lnSpc>
                          <a:spcPct val="100000"/>
                        </a:lnSpc>
                        <a:spcBef>
                          <a:spcPts val="295"/>
                        </a:spcBef>
                      </a:pPr>
                      <a:r>
                        <a:rPr sz="1800" b="1" spc="-50" dirty="0">
                          <a:latin typeface="Calibri"/>
                          <a:cs typeface="Calibri"/>
                        </a:rPr>
                        <a:t>Y</a:t>
                      </a:r>
                      <a:endParaRPr sz="1800">
                        <a:latin typeface="Calibri"/>
                        <a:cs typeface="Calibri"/>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4445" algn="ctr">
                        <a:lnSpc>
                          <a:spcPct val="100000"/>
                        </a:lnSpc>
                        <a:spcBef>
                          <a:spcPts val="295"/>
                        </a:spcBef>
                      </a:pPr>
                      <a:r>
                        <a:rPr sz="1800" b="1" spc="-50" dirty="0">
                          <a:latin typeface="Calibri"/>
                          <a:cs typeface="Calibri"/>
                        </a:rPr>
                        <a:t>Y</a:t>
                      </a:r>
                      <a:endParaRPr sz="1800">
                        <a:latin typeface="Calibri"/>
                        <a:cs typeface="Calibri"/>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384810">
                <a:tc>
                  <a:txBody>
                    <a:bodyPr/>
                    <a:lstStyle/>
                    <a:p>
                      <a:pPr marL="91440">
                        <a:lnSpc>
                          <a:spcPct val="100000"/>
                        </a:lnSpc>
                        <a:spcBef>
                          <a:spcPts val="975"/>
                        </a:spcBef>
                      </a:pPr>
                      <a:r>
                        <a:rPr sz="1400" b="1" dirty="0">
                          <a:latin typeface="Calibri"/>
                          <a:cs typeface="Calibri"/>
                        </a:rPr>
                        <a:t>Pineapple</a:t>
                      </a:r>
                      <a:r>
                        <a:rPr sz="1400" b="1" spc="-65" dirty="0">
                          <a:latin typeface="Calibri"/>
                          <a:cs typeface="Calibri"/>
                        </a:rPr>
                        <a:t> </a:t>
                      </a:r>
                      <a:r>
                        <a:rPr lang="en-US" sz="1400" b="1" spc="-65" dirty="0">
                          <a:latin typeface="Calibri"/>
                          <a:cs typeface="Calibri"/>
                        </a:rPr>
                        <a:t>C</a:t>
                      </a:r>
                      <a:r>
                        <a:rPr sz="1400" b="1" dirty="0">
                          <a:latin typeface="Calibri"/>
                          <a:cs typeface="Calibri"/>
                        </a:rPr>
                        <a:t>oconut</a:t>
                      </a:r>
                      <a:r>
                        <a:rPr sz="1400" b="1" spc="-60" dirty="0">
                          <a:latin typeface="Calibri"/>
                          <a:cs typeface="Calibri"/>
                        </a:rPr>
                        <a:t> </a:t>
                      </a:r>
                      <a:r>
                        <a:rPr lang="en-US" sz="1400" b="1" spc="-10" dirty="0">
                          <a:latin typeface="Calibri"/>
                          <a:cs typeface="Calibri"/>
                        </a:rPr>
                        <a:t>M</a:t>
                      </a:r>
                      <a:r>
                        <a:rPr sz="1400" b="1" spc="-10" dirty="0">
                          <a:latin typeface="Calibri"/>
                          <a:cs typeface="Calibri"/>
                        </a:rPr>
                        <a:t>ojito</a:t>
                      </a:r>
                      <a:r>
                        <a:rPr lang="en-US" sz="1400" b="1" spc="-10" dirty="0">
                          <a:latin typeface="Calibri"/>
                          <a:cs typeface="Calibri"/>
                        </a:rPr>
                        <a:t> *C</a:t>
                      </a:r>
                      <a:endParaRPr sz="1400" dirty="0">
                        <a:latin typeface="Calibri"/>
                        <a:cs typeface="Calibri"/>
                      </a:endParaRPr>
                    </a:p>
                  </a:txBody>
                  <a:tcPr marL="0" marR="0" marT="1238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R="19685" algn="ctr">
                        <a:lnSpc>
                          <a:spcPct val="100000"/>
                        </a:lnSpc>
                        <a:spcBef>
                          <a:spcPts val="325"/>
                        </a:spcBef>
                      </a:pPr>
                      <a:r>
                        <a:rPr sz="1800" b="1" spc="-50" dirty="0">
                          <a:latin typeface="Calibri"/>
                          <a:cs typeface="Calibri"/>
                        </a:rPr>
                        <a:t>Y</a:t>
                      </a:r>
                      <a:endParaRPr sz="1800" dirty="0">
                        <a:latin typeface="Calibri"/>
                        <a:cs typeface="Calibri"/>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4445" algn="ctr">
                        <a:lnSpc>
                          <a:spcPct val="100000"/>
                        </a:lnSpc>
                        <a:spcBef>
                          <a:spcPts val="325"/>
                        </a:spcBef>
                      </a:pPr>
                      <a:r>
                        <a:rPr sz="1800" b="1" spc="-50" dirty="0">
                          <a:latin typeface="Calibri"/>
                          <a:cs typeface="Calibri"/>
                        </a:rPr>
                        <a:t>Y</a:t>
                      </a:r>
                      <a:endParaRPr sz="1800">
                        <a:latin typeface="Calibri"/>
                        <a:cs typeface="Calibri"/>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76555">
                <a:tc rowSpan="2">
                  <a:txBody>
                    <a:bodyPr/>
                    <a:lstStyle/>
                    <a:p>
                      <a:pPr marL="91440">
                        <a:lnSpc>
                          <a:spcPct val="100000"/>
                        </a:lnSpc>
                        <a:spcBef>
                          <a:spcPts val="1185"/>
                        </a:spcBef>
                      </a:pPr>
                      <a:r>
                        <a:rPr sz="1400" b="1" dirty="0">
                          <a:latin typeface="Calibri"/>
                          <a:cs typeface="Calibri"/>
                        </a:rPr>
                        <a:t>Classic </a:t>
                      </a:r>
                      <a:r>
                        <a:rPr sz="1400" b="1" spc="-10" dirty="0">
                          <a:latin typeface="Calibri"/>
                          <a:cs typeface="Calibri"/>
                        </a:rPr>
                        <a:t>Caribbean</a:t>
                      </a:r>
                      <a:r>
                        <a:rPr sz="1400" b="1" spc="-40" dirty="0">
                          <a:latin typeface="Calibri"/>
                          <a:cs typeface="Calibri"/>
                        </a:rPr>
                        <a:t> </a:t>
                      </a:r>
                      <a:r>
                        <a:rPr lang="en-US" sz="1400" b="1" spc="-10" dirty="0">
                          <a:latin typeface="Calibri"/>
                          <a:cs typeface="Calibri"/>
                        </a:rPr>
                        <a:t>M</a:t>
                      </a:r>
                      <a:r>
                        <a:rPr sz="1400" b="1" spc="-10" dirty="0">
                          <a:latin typeface="Calibri"/>
                          <a:cs typeface="Calibri"/>
                        </a:rPr>
                        <a:t>ojito</a:t>
                      </a:r>
                      <a:endParaRPr sz="1400" dirty="0">
                        <a:latin typeface="Calibri"/>
                        <a:cs typeface="Calibri"/>
                      </a:endParaRPr>
                    </a:p>
                  </a:txBody>
                  <a:tcPr marL="0" marR="0" marT="1504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spc="-25" dirty="0">
                          <a:latin typeface="+mn-lt"/>
                          <a:cs typeface="Calibri"/>
                        </a:rPr>
                        <a:t>MC</a:t>
                      </a:r>
                      <a:endParaRPr lang="en-US" sz="1400" dirty="0">
                        <a:latin typeface="+mn-lt"/>
                        <a:cs typeface="Calibri"/>
                      </a:endParaRP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102870">
                <a:tc vMerge="1">
                  <a:txBody>
                    <a:bodyPr/>
                    <a:lstStyle/>
                    <a:p>
                      <a:endParaRPr/>
                    </a:p>
                  </a:txBody>
                  <a:tcPr marL="0" marR="0" marT="1504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marL="4445" algn="ctr">
                        <a:lnSpc>
                          <a:spcPct val="100000"/>
                        </a:lnSpc>
                        <a:spcBef>
                          <a:spcPts val="300"/>
                        </a:spcBef>
                      </a:pPr>
                      <a:r>
                        <a:rPr sz="1800" b="1" spc="-50" dirty="0">
                          <a:latin typeface="Calibri"/>
                          <a:cs typeface="Calibri"/>
                        </a:rPr>
                        <a:t>Y</a:t>
                      </a:r>
                      <a:endParaRPr sz="1800">
                        <a:latin typeface="Calibri"/>
                        <a:cs typeface="Calibr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79095">
                <a:tc>
                  <a:txBody>
                    <a:bodyPr/>
                    <a:lstStyle/>
                    <a:p>
                      <a:pPr marL="91440">
                        <a:lnSpc>
                          <a:spcPct val="100000"/>
                        </a:lnSpc>
                        <a:spcBef>
                          <a:spcPts val="590"/>
                        </a:spcBef>
                      </a:pPr>
                      <a:r>
                        <a:rPr sz="1400" b="1" spc="-20" dirty="0">
                          <a:latin typeface="Calibri"/>
                          <a:cs typeface="Calibri"/>
                        </a:rPr>
                        <a:t>Tropical</a:t>
                      </a:r>
                      <a:r>
                        <a:rPr sz="1400" b="1" dirty="0">
                          <a:latin typeface="Calibri"/>
                          <a:cs typeface="Calibri"/>
                        </a:rPr>
                        <a:t> </a:t>
                      </a:r>
                      <a:r>
                        <a:rPr lang="en-US" sz="1400" b="1" spc="-10" dirty="0">
                          <a:latin typeface="Calibri"/>
                          <a:cs typeface="Calibri"/>
                        </a:rPr>
                        <a:t>M</a:t>
                      </a:r>
                      <a:r>
                        <a:rPr sz="1400" b="1" spc="-10" dirty="0">
                          <a:latin typeface="Calibri"/>
                          <a:cs typeface="Calibri"/>
                        </a:rPr>
                        <a:t>argarita</a:t>
                      </a:r>
                      <a:endParaRPr sz="1400" dirty="0">
                        <a:latin typeface="Calibri"/>
                        <a:cs typeface="Calibri"/>
                      </a:endParaRPr>
                    </a:p>
                  </a:txBody>
                  <a:tcPr marL="0" marR="0" marT="749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8"/>
                  </a:ext>
                </a:extLst>
              </a:tr>
              <a:tr h="378524">
                <a:tc>
                  <a:txBody>
                    <a:bodyPr/>
                    <a:lstStyle/>
                    <a:p>
                      <a:pPr marL="91440">
                        <a:lnSpc>
                          <a:spcPct val="100000"/>
                        </a:lnSpc>
                        <a:spcBef>
                          <a:spcPts val="439"/>
                        </a:spcBef>
                      </a:pPr>
                      <a:r>
                        <a:rPr sz="1400" b="1" dirty="0">
                          <a:latin typeface="Calibri"/>
                          <a:cs typeface="Calibri"/>
                        </a:rPr>
                        <a:t>Long</a:t>
                      </a:r>
                      <a:r>
                        <a:rPr sz="1400" b="1" spc="-25" dirty="0">
                          <a:latin typeface="Calibri"/>
                          <a:cs typeface="Calibri"/>
                        </a:rPr>
                        <a:t> </a:t>
                      </a:r>
                      <a:r>
                        <a:rPr lang="en-US" sz="1400" b="1" spc="-10" dirty="0">
                          <a:latin typeface="Calibri"/>
                          <a:cs typeface="Calibri"/>
                        </a:rPr>
                        <a:t>I</a:t>
                      </a:r>
                      <a:r>
                        <a:rPr sz="1400" b="1" spc="-10" dirty="0">
                          <a:latin typeface="Calibri"/>
                          <a:cs typeface="Calibri"/>
                        </a:rPr>
                        <a:t>sland</a:t>
                      </a:r>
                      <a:endParaRPr sz="1400" dirty="0">
                        <a:latin typeface="Calibri"/>
                        <a:cs typeface="Calibri"/>
                      </a:endParaRPr>
                    </a:p>
                  </a:txBody>
                  <a:tcPr marL="0" marR="0" marT="55879"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dirty="0"/>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gn="ctr"/>
                      <a:r>
                        <a:rPr lang="en-US" sz="1400" b="1" dirty="0">
                          <a:latin typeface="Times New Roman"/>
                          <a:cs typeface="Times New Roman"/>
                        </a:rPr>
                        <a:t>MC</a:t>
                      </a:r>
                      <a:endParaRPr dirty="0"/>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endParaRPr dirty="0"/>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extLst>
                  <a:ext uri="{0D108BD9-81ED-4DB2-BD59-A6C34878D82A}">
                    <a16:rowId xmlns:a16="http://schemas.microsoft.com/office/drawing/2014/main" val="10010"/>
                  </a:ext>
                </a:extLst>
              </a:tr>
              <a:tr h="306705">
                <a:tc>
                  <a:txBody>
                    <a:bodyPr/>
                    <a:lstStyle/>
                    <a:p>
                      <a:pPr marL="91440">
                        <a:lnSpc>
                          <a:spcPct val="100000"/>
                        </a:lnSpc>
                        <a:spcBef>
                          <a:spcPts val="480"/>
                        </a:spcBef>
                      </a:pPr>
                      <a:r>
                        <a:rPr sz="1400" b="1" dirty="0">
                          <a:latin typeface="Calibri"/>
                          <a:cs typeface="Calibri"/>
                        </a:rPr>
                        <a:t>Electric</a:t>
                      </a:r>
                      <a:r>
                        <a:rPr sz="1400" b="1" spc="-60" dirty="0">
                          <a:latin typeface="Calibri"/>
                          <a:cs typeface="Calibri"/>
                        </a:rPr>
                        <a:t> </a:t>
                      </a:r>
                      <a:r>
                        <a:rPr lang="en-US" sz="1400" b="1" spc="-10" dirty="0">
                          <a:latin typeface="Calibri"/>
                          <a:cs typeface="Calibri"/>
                        </a:rPr>
                        <a:t>B</a:t>
                      </a:r>
                      <a:r>
                        <a:rPr sz="1400" b="1" spc="-10" dirty="0">
                          <a:latin typeface="Calibri"/>
                          <a:cs typeface="Calibri"/>
                        </a:rPr>
                        <a:t>lues</a:t>
                      </a:r>
                      <a:endParaRPr sz="1400" dirty="0">
                        <a:latin typeface="Calibri"/>
                        <a:cs typeface="Calibri"/>
                      </a:endParaRPr>
                    </a:p>
                  </a:txBody>
                  <a:tcPr marL="0" marR="0" marT="60960"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Times New Roman"/>
                          <a:cs typeface="Times New Roman"/>
                        </a:rPr>
                        <a:t>MC</a:t>
                      </a: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endParaRPr dirty="0"/>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12"/>
                  </a:ext>
                </a:extLst>
              </a:tr>
              <a:tr h="376555">
                <a:tc>
                  <a:txBody>
                    <a:bodyPr/>
                    <a:lstStyle/>
                    <a:p>
                      <a:pPr marL="91440">
                        <a:lnSpc>
                          <a:spcPct val="100000"/>
                        </a:lnSpc>
                        <a:spcBef>
                          <a:spcPts val="944"/>
                        </a:spcBef>
                      </a:pPr>
                      <a:r>
                        <a:rPr sz="1400" b="1" dirty="0">
                          <a:latin typeface="Calibri"/>
                          <a:cs typeface="Calibri"/>
                        </a:rPr>
                        <a:t>Bahama</a:t>
                      </a:r>
                      <a:r>
                        <a:rPr sz="1400" b="1" spc="-65" dirty="0">
                          <a:latin typeface="Calibri"/>
                          <a:cs typeface="Calibri"/>
                        </a:rPr>
                        <a:t> </a:t>
                      </a:r>
                      <a:r>
                        <a:rPr lang="en-US" sz="1400" b="1" spc="-20" dirty="0">
                          <a:latin typeface="Calibri"/>
                          <a:cs typeface="Calibri"/>
                        </a:rPr>
                        <a:t>M</a:t>
                      </a:r>
                      <a:r>
                        <a:rPr sz="1400" b="1" spc="-20" dirty="0">
                          <a:latin typeface="Calibri"/>
                          <a:cs typeface="Calibri"/>
                        </a:rPr>
                        <a:t>ama</a:t>
                      </a:r>
                      <a:r>
                        <a:rPr lang="en-US" sz="1400" b="1" spc="-20" dirty="0">
                          <a:latin typeface="Calibri"/>
                          <a:cs typeface="Calibri"/>
                        </a:rPr>
                        <a:t>      *C</a:t>
                      </a:r>
                      <a:endParaRPr sz="1400" dirty="0">
                        <a:latin typeface="Calibri"/>
                        <a:cs typeface="Calibri"/>
                      </a:endParaRPr>
                    </a:p>
                  </a:txBody>
                  <a:tcPr marL="0" marR="0" marT="120014" marB="0">
                    <a:lnL w="12700">
                      <a:solidFill>
                        <a:srgbClr val="FFFFFF"/>
                      </a:solidFill>
                      <a:prstDash val="solid"/>
                    </a:lnL>
                    <a:lnR w="12700">
                      <a:solidFill>
                        <a:srgbClr val="FFFFFF"/>
                      </a:solidFill>
                      <a:prstDash val="solid"/>
                    </a:lnR>
                    <a:lnT w="12700">
                      <a:solidFill>
                        <a:srgbClr val="FFFFFF"/>
                      </a:solidFill>
                      <a:prstDash val="solid"/>
                    </a:lnT>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dirty="0">
                          <a:latin typeface="Times New Roman"/>
                          <a:cs typeface="Times New Roman"/>
                        </a:rPr>
                        <a:t>MC</a:t>
                      </a:r>
                    </a:p>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3"/>
                  </a:ext>
                </a:extLst>
              </a:tr>
              <a:tr h="389255">
                <a:tc>
                  <a:txBody>
                    <a:bodyPr/>
                    <a:lstStyle/>
                    <a:p>
                      <a:pPr marL="91440">
                        <a:lnSpc>
                          <a:spcPct val="100000"/>
                        </a:lnSpc>
                        <a:spcBef>
                          <a:spcPts val="825"/>
                        </a:spcBef>
                      </a:pPr>
                      <a:r>
                        <a:rPr sz="1400" b="1" dirty="0">
                          <a:latin typeface="Calibri"/>
                          <a:cs typeface="Calibri"/>
                        </a:rPr>
                        <a:t>Aperol</a:t>
                      </a:r>
                      <a:r>
                        <a:rPr sz="1400" b="1" spc="-45" dirty="0">
                          <a:latin typeface="Calibri"/>
                          <a:cs typeface="Calibri"/>
                        </a:rPr>
                        <a:t> </a:t>
                      </a:r>
                      <a:r>
                        <a:rPr lang="en-US" sz="1400" b="1" spc="-10" dirty="0">
                          <a:latin typeface="Calibri"/>
                          <a:cs typeface="Calibri"/>
                        </a:rPr>
                        <a:t>S</a:t>
                      </a:r>
                      <a:r>
                        <a:rPr sz="1400" b="1" spc="-10" dirty="0">
                          <a:latin typeface="Calibri"/>
                          <a:cs typeface="Calibri"/>
                        </a:rPr>
                        <a:t>pritz</a:t>
                      </a:r>
                      <a:endParaRPr sz="1400" dirty="0">
                        <a:latin typeface="Calibri"/>
                        <a:cs typeface="Calibri"/>
                      </a:endParaRPr>
                    </a:p>
                  </a:txBody>
                  <a:tcPr marL="0" marR="0" marT="104775" marB="0">
                    <a:lnL w="12700">
                      <a:solidFill>
                        <a:srgbClr val="FFFFFF"/>
                      </a:solidFill>
                      <a:prstDash val="solid"/>
                    </a:lnL>
                    <a:lnR w="12700">
                      <a:solidFill>
                        <a:srgbClr val="FFFFFF"/>
                      </a:solidFill>
                      <a:prstDash val="solid"/>
                    </a:lnR>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4445" algn="ctr">
                        <a:lnSpc>
                          <a:spcPct val="100000"/>
                        </a:lnSpc>
                        <a:spcBef>
                          <a:spcPts val="355"/>
                        </a:spcBef>
                      </a:pPr>
                      <a:r>
                        <a:rPr sz="1800" b="1" spc="-50" dirty="0">
                          <a:latin typeface="Calibri"/>
                          <a:cs typeface="Calibri"/>
                        </a:rPr>
                        <a:t>Y</a:t>
                      </a:r>
                      <a:endParaRPr sz="1800">
                        <a:latin typeface="Calibri"/>
                        <a:cs typeface="Calibri"/>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4"/>
                  </a:ext>
                </a:extLst>
              </a:tr>
            </a:tbl>
          </a:graphicData>
        </a:graphic>
      </p:graphicFrame>
      <p:grpSp>
        <p:nvGrpSpPr>
          <p:cNvPr id="8" name="object 8"/>
          <p:cNvGrpSpPr/>
          <p:nvPr/>
        </p:nvGrpSpPr>
        <p:grpSpPr>
          <a:xfrm>
            <a:off x="3502152" y="762000"/>
            <a:ext cx="8486140" cy="762000"/>
            <a:chOff x="3502152" y="762000"/>
            <a:chExt cx="8486140" cy="762000"/>
          </a:xfrm>
        </p:grpSpPr>
        <p:pic>
          <p:nvPicPr>
            <p:cNvPr id="9" name="object 9"/>
            <p:cNvPicPr/>
            <p:nvPr/>
          </p:nvPicPr>
          <p:blipFill>
            <a:blip r:embed="rId3" cstate="print"/>
            <a:stretch>
              <a:fillRect/>
            </a:stretch>
          </p:blipFill>
          <p:spPr>
            <a:xfrm>
              <a:off x="3502152" y="847343"/>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3"/>
              <a:ext cx="740663" cy="399288"/>
            </a:xfrm>
            <a:prstGeom prst="rect">
              <a:avLst/>
            </a:prstGeom>
          </p:spPr>
        </p:pic>
        <p:pic>
          <p:nvPicPr>
            <p:cNvPr id="12" name="object 12"/>
            <p:cNvPicPr/>
            <p:nvPr/>
          </p:nvPicPr>
          <p:blipFill>
            <a:blip r:embed="rId6" cstate="print"/>
            <a:stretch>
              <a:fillRect/>
            </a:stretch>
          </p:blipFill>
          <p:spPr>
            <a:xfrm>
              <a:off x="5309616" y="999743"/>
              <a:ext cx="493775" cy="524255"/>
            </a:xfrm>
            <a:prstGeom prst="rect">
              <a:avLst/>
            </a:prstGeom>
          </p:spPr>
        </p:pic>
        <p:pic>
          <p:nvPicPr>
            <p:cNvPr id="13" name="object 13"/>
            <p:cNvPicPr/>
            <p:nvPr/>
          </p:nvPicPr>
          <p:blipFill>
            <a:blip r:embed="rId7" cstate="print"/>
            <a:stretch>
              <a:fillRect/>
            </a:stretch>
          </p:blipFill>
          <p:spPr>
            <a:xfrm>
              <a:off x="5849112" y="835152"/>
              <a:ext cx="697991" cy="377951"/>
            </a:xfrm>
            <a:prstGeom prst="rect">
              <a:avLst/>
            </a:prstGeom>
          </p:spPr>
        </p:pic>
        <p:pic>
          <p:nvPicPr>
            <p:cNvPr id="14" name="object 14"/>
            <p:cNvPicPr/>
            <p:nvPr/>
          </p:nvPicPr>
          <p:blipFill>
            <a:blip r:embed="rId8" cstate="print"/>
            <a:stretch>
              <a:fillRect/>
            </a:stretch>
          </p:blipFill>
          <p:spPr>
            <a:xfrm>
              <a:off x="6525768" y="1039368"/>
              <a:ext cx="496824" cy="429767"/>
            </a:xfrm>
            <a:prstGeom prst="rect">
              <a:avLst/>
            </a:prstGeom>
          </p:spPr>
        </p:pic>
        <p:pic>
          <p:nvPicPr>
            <p:cNvPr id="15" name="object 15"/>
            <p:cNvPicPr/>
            <p:nvPr/>
          </p:nvPicPr>
          <p:blipFill>
            <a:blip r:embed="rId9" cstate="print"/>
            <a:stretch>
              <a:fillRect/>
            </a:stretch>
          </p:blipFill>
          <p:spPr>
            <a:xfrm>
              <a:off x="7089648" y="832103"/>
              <a:ext cx="710183" cy="457200"/>
            </a:xfrm>
            <a:prstGeom prst="rect">
              <a:avLst/>
            </a:prstGeom>
          </p:spPr>
        </p:pic>
        <p:pic>
          <p:nvPicPr>
            <p:cNvPr id="16" name="object 16"/>
            <p:cNvPicPr/>
            <p:nvPr/>
          </p:nvPicPr>
          <p:blipFill>
            <a:blip r:embed="rId10" cstate="print"/>
            <a:stretch>
              <a:fillRect/>
            </a:stretch>
          </p:blipFill>
          <p:spPr>
            <a:xfrm>
              <a:off x="7894320" y="1042415"/>
              <a:ext cx="411479" cy="414527"/>
            </a:xfrm>
            <a:prstGeom prst="rect">
              <a:avLst/>
            </a:prstGeom>
          </p:spPr>
        </p:pic>
        <p:pic>
          <p:nvPicPr>
            <p:cNvPr id="17" name="object 17"/>
            <p:cNvPicPr/>
            <p:nvPr/>
          </p:nvPicPr>
          <p:blipFill>
            <a:blip r:embed="rId11" cstate="print"/>
            <a:stretch>
              <a:fillRect/>
            </a:stretch>
          </p:blipFill>
          <p:spPr>
            <a:xfrm>
              <a:off x="8290560" y="813815"/>
              <a:ext cx="740664" cy="557784"/>
            </a:xfrm>
            <a:prstGeom prst="rect">
              <a:avLst/>
            </a:prstGeom>
          </p:spPr>
        </p:pic>
        <p:pic>
          <p:nvPicPr>
            <p:cNvPr id="18" name="object 18"/>
            <p:cNvPicPr/>
            <p:nvPr/>
          </p:nvPicPr>
          <p:blipFill>
            <a:blip r:embed="rId12" cstate="print"/>
            <a:stretch>
              <a:fillRect/>
            </a:stretch>
          </p:blipFill>
          <p:spPr>
            <a:xfrm>
              <a:off x="8997696" y="1066800"/>
              <a:ext cx="658368" cy="432815"/>
            </a:xfrm>
            <a:prstGeom prst="rect">
              <a:avLst/>
            </a:prstGeom>
          </p:spPr>
        </p:pic>
        <p:pic>
          <p:nvPicPr>
            <p:cNvPr id="19" name="object 19"/>
            <p:cNvPicPr/>
            <p:nvPr/>
          </p:nvPicPr>
          <p:blipFill>
            <a:blip r:embed="rId13" cstate="print"/>
            <a:stretch>
              <a:fillRect/>
            </a:stretch>
          </p:blipFill>
          <p:spPr>
            <a:xfrm>
              <a:off x="9604248" y="762000"/>
              <a:ext cx="1024127" cy="752855"/>
            </a:xfrm>
            <a:prstGeom prst="rect">
              <a:avLst/>
            </a:prstGeom>
          </p:spPr>
        </p:pic>
        <p:pic>
          <p:nvPicPr>
            <p:cNvPr id="20" name="object 20"/>
            <p:cNvPicPr/>
            <p:nvPr/>
          </p:nvPicPr>
          <p:blipFill>
            <a:blip r:embed="rId14" cstate="print"/>
            <a:stretch>
              <a:fillRect/>
            </a:stretch>
          </p:blipFill>
          <p:spPr>
            <a:xfrm>
              <a:off x="10262616" y="1094231"/>
              <a:ext cx="585216" cy="417575"/>
            </a:xfrm>
            <a:prstGeom prst="rect">
              <a:avLst/>
            </a:prstGeom>
          </p:spPr>
        </p:pic>
        <p:pic>
          <p:nvPicPr>
            <p:cNvPr id="21" name="object 21"/>
            <p:cNvPicPr/>
            <p:nvPr/>
          </p:nvPicPr>
          <p:blipFill>
            <a:blip r:embed="rId15" cstate="print"/>
            <a:stretch>
              <a:fillRect/>
            </a:stretch>
          </p:blipFill>
          <p:spPr>
            <a:xfrm>
              <a:off x="10847832" y="835152"/>
              <a:ext cx="509016" cy="515112"/>
            </a:xfrm>
            <a:prstGeom prst="rect">
              <a:avLst/>
            </a:prstGeom>
          </p:spPr>
        </p:pic>
        <p:pic>
          <p:nvPicPr>
            <p:cNvPr id="22" name="object 22"/>
            <p:cNvPicPr/>
            <p:nvPr/>
          </p:nvPicPr>
          <p:blipFill>
            <a:blip r:embed="rId16" cstate="print"/>
            <a:stretch>
              <a:fillRect/>
            </a:stretch>
          </p:blipFill>
          <p:spPr>
            <a:xfrm>
              <a:off x="11475720" y="1066800"/>
              <a:ext cx="512064" cy="417575"/>
            </a:xfrm>
            <a:prstGeom prst="rect">
              <a:avLst/>
            </a:prstGeom>
          </p:spPr>
        </p:pic>
      </p:grpSp>
      <p:sp>
        <p:nvSpPr>
          <p:cNvPr id="23" name="object 23"/>
          <p:cNvSpPr txBox="1"/>
          <p:nvPr/>
        </p:nvSpPr>
        <p:spPr>
          <a:xfrm>
            <a:off x="343611" y="6332321"/>
            <a:ext cx="127571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a:t>
            </a:r>
            <a:r>
              <a:rPr sz="1800" spc="5" dirty="0">
                <a:latin typeface="Calibri"/>
                <a:cs typeface="Calibri"/>
              </a:rPr>
              <a:t> </a:t>
            </a:r>
            <a:r>
              <a:rPr sz="1800" b="1" dirty="0">
                <a:latin typeface="Calibri"/>
                <a:cs typeface="Calibri"/>
              </a:rPr>
              <a:t>A</a:t>
            </a:r>
            <a:r>
              <a:rPr sz="1800" b="1" spc="-15" dirty="0">
                <a:latin typeface="Calibri"/>
                <a:cs typeface="Calibri"/>
              </a:rPr>
              <a:t> </a:t>
            </a:r>
            <a:r>
              <a:rPr sz="1800" dirty="0">
                <a:latin typeface="Calibri"/>
                <a:cs typeface="Calibri"/>
              </a:rPr>
              <a:t>=</a:t>
            </a:r>
            <a:r>
              <a:rPr sz="1800" spc="5" dirty="0">
                <a:latin typeface="Calibri"/>
                <a:cs typeface="Calibri"/>
              </a:rPr>
              <a:t> </a:t>
            </a:r>
            <a:r>
              <a:rPr sz="1800" spc="-10" dirty="0">
                <a:latin typeface="Calibri"/>
                <a:cs typeface="Calibri"/>
              </a:rPr>
              <a:t>Almond</a:t>
            </a:r>
            <a:endParaRPr sz="1800">
              <a:latin typeface="Calibri"/>
              <a:cs typeface="Calibri"/>
            </a:endParaRPr>
          </a:p>
        </p:txBody>
      </p:sp>
      <p:sp>
        <p:nvSpPr>
          <p:cNvPr id="24" name="object 24"/>
          <p:cNvSpPr txBox="1"/>
          <p:nvPr/>
        </p:nvSpPr>
        <p:spPr>
          <a:xfrm>
            <a:off x="2118800" y="6332321"/>
            <a:ext cx="130746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a:t>
            </a:r>
            <a:r>
              <a:rPr sz="1800" spc="20" dirty="0">
                <a:latin typeface="Calibri"/>
                <a:cs typeface="Calibri"/>
              </a:rPr>
              <a:t> </a:t>
            </a:r>
            <a:r>
              <a:rPr sz="1800" b="1" dirty="0">
                <a:latin typeface="Calibri"/>
                <a:cs typeface="Calibri"/>
              </a:rPr>
              <a:t>C</a:t>
            </a:r>
            <a:r>
              <a:rPr sz="1800" b="1" spc="-25" dirty="0">
                <a:latin typeface="Calibri"/>
                <a:cs typeface="Calibri"/>
              </a:rPr>
              <a:t> </a:t>
            </a:r>
            <a:r>
              <a:rPr sz="1800" dirty="0">
                <a:latin typeface="Calibri"/>
                <a:cs typeface="Calibri"/>
              </a:rPr>
              <a:t>=</a:t>
            </a:r>
            <a:r>
              <a:rPr sz="1800" spc="5" dirty="0">
                <a:latin typeface="Calibri"/>
                <a:cs typeface="Calibri"/>
              </a:rPr>
              <a:t> </a:t>
            </a:r>
            <a:r>
              <a:rPr sz="1800" spc="-10" dirty="0">
                <a:latin typeface="Calibri"/>
                <a:cs typeface="Calibri"/>
              </a:rPr>
              <a:t>Coconut</a:t>
            </a:r>
            <a:endParaRPr sz="18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743712"/>
              <a:ext cx="12192000" cy="6114415"/>
            </a:xfrm>
            <a:custGeom>
              <a:avLst/>
              <a:gdLst/>
              <a:ahLst/>
              <a:cxnLst/>
              <a:rect l="l" t="t" r="r" b="b"/>
              <a:pathLst>
                <a:path w="12192000" h="6114415">
                  <a:moveTo>
                    <a:pt x="0" y="6114287"/>
                  </a:moveTo>
                  <a:lnTo>
                    <a:pt x="12192000" y="6114287"/>
                  </a:lnTo>
                  <a:lnTo>
                    <a:pt x="12192000" y="0"/>
                  </a:lnTo>
                  <a:lnTo>
                    <a:pt x="0" y="0"/>
                  </a:lnTo>
                  <a:lnTo>
                    <a:pt x="0" y="6114287"/>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744220"/>
            </a:xfrm>
            <a:custGeom>
              <a:avLst/>
              <a:gdLst/>
              <a:ahLst/>
              <a:cxnLst/>
              <a:rect l="l" t="t" r="r" b="b"/>
              <a:pathLst>
                <a:path w="12192000" h="744220">
                  <a:moveTo>
                    <a:pt x="0" y="743712"/>
                  </a:moveTo>
                  <a:lnTo>
                    <a:pt x="12192000" y="743712"/>
                  </a:lnTo>
                  <a:lnTo>
                    <a:pt x="12192000" y="0"/>
                  </a:lnTo>
                  <a:lnTo>
                    <a:pt x="0" y="0"/>
                  </a:lnTo>
                  <a:lnTo>
                    <a:pt x="0" y="743712"/>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2551334158"/>
              </p:ext>
            </p:extLst>
          </p:nvPr>
        </p:nvGraphicFramePr>
        <p:xfrm>
          <a:off x="317842" y="1519936"/>
          <a:ext cx="11761458" cy="4486275"/>
        </p:xfrm>
        <a:graphic>
          <a:graphicData uri="http://schemas.openxmlformats.org/drawingml/2006/table">
            <a:tbl>
              <a:tblPr firstRow="1" bandRow="1">
                <a:tableStyleId>{2D5ABB26-0587-4C30-8999-92F81FD0307C}</a:tableStyleId>
              </a:tblPr>
              <a:tblGrid>
                <a:gridCol w="3067050">
                  <a:extLst>
                    <a:ext uri="{9D8B030D-6E8A-4147-A177-3AD203B41FA5}">
                      <a16:colId xmlns:a16="http://schemas.microsoft.com/office/drawing/2014/main" val="20000"/>
                    </a:ext>
                  </a:extLst>
                </a:gridCol>
                <a:gridCol w="656589">
                  <a:extLst>
                    <a:ext uri="{9D8B030D-6E8A-4147-A177-3AD203B41FA5}">
                      <a16:colId xmlns:a16="http://schemas.microsoft.com/office/drawing/2014/main" val="20001"/>
                    </a:ext>
                  </a:extLst>
                </a:gridCol>
                <a:gridCol w="585470">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30">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661670">
                        <a:lnSpc>
                          <a:spcPct val="100000"/>
                        </a:lnSpc>
                        <a:spcBef>
                          <a:spcPts val="835"/>
                        </a:spcBef>
                      </a:pPr>
                      <a:r>
                        <a:rPr sz="2000" b="1" u="sng" dirty="0">
                          <a:uFill>
                            <a:solidFill>
                              <a:srgbClr val="000000"/>
                            </a:solidFill>
                          </a:uFill>
                          <a:latin typeface="Calibri"/>
                          <a:cs typeface="Calibri"/>
                        </a:rPr>
                        <a:t>Cocktails</a:t>
                      </a:r>
                      <a:r>
                        <a:rPr sz="2000" b="1" u="sng" spc="-110" dirty="0">
                          <a:uFill>
                            <a:solidFill>
                              <a:srgbClr val="000000"/>
                            </a:solidFill>
                          </a:uFill>
                          <a:latin typeface="Calibri"/>
                          <a:cs typeface="Calibri"/>
                        </a:rPr>
                        <a:t> </a:t>
                      </a:r>
                      <a:r>
                        <a:rPr sz="1200" b="1" u="sng" spc="-10" dirty="0">
                          <a:uFill>
                            <a:solidFill>
                              <a:srgbClr val="000000"/>
                            </a:solidFill>
                          </a:uFill>
                          <a:latin typeface="Calibri"/>
                          <a:cs typeface="Calibri"/>
                        </a:rPr>
                        <a:t>(Continued)</a:t>
                      </a:r>
                      <a:endParaRPr sz="12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02235">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sz="1400" b="1" spc="-10" dirty="0">
                          <a:latin typeface="Calibri"/>
                          <a:cs typeface="Calibri"/>
                        </a:rPr>
                        <a:t>Hurricane</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381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505"/>
                        </a:spcBef>
                      </a:pPr>
                      <a:r>
                        <a:rPr sz="1400" b="1" spc="-10" dirty="0">
                          <a:latin typeface="Calibri"/>
                          <a:cs typeface="Calibri"/>
                        </a:rPr>
                        <a:t>Yuzu</a:t>
                      </a:r>
                      <a:r>
                        <a:rPr sz="1400" b="1" spc="-65" dirty="0">
                          <a:latin typeface="Calibri"/>
                          <a:cs typeface="Calibri"/>
                        </a:rPr>
                        <a:t> </a:t>
                      </a:r>
                      <a:r>
                        <a:rPr lang="en-US" sz="1400" b="1" spc="-10" dirty="0">
                          <a:latin typeface="Calibri"/>
                          <a:cs typeface="Calibri"/>
                        </a:rPr>
                        <a:t>M</a:t>
                      </a:r>
                      <a:r>
                        <a:rPr sz="1400" b="1" spc="-10" dirty="0">
                          <a:latin typeface="Calibri"/>
                          <a:cs typeface="Calibri"/>
                        </a:rPr>
                        <a:t>artini</a:t>
                      </a:r>
                      <a:endParaRPr sz="1400" dirty="0">
                        <a:latin typeface="Calibri"/>
                        <a:cs typeface="Calibri"/>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250"/>
                        </a:spcBef>
                      </a:pPr>
                      <a:r>
                        <a:rPr sz="1800" b="1" spc="-50" dirty="0">
                          <a:latin typeface="Calibri"/>
                          <a:cs typeface="Calibri"/>
                        </a:rPr>
                        <a:t>Y</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93700">
                <a:tc>
                  <a:txBody>
                    <a:bodyPr/>
                    <a:lstStyle/>
                    <a:p>
                      <a:pPr marL="91440">
                        <a:lnSpc>
                          <a:spcPct val="100000"/>
                        </a:lnSpc>
                        <a:spcBef>
                          <a:spcPts val="660"/>
                        </a:spcBef>
                      </a:pPr>
                      <a:r>
                        <a:rPr sz="1400" b="1" dirty="0">
                          <a:latin typeface="Calibri"/>
                          <a:cs typeface="Calibri"/>
                        </a:rPr>
                        <a:t>Coconut</a:t>
                      </a:r>
                      <a:r>
                        <a:rPr sz="1400" b="1" spc="-65" dirty="0">
                          <a:latin typeface="Calibri"/>
                          <a:cs typeface="Calibri"/>
                        </a:rPr>
                        <a:t> </a:t>
                      </a:r>
                      <a:r>
                        <a:rPr lang="en-US" sz="1400" b="1" spc="-65" dirty="0">
                          <a:latin typeface="Calibri"/>
                          <a:cs typeface="Calibri"/>
                        </a:rPr>
                        <a:t>G</a:t>
                      </a:r>
                      <a:r>
                        <a:rPr sz="1400" b="1" dirty="0">
                          <a:latin typeface="Calibri"/>
                          <a:cs typeface="Calibri"/>
                        </a:rPr>
                        <a:t>uava</a:t>
                      </a:r>
                      <a:r>
                        <a:rPr sz="1400" b="1" spc="-75" dirty="0">
                          <a:latin typeface="Calibri"/>
                          <a:cs typeface="Calibri"/>
                        </a:rPr>
                        <a:t> </a:t>
                      </a:r>
                      <a:r>
                        <a:rPr lang="en-US" sz="1400" b="1" spc="-10" dirty="0">
                          <a:latin typeface="Calibri"/>
                          <a:cs typeface="Calibri"/>
                        </a:rPr>
                        <a:t>M</a:t>
                      </a:r>
                      <a:r>
                        <a:rPr sz="1400" b="1" spc="-10" dirty="0">
                          <a:latin typeface="Calibri"/>
                          <a:cs typeface="Calibri"/>
                        </a:rPr>
                        <a:t>argarita</a:t>
                      </a:r>
                      <a:r>
                        <a:rPr lang="en-US" sz="1400" b="1" spc="-10" dirty="0">
                          <a:latin typeface="Calibri"/>
                          <a:cs typeface="Calibri"/>
                        </a:rPr>
                        <a:t>  *C</a:t>
                      </a:r>
                      <a:endParaRPr sz="1400" dirty="0">
                        <a:latin typeface="Calibri"/>
                        <a:cs typeface="Calibri"/>
                      </a:endParaRPr>
                    </a:p>
                  </a:txBody>
                  <a:tcPr marL="0" marR="0" marT="838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marL="91440">
                        <a:lnSpc>
                          <a:spcPct val="100000"/>
                        </a:lnSpc>
                        <a:spcBef>
                          <a:spcPts val="680"/>
                        </a:spcBef>
                      </a:pPr>
                      <a:r>
                        <a:rPr sz="1400" b="1" dirty="0">
                          <a:latin typeface="Calibri"/>
                          <a:cs typeface="Calibri"/>
                        </a:rPr>
                        <a:t>Jalapeno</a:t>
                      </a:r>
                      <a:r>
                        <a:rPr sz="1400" b="1" spc="-45" dirty="0">
                          <a:latin typeface="Calibri"/>
                          <a:cs typeface="Calibri"/>
                        </a:rPr>
                        <a:t> </a:t>
                      </a:r>
                      <a:r>
                        <a:rPr lang="en-US" sz="1400" b="1" spc="-45" dirty="0">
                          <a:latin typeface="Calibri"/>
                          <a:cs typeface="Calibri"/>
                        </a:rPr>
                        <a:t>P</a:t>
                      </a:r>
                      <a:r>
                        <a:rPr sz="1400" b="1" dirty="0">
                          <a:latin typeface="Calibri"/>
                          <a:cs typeface="Calibri"/>
                        </a:rPr>
                        <a:t>each</a:t>
                      </a:r>
                      <a:r>
                        <a:rPr sz="1400" b="1" spc="-45" dirty="0">
                          <a:latin typeface="Calibri"/>
                          <a:cs typeface="Calibri"/>
                        </a:rPr>
                        <a:t> </a:t>
                      </a:r>
                      <a:r>
                        <a:rPr lang="en-US" sz="1400" b="1" spc="-10" dirty="0">
                          <a:latin typeface="Calibri"/>
                          <a:cs typeface="Calibri"/>
                        </a:rPr>
                        <a:t>M</a:t>
                      </a:r>
                      <a:r>
                        <a:rPr sz="1400" b="1" spc="-10" dirty="0">
                          <a:latin typeface="Calibri"/>
                          <a:cs typeface="Calibri"/>
                        </a:rPr>
                        <a:t>argarita</a:t>
                      </a:r>
                      <a:endParaRPr sz="1400" dirty="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sz="1400" b="1" spc="-10" dirty="0">
                          <a:latin typeface="Calibri"/>
                          <a:cs typeface="Calibri"/>
                        </a:rPr>
                        <a:t>Paloma</a:t>
                      </a:r>
                      <a:endParaRPr sz="1400">
                        <a:latin typeface="Calibri"/>
                        <a:cs typeface="Calibri"/>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spc="-25" dirty="0">
                          <a:latin typeface="+mn-lt"/>
                          <a:cs typeface="Calibri"/>
                        </a:rPr>
                        <a:t>MC</a:t>
                      </a:r>
                      <a:endParaRPr lang="en-US" sz="1200" dirty="0">
                        <a:latin typeface="+mn-lt"/>
                        <a:cs typeface="Calibri"/>
                      </a:endParaRPr>
                    </a:p>
                    <a:p>
                      <a:pPr>
                        <a:lnSpc>
                          <a:spcPct val="100000"/>
                        </a:lnSpc>
                      </a:pPr>
                      <a:endParaRPr sz="13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50"/>
                        </a:spcBef>
                      </a:pPr>
                      <a:r>
                        <a:rPr sz="1400" b="1" dirty="0">
                          <a:latin typeface="Calibri"/>
                          <a:cs typeface="Calibri"/>
                        </a:rPr>
                        <a:t>Bourbon</a:t>
                      </a:r>
                      <a:r>
                        <a:rPr sz="1400" b="1" spc="-40" dirty="0">
                          <a:latin typeface="Calibri"/>
                          <a:cs typeface="Calibri"/>
                        </a:rPr>
                        <a:t> </a:t>
                      </a:r>
                      <a:r>
                        <a:rPr lang="en-US" sz="1400" b="1" spc="-40" dirty="0">
                          <a:latin typeface="Calibri"/>
                          <a:cs typeface="Calibri"/>
                        </a:rPr>
                        <a:t>A</a:t>
                      </a:r>
                      <a:r>
                        <a:rPr sz="1400" b="1" dirty="0">
                          <a:latin typeface="Calibri"/>
                          <a:cs typeface="Calibri"/>
                        </a:rPr>
                        <a:t>pple</a:t>
                      </a:r>
                      <a:r>
                        <a:rPr sz="1400" b="1" spc="-45" dirty="0">
                          <a:latin typeface="Calibri"/>
                          <a:cs typeface="Calibri"/>
                        </a:rPr>
                        <a:t> </a:t>
                      </a:r>
                      <a:r>
                        <a:rPr lang="en-US" sz="1400" b="1" spc="-20" dirty="0">
                          <a:latin typeface="Calibri"/>
                          <a:cs typeface="Calibri"/>
                        </a:rPr>
                        <a:t>M</a:t>
                      </a:r>
                      <a:r>
                        <a:rPr sz="1400" b="1" spc="-20" dirty="0">
                          <a:latin typeface="Calibri"/>
                          <a:cs typeface="Calibri"/>
                        </a:rPr>
                        <a:t>ule</a:t>
                      </a:r>
                      <a:endParaRPr sz="1400" dirty="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spc="-25" dirty="0">
                          <a:latin typeface="+mn-lt"/>
                          <a:cs typeface="Calibri"/>
                        </a:rPr>
                        <a:t>MC</a:t>
                      </a:r>
                      <a:endParaRPr lang="en-US" sz="1200" dirty="0">
                        <a:latin typeface="+mn-lt"/>
                        <a:cs typeface="Calibri"/>
                      </a:endParaRPr>
                    </a:p>
                    <a:p>
                      <a:pPr>
                        <a:lnSpc>
                          <a:spcPct val="100000"/>
                        </a:lnSpc>
                      </a:pPr>
                      <a:endParaRPr sz="13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70"/>
                        </a:spcBef>
                      </a:pPr>
                      <a:r>
                        <a:rPr sz="1400" b="1" dirty="0">
                          <a:latin typeface="Calibri"/>
                          <a:cs typeface="Calibri"/>
                        </a:rPr>
                        <a:t>Blackberry</a:t>
                      </a:r>
                      <a:r>
                        <a:rPr sz="1400" b="1" spc="-65" dirty="0">
                          <a:latin typeface="Calibri"/>
                          <a:cs typeface="Calibri"/>
                        </a:rPr>
                        <a:t> </a:t>
                      </a:r>
                      <a:r>
                        <a:rPr sz="1400" b="1" dirty="0">
                          <a:latin typeface="Calibri"/>
                          <a:cs typeface="Calibri"/>
                        </a:rPr>
                        <a:t>Sparkling</a:t>
                      </a:r>
                      <a:r>
                        <a:rPr sz="1400" b="1" spc="-70" dirty="0">
                          <a:latin typeface="Calibri"/>
                          <a:cs typeface="Calibri"/>
                        </a:rPr>
                        <a:t> </a:t>
                      </a:r>
                      <a:r>
                        <a:rPr sz="1400" b="1" spc="-10" dirty="0">
                          <a:latin typeface="Calibri"/>
                          <a:cs typeface="Calibri"/>
                        </a:rPr>
                        <a:t>Sangria</a:t>
                      </a:r>
                      <a:endParaRPr sz="1400" dirty="0">
                        <a:latin typeface="Calibri"/>
                        <a:cs typeface="Calibri"/>
                      </a:endParaRPr>
                    </a:p>
                  </a:txBody>
                  <a:tcPr marL="0" marR="0" marT="850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85"/>
                        </a:spcBef>
                      </a:pPr>
                      <a:r>
                        <a:rPr sz="1400" b="1" dirty="0">
                          <a:latin typeface="Calibri"/>
                          <a:cs typeface="Calibri"/>
                        </a:rPr>
                        <a:t>Espresso</a:t>
                      </a:r>
                      <a:r>
                        <a:rPr sz="1400" b="1" spc="-70" dirty="0">
                          <a:latin typeface="Calibri"/>
                          <a:cs typeface="Calibri"/>
                        </a:rPr>
                        <a:t> </a:t>
                      </a:r>
                      <a:r>
                        <a:rPr lang="en-US" sz="1400" b="1" spc="-10" dirty="0">
                          <a:latin typeface="Calibri"/>
                          <a:cs typeface="Calibri"/>
                        </a:rPr>
                        <a:t>M</a:t>
                      </a:r>
                      <a:r>
                        <a:rPr sz="1400" b="1" spc="-10" dirty="0">
                          <a:latin typeface="Calibri"/>
                          <a:cs typeface="Calibri"/>
                        </a:rPr>
                        <a:t>artini</a:t>
                      </a:r>
                      <a:endParaRPr sz="1400" dirty="0">
                        <a:latin typeface="Calibri"/>
                        <a:cs typeface="Calibri"/>
                      </a:endParaRPr>
                    </a:p>
                  </a:txBody>
                  <a:tcPr marL="0" marR="0" marT="869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spc="-25" dirty="0">
                          <a:latin typeface="+mn-lt"/>
                          <a:cs typeface="Calibri"/>
                        </a:rPr>
                        <a:t>MC</a:t>
                      </a:r>
                      <a:endParaRPr lang="en-US" sz="1200" dirty="0">
                        <a:latin typeface="+mn-lt"/>
                        <a:cs typeface="Calibri"/>
                      </a:endParaRPr>
                    </a:p>
                    <a:p>
                      <a:pPr>
                        <a:lnSpc>
                          <a:spcPct val="100000"/>
                        </a:lnSpc>
                      </a:pPr>
                      <a:endParaRPr sz="13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marL="91440">
                        <a:lnSpc>
                          <a:spcPct val="100000"/>
                        </a:lnSpc>
                        <a:spcBef>
                          <a:spcPts val="705"/>
                        </a:spcBef>
                      </a:pPr>
                      <a:r>
                        <a:rPr sz="1400" b="1" dirty="0">
                          <a:latin typeface="Calibri"/>
                          <a:cs typeface="Calibri"/>
                        </a:rPr>
                        <a:t>Lucky</a:t>
                      </a:r>
                      <a:r>
                        <a:rPr sz="1400" b="1" spc="-35" dirty="0">
                          <a:latin typeface="Calibri"/>
                          <a:cs typeface="Calibri"/>
                        </a:rPr>
                        <a:t> </a:t>
                      </a:r>
                      <a:r>
                        <a:rPr lang="en-US" sz="1400" b="1" spc="-20" dirty="0">
                          <a:latin typeface="Calibri"/>
                          <a:cs typeface="Calibri"/>
                        </a:rPr>
                        <a:t>P</a:t>
                      </a:r>
                      <a:r>
                        <a:rPr sz="1400" b="1" spc="-20" dirty="0">
                          <a:latin typeface="Calibri"/>
                          <a:cs typeface="Calibri"/>
                        </a:rPr>
                        <a:t>enny</a:t>
                      </a:r>
                      <a:endParaRPr sz="1400" dirty="0">
                        <a:latin typeface="Calibri"/>
                        <a:cs typeface="Calibri"/>
                      </a:endParaRPr>
                    </a:p>
                  </a:txBody>
                  <a:tcPr marL="0" marR="0" marT="895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spc="-25" dirty="0">
                          <a:latin typeface="+mn-lt"/>
                          <a:cs typeface="Calibri"/>
                        </a:rPr>
                        <a:t>MC</a:t>
                      </a:r>
                      <a:endParaRPr lang="en-US" sz="1200" dirty="0">
                        <a:latin typeface="+mn-lt"/>
                        <a:cs typeface="Calibri"/>
                      </a:endParaRPr>
                    </a:p>
                    <a:p>
                      <a:pPr>
                        <a:lnSpc>
                          <a:spcPct val="100000"/>
                        </a:lnSpc>
                      </a:pPr>
                      <a:endParaRPr sz="13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407670">
                <a:tc>
                  <a:txBody>
                    <a:bodyPr/>
                    <a:lstStyle/>
                    <a:p>
                      <a:pPr marL="91440">
                        <a:lnSpc>
                          <a:spcPct val="100000"/>
                        </a:lnSpc>
                        <a:spcBef>
                          <a:spcPts val="745"/>
                        </a:spcBef>
                      </a:pPr>
                      <a:r>
                        <a:rPr sz="1400" b="1" dirty="0">
                          <a:latin typeface="Calibri"/>
                          <a:cs typeface="Calibri"/>
                        </a:rPr>
                        <a:t>Smoke</a:t>
                      </a:r>
                      <a:r>
                        <a:rPr sz="1400" b="1" spc="-40" dirty="0">
                          <a:latin typeface="Calibri"/>
                          <a:cs typeface="Calibri"/>
                        </a:rPr>
                        <a:t> </a:t>
                      </a:r>
                      <a:r>
                        <a:rPr lang="en-US" sz="1400" b="1" spc="-40" dirty="0">
                          <a:latin typeface="Calibri"/>
                          <a:cs typeface="Calibri"/>
                        </a:rPr>
                        <a:t>O</a:t>
                      </a:r>
                      <a:r>
                        <a:rPr sz="1400" b="1" dirty="0">
                          <a:latin typeface="Calibri"/>
                          <a:cs typeface="Calibri"/>
                        </a:rPr>
                        <a:t>ld</a:t>
                      </a:r>
                      <a:r>
                        <a:rPr sz="1400" b="1" spc="-55" dirty="0">
                          <a:latin typeface="Calibri"/>
                          <a:cs typeface="Calibri"/>
                        </a:rPr>
                        <a:t> </a:t>
                      </a:r>
                      <a:r>
                        <a:rPr lang="en-US" sz="1400" b="1" spc="-10" dirty="0">
                          <a:latin typeface="Calibri"/>
                          <a:cs typeface="Calibri"/>
                        </a:rPr>
                        <a:t>F</a:t>
                      </a:r>
                      <a:r>
                        <a:rPr sz="1400" b="1" spc="-10" dirty="0">
                          <a:latin typeface="Calibri"/>
                          <a:cs typeface="Calibri"/>
                        </a:rPr>
                        <a:t>ashion</a:t>
                      </a:r>
                      <a:endParaRPr sz="1400" dirty="0">
                        <a:latin typeface="Calibri"/>
                        <a:cs typeface="Calibri"/>
                      </a:endParaRPr>
                    </a:p>
                  </a:txBody>
                  <a:tcPr marL="0" marR="0" marT="94615" marB="0">
                    <a:lnL w="12700">
                      <a:solidFill>
                        <a:srgbClr val="FFFFFF"/>
                      </a:solidFill>
                      <a:prstDash val="soli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spc="-25" dirty="0">
                          <a:latin typeface="+mn-lt"/>
                          <a:cs typeface="Calibri"/>
                        </a:rPr>
                        <a:t>MC</a:t>
                      </a:r>
                      <a:endParaRPr lang="en-US" sz="1200" dirty="0">
                        <a:latin typeface="+mn-lt"/>
                        <a:cs typeface="Calibri"/>
                      </a:endParaRPr>
                    </a:p>
                    <a:p>
                      <a:pPr>
                        <a:lnSpc>
                          <a:spcPct val="100000"/>
                        </a:lnSpc>
                      </a:pPr>
                      <a:endParaRPr sz="13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tc>
                  <a:txBody>
                    <a:bodyPr/>
                    <a:lstStyle/>
                    <a:p>
                      <a:pPr>
                        <a:lnSpc>
                          <a:spcPct val="100000"/>
                        </a:lnSpc>
                      </a:pPr>
                      <a:endParaRPr sz="13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E0E0E0"/>
                    </a:solidFill>
                  </a:tcPr>
                </a:tc>
                <a:extLst>
                  <a:ext uri="{0D108BD9-81ED-4DB2-BD59-A6C34878D82A}">
                    <a16:rowId xmlns:a16="http://schemas.microsoft.com/office/drawing/2014/main" val="10011"/>
                  </a:ext>
                </a:extLst>
              </a:tr>
            </a:tbl>
          </a:graphicData>
        </a:graphic>
      </p:graphicFrame>
      <p:grpSp>
        <p:nvGrpSpPr>
          <p:cNvPr id="8" name="object 8"/>
          <p:cNvGrpSpPr/>
          <p:nvPr/>
        </p:nvGrpSpPr>
        <p:grpSpPr>
          <a:xfrm>
            <a:off x="3502152" y="762000"/>
            <a:ext cx="8486140" cy="762000"/>
            <a:chOff x="3502152" y="762000"/>
            <a:chExt cx="8486140" cy="762000"/>
          </a:xfrm>
        </p:grpSpPr>
        <p:pic>
          <p:nvPicPr>
            <p:cNvPr id="9" name="object 9"/>
            <p:cNvPicPr/>
            <p:nvPr/>
          </p:nvPicPr>
          <p:blipFill>
            <a:blip r:embed="rId3" cstate="print"/>
            <a:stretch>
              <a:fillRect/>
            </a:stretch>
          </p:blipFill>
          <p:spPr>
            <a:xfrm>
              <a:off x="3502152" y="847343"/>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3"/>
              <a:ext cx="740663" cy="399288"/>
            </a:xfrm>
            <a:prstGeom prst="rect">
              <a:avLst/>
            </a:prstGeom>
          </p:spPr>
        </p:pic>
        <p:pic>
          <p:nvPicPr>
            <p:cNvPr id="12" name="object 12"/>
            <p:cNvPicPr/>
            <p:nvPr/>
          </p:nvPicPr>
          <p:blipFill>
            <a:blip r:embed="rId6" cstate="print"/>
            <a:stretch>
              <a:fillRect/>
            </a:stretch>
          </p:blipFill>
          <p:spPr>
            <a:xfrm>
              <a:off x="5309616" y="999743"/>
              <a:ext cx="493775" cy="524255"/>
            </a:xfrm>
            <a:prstGeom prst="rect">
              <a:avLst/>
            </a:prstGeom>
          </p:spPr>
        </p:pic>
        <p:pic>
          <p:nvPicPr>
            <p:cNvPr id="13" name="object 13"/>
            <p:cNvPicPr/>
            <p:nvPr/>
          </p:nvPicPr>
          <p:blipFill>
            <a:blip r:embed="rId7" cstate="print"/>
            <a:stretch>
              <a:fillRect/>
            </a:stretch>
          </p:blipFill>
          <p:spPr>
            <a:xfrm>
              <a:off x="5849112" y="835152"/>
              <a:ext cx="697991" cy="377951"/>
            </a:xfrm>
            <a:prstGeom prst="rect">
              <a:avLst/>
            </a:prstGeom>
          </p:spPr>
        </p:pic>
        <p:pic>
          <p:nvPicPr>
            <p:cNvPr id="14" name="object 14"/>
            <p:cNvPicPr/>
            <p:nvPr/>
          </p:nvPicPr>
          <p:blipFill>
            <a:blip r:embed="rId8" cstate="print"/>
            <a:stretch>
              <a:fillRect/>
            </a:stretch>
          </p:blipFill>
          <p:spPr>
            <a:xfrm>
              <a:off x="6525768" y="1039368"/>
              <a:ext cx="496824" cy="429767"/>
            </a:xfrm>
            <a:prstGeom prst="rect">
              <a:avLst/>
            </a:prstGeom>
          </p:spPr>
        </p:pic>
        <p:pic>
          <p:nvPicPr>
            <p:cNvPr id="15" name="object 15"/>
            <p:cNvPicPr/>
            <p:nvPr/>
          </p:nvPicPr>
          <p:blipFill>
            <a:blip r:embed="rId9" cstate="print"/>
            <a:stretch>
              <a:fillRect/>
            </a:stretch>
          </p:blipFill>
          <p:spPr>
            <a:xfrm>
              <a:off x="7089648" y="832103"/>
              <a:ext cx="710183" cy="457200"/>
            </a:xfrm>
            <a:prstGeom prst="rect">
              <a:avLst/>
            </a:prstGeom>
          </p:spPr>
        </p:pic>
        <p:pic>
          <p:nvPicPr>
            <p:cNvPr id="16" name="object 16"/>
            <p:cNvPicPr/>
            <p:nvPr/>
          </p:nvPicPr>
          <p:blipFill>
            <a:blip r:embed="rId10" cstate="print"/>
            <a:stretch>
              <a:fillRect/>
            </a:stretch>
          </p:blipFill>
          <p:spPr>
            <a:xfrm>
              <a:off x="7894320" y="1042415"/>
              <a:ext cx="411479" cy="414527"/>
            </a:xfrm>
            <a:prstGeom prst="rect">
              <a:avLst/>
            </a:prstGeom>
          </p:spPr>
        </p:pic>
        <p:pic>
          <p:nvPicPr>
            <p:cNvPr id="17" name="object 17"/>
            <p:cNvPicPr/>
            <p:nvPr/>
          </p:nvPicPr>
          <p:blipFill>
            <a:blip r:embed="rId11" cstate="print"/>
            <a:stretch>
              <a:fillRect/>
            </a:stretch>
          </p:blipFill>
          <p:spPr>
            <a:xfrm>
              <a:off x="8290560" y="813815"/>
              <a:ext cx="740664" cy="557784"/>
            </a:xfrm>
            <a:prstGeom prst="rect">
              <a:avLst/>
            </a:prstGeom>
          </p:spPr>
        </p:pic>
        <p:pic>
          <p:nvPicPr>
            <p:cNvPr id="18" name="object 18"/>
            <p:cNvPicPr/>
            <p:nvPr/>
          </p:nvPicPr>
          <p:blipFill>
            <a:blip r:embed="rId12" cstate="print"/>
            <a:stretch>
              <a:fillRect/>
            </a:stretch>
          </p:blipFill>
          <p:spPr>
            <a:xfrm>
              <a:off x="8997696" y="1066800"/>
              <a:ext cx="658368" cy="432815"/>
            </a:xfrm>
            <a:prstGeom prst="rect">
              <a:avLst/>
            </a:prstGeom>
          </p:spPr>
        </p:pic>
        <p:pic>
          <p:nvPicPr>
            <p:cNvPr id="19" name="object 19"/>
            <p:cNvPicPr/>
            <p:nvPr/>
          </p:nvPicPr>
          <p:blipFill>
            <a:blip r:embed="rId13" cstate="print"/>
            <a:stretch>
              <a:fillRect/>
            </a:stretch>
          </p:blipFill>
          <p:spPr>
            <a:xfrm>
              <a:off x="9604248" y="762000"/>
              <a:ext cx="1024127" cy="752855"/>
            </a:xfrm>
            <a:prstGeom prst="rect">
              <a:avLst/>
            </a:prstGeom>
          </p:spPr>
        </p:pic>
        <p:pic>
          <p:nvPicPr>
            <p:cNvPr id="20" name="object 20"/>
            <p:cNvPicPr/>
            <p:nvPr/>
          </p:nvPicPr>
          <p:blipFill>
            <a:blip r:embed="rId14" cstate="print"/>
            <a:stretch>
              <a:fillRect/>
            </a:stretch>
          </p:blipFill>
          <p:spPr>
            <a:xfrm>
              <a:off x="10262616" y="1094231"/>
              <a:ext cx="585216" cy="417575"/>
            </a:xfrm>
            <a:prstGeom prst="rect">
              <a:avLst/>
            </a:prstGeom>
          </p:spPr>
        </p:pic>
        <p:pic>
          <p:nvPicPr>
            <p:cNvPr id="21" name="object 21"/>
            <p:cNvPicPr/>
            <p:nvPr/>
          </p:nvPicPr>
          <p:blipFill>
            <a:blip r:embed="rId15" cstate="print"/>
            <a:stretch>
              <a:fillRect/>
            </a:stretch>
          </p:blipFill>
          <p:spPr>
            <a:xfrm>
              <a:off x="10847832" y="835152"/>
              <a:ext cx="509016" cy="515112"/>
            </a:xfrm>
            <a:prstGeom prst="rect">
              <a:avLst/>
            </a:prstGeom>
          </p:spPr>
        </p:pic>
        <p:pic>
          <p:nvPicPr>
            <p:cNvPr id="22" name="object 22"/>
            <p:cNvPicPr/>
            <p:nvPr/>
          </p:nvPicPr>
          <p:blipFill>
            <a:blip r:embed="rId16" cstate="print"/>
            <a:stretch>
              <a:fillRect/>
            </a:stretch>
          </p:blipFill>
          <p:spPr>
            <a:xfrm>
              <a:off x="11475720" y="1066800"/>
              <a:ext cx="512064" cy="417575"/>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3759296705"/>
              </p:ext>
            </p:extLst>
          </p:nvPr>
        </p:nvGraphicFramePr>
        <p:xfrm>
          <a:off x="317842" y="1519936"/>
          <a:ext cx="11761456" cy="2895600"/>
        </p:xfrm>
        <a:graphic>
          <a:graphicData uri="http://schemas.openxmlformats.org/drawingml/2006/table">
            <a:tbl>
              <a:tblPr firstRow="1" bandRow="1">
                <a:tableStyleId>{2D5ABB26-0587-4C30-8999-92F81FD0307C}</a:tableStyleId>
              </a:tblPr>
              <a:tblGrid>
                <a:gridCol w="3067050">
                  <a:extLst>
                    <a:ext uri="{9D8B030D-6E8A-4147-A177-3AD203B41FA5}">
                      <a16:colId xmlns:a16="http://schemas.microsoft.com/office/drawing/2014/main" val="20000"/>
                    </a:ext>
                  </a:extLst>
                </a:gridCol>
                <a:gridCol w="621029">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661670">
                        <a:lnSpc>
                          <a:spcPct val="100000"/>
                        </a:lnSpc>
                        <a:spcBef>
                          <a:spcPts val="835"/>
                        </a:spcBef>
                      </a:pPr>
                      <a:r>
                        <a:rPr sz="2000" b="1" u="sng" dirty="0">
                          <a:uFill>
                            <a:solidFill>
                              <a:srgbClr val="000000"/>
                            </a:solidFill>
                          </a:uFill>
                          <a:latin typeface="Calibri"/>
                          <a:cs typeface="Calibri"/>
                        </a:rPr>
                        <a:t>Cocktails</a:t>
                      </a:r>
                      <a:r>
                        <a:rPr sz="2000" b="1" u="sng" spc="-110" dirty="0">
                          <a:uFill>
                            <a:solidFill>
                              <a:srgbClr val="000000"/>
                            </a:solidFill>
                          </a:uFill>
                          <a:latin typeface="Calibri"/>
                          <a:cs typeface="Calibri"/>
                        </a:rPr>
                        <a:t> </a:t>
                      </a:r>
                      <a:r>
                        <a:rPr sz="1200" b="1" u="sng" spc="-10" dirty="0">
                          <a:uFill>
                            <a:solidFill>
                              <a:srgbClr val="000000"/>
                            </a:solidFill>
                          </a:uFill>
                          <a:latin typeface="Calibri"/>
                          <a:cs typeface="Calibri"/>
                        </a:rPr>
                        <a:t>(Continued)</a:t>
                      </a:r>
                      <a:endParaRPr sz="12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3030">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9380">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7955">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sz="1400" b="1" spc="-10" dirty="0">
                          <a:latin typeface="Calibri"/>
                          <a:cs typeface="Calibri"/>
                        </a:rPr>
                        <a:t>Cran-A-</a:t>
                      </a:r>
                      <a:r>
                        <a:rPr sz="1400" b="1" spc="-20" dirty="0">
                          <a:latin typeface="Calibri"/>
                          <a:cs typeface="Calibri"/>
                        </a:rPr>
                        <a:t>Kaze</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505"/>
                        </a:spcBef>
                      </a:pPr>
                      <a:r>
                        <a:rPr sz="1400" b="1" dirty="0">
                          <a:latin typeface="Calibri"/>
                          <a:cs typeface="Calibri"/>
                        </a:rPr>
                        <a:t>Cucumber</a:t>
                      </a:r>
                      <a:r>
                        <a:rPr sz="1400" b="1" spc="-55" dirty="0">
                          <a:latin typeface="Calibri"/>
                          <a:cs typeface="Calibri"/>
                        </a:rPr>
                        <a:t> </a:t>
                      </a:r>
                      <a:r>
                        <a:rPr lang="en-US" sz="1400" b="1" spc="-55" dirty="0">
                          <a:latin typeface="Calibri"/>
                          <a:cs typeface="Calibri"/>
                        </a:rPr>
                        <a:t>L</a:t>
                      </a:r>
                      <a:r>
                        <a:rPr sz="1400" b="1" dirty="0">
                          <a:latin typeface="Calibri"/>
                          <a:cs typeface="Calibri"/>
                        </a:rPr>
                        <a:t>ime</a:t>
                      </a:r>
                      <a:r>
                        <a:rPr sz="1400" b="1" spc="-40" dirty="0">
                          <a:latin typeface="Calibri"/>
                          <a:cs typeface="Calibri"/>
                        </a:rPr>
                        <a:t> </a:t>
                      </a:r>
                      <a:r>
                        <a:rPr lang="en-US" sz="1400" b="1" spc="-20" dirty="0">
                          <a:latin typeface="Calibri"/>
                          <a:cs typeface="Calibri"/>
                        </a:rPr>
                        <a:t>P</a:t>
                      </a:r>
                      <a:r>
                        <a:rPr sz="1400" b="1" spc="-20" dirty="0">
                          <a:latin typeface="Calibri"/>
                          <a:cs typeface="Calibri"/>
                        </a:rPr>
                        <a:t>ress</a:t>
                      </a:r>
                      <a:endParaRPr sz="1400" dirty="0">
                        <a:latin typeface="Calibri"/>
                        <a:cs typeface="Calibri"/>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250"/>
                        </a:spcBef>
                      </a:pPr>
                      <a:r>
                        <a:rPr sz="1800" b="1" spc="-50" dirty="0">
                          <a:latin typeface="Calibri"/>
                          <a:cs typeface="Calibri"/>
                        </a:rPr>
                        <a:t>Y</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93700">
                <a:tc>
                  <a:txBody>
                    <a:bodyPr/>
                    <a:lstStyle/>
                    <a:p>
                      <a:pPr marL="91440">
                        <a:lnSpc>
                          <a:spcPct val="100000"/>
                        </a:lnSpc>
                        <a:spcBef>
                          <a:spcPts val="660"/>
                        </a:spcBef>
                      </a:pPr>
                      <a:r>
                        <a:rPr sz="1400" b="1" dirty="0">
                          <a:latin typeface="Calibri"/>
                          <a:cs typeface="Calibri"/>
                        </a:rPr>
                        <a:t>Chilli</a:t>
                      </a:r>
                      <a:r>
                        <a:rPr sz="1400" b="1" spc="-55" dirty="0">
                          <a:latin typeface="Calibri"/>
                          <a:cs typeface="Calibri"/>
                        </a:rPr>
                        <a:t> </a:t>
                      </a:r>
                      <a:r>
                        <a:rPr lang="en-US" sz="1400" b="1" spc="-10" dirty="0">
                          <a:latin typeface="Calibri"/>
                          <a:cs typeface="Calibri"/>
                        </a:rPr>
                        <a:t>P</a:t>
                      </a:r>
                      <a:r>
                        <a:rPr sz="1400" b="1" spc="-10" dirty="0">
                          <a:latin typeface="Calibri"/>
                          <a:cs typeface="Calibri"/>
                        </a:rPr>
                        <a:t>ineapple</a:t>
                      </a:r>
                      <a:endParaRPr sz="1400" dirty="0">
                        <a:latin typeface="Calibri"/>
                        <a:cs typeface="Calibri"/>
                      </a:endParaRPr>
                    </a:p>
                  </a:txBody>
                  <a:tcPr marL="0" marR="0" marT="838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marL="91440">
                        <a:lnSpc>
                          <a:spcPct val="100000"/>
                        </a:lnSpc>
                        <a:spcBef>
                          <a:spcPts val="680"/>
                        </a:spcBef>
                      </a:pPr>
                      <a:r>
                        <a:rPr sz="1400" b="1" spc="-10" dirty="0">
                          <a:latin typeface="Calibri"/>
                          <a:cs typeface="Calibri"/>
                        </a:rPr>
                        <a:t>Strawberry </a:t>
                      </a:r>
                      <a:r>
                        <a:rPr sz="1400" b="1" dirty="0">
                          <a:latin typeface="Calibri"/>
                          <a:cs typeface="Calibri"/>
                        </a:rPr>
                        <a:t>Basil</a:t>
                      </a:r>
                      <a:r>
                        <a:rPr sz="1400" b="1" spc="-10" dirty="0">
                          <a:latin typeface="Calibri"/>
                          <a:cs typeface="Calibri"/>
                        </a:rPr>
                        <a:t> Lemonade</a:t>
                      </a:r>
                      <a:endParaRPr sz="140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sz="1400" b="1" dirty="0">
                          <a:latin typeface="Calibri"/>
                          <a:cs typeface="Calibri"/>
                        </a:rPr>
                        <a:t>Mango</a:t>
                      </a:r>
                      <a:r>
                        <a:rPr sz="1400" b="1" spc="-70" dirty="0">
                          <a:latin typeface="Calibri"/>
                          <a:cs typeface="Calibri"/>
                        </a:rPr>
                        <a:t> </a:t>
                      </a:r>
                      <a:r>
                        <a:rPr sz="1400" b="1" spc="-10" dirty="0">
                          <a:latin typeface="Calibri"/>
                          <a:cs typeface="Calibri"/>
                        </a:rPr>
                        <a:t>Tango</a:t>
                      </a:r>
                      <a:endParaRPr sz="1400">
                        <a:latin typeface="Calibri"/>
                        <a:cs typeface="Calibri"/>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9D9D9"/>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50"/>
                        </a:spcBef>
                      </a:pPr>
                      <a:r>
                        <a:rPr sz="1400" b="1" dirty="0">
                          <a:latin typeface="Calibri"/>
                          <a:cs typeface="Calibri"/>
                        </a:rPr>
                        <a:t>Mango</a:t>
                      </a:r>
                      <a:r>
                        <a:rPr sz="1400" b="1" spc="-45" dirty="0">
                          <a:latin typeface="Calibri"/>
                          <a:cs typeface="Calibri"/>
                        </a:rPr>
                        <a:t> </a:t>
                      </a:r>
                      <a:r>
                        <a:rPr sz="1400" b="1" dirty="0">
                          <a:latin typeface="Calibri"/>
                          <a:cs typeface="Calibri"/>
                        </a:rPr>
                        <a:t>Berry</a:t>
                      </a:r>
                      <a:r>
                        <a:rPr sz="1400" b="1" spc="-25" dirty="0">
                          <a:latin typeface="Calibri"/>
                          <a:cs typeface="Calibri"/>
                        </a:rPr>
                        <a:t> </a:t>
                      </a:r>
                      <a:r>
                        <a:rPr sz="1400" b="1" spc="-10" dirty="0">
                          <a:latin typeface="Calibri"/>
                          <a:cs typeface="Calibri"/>
                        </a:rPr>
                        <a:t>Cooler</a:t>
                      </a:r>
                      <a:endParaRPr sz="1400">
                        <a:latin typeface="Calibri"/>
                        <a:cs typeface="Calibri"/>
                      </a:endParaRPr>
                    </a:p>
                  </a:txBody>
                  <a:tcPr marL="0" marR="0" marT="82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3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bl>
          </a:graphicData>
        </a:graphic>
      </p:graphicFrame>
      <p:grpSp>
        <p:nvGrpSpPr>
          <p:cNvPr id="8" name="object 8"/>
          <p:cNvGrpSpPr/>
          <p:nvPr/>
        </p:nvGrpSpPr>
        <p:grpSpPr>
          <a:xfrm>
            <a:off x="3502152" y="847344"/>
            <a:ext cx="2301240" cy="676910"/>
            <a:chOff x="3502152" y="847344"/>
            <a:chExt cx="2301240" cy="676910"/>
          </a:xfrm>
        </p:grpSpPr>
        <p:pic>
          <p:nvPicPr>
            <p:cNvPr id="9" name="object 9"/>
            <p:cNvPicPr/>
            <p:nvPr/>
          </p:nvPicPr>
          <p:blipFill>
            <a:blip r:embed="rId3" cstate="print"/>
            <a:stretch>
              <a:fillRect/>
            </a:stretch>
          </p:blipFill>
          <p:spPr>
            <a:xfrm>
              <a:off x="3502152" y="847344"/>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4"/>
              <a:ext cx="740663" cy="399288"/>
            </a:xfrm>
            <a:prstGeom prst="rect">
              <a:avLst/>
            </a:prstGeom>
          </p:spPr>
        </p:pic>
        <p:pic>
          <p:nvPicPr>
            <p:cNvPr id="12" name="object 12"/>
            <p:cNvPicPr/>
            <p:nvPr/>
          </p:nvPicPr>
          <p:blipFill>
            <a:blip r:embed="rId6" cstate="print"/>
            <a:stretch>
              <a:fillRect/>
            </a:stretch>
          </p:blipFill>
          <p:spPr>
            <a:xfrm>
              <a:off x="5309616" y="999744"/>
              <a:ext cx="493775" cy="524255"/>
            </a:xfrm>
            <a:prstGeom prst="rect">
              <a:avLst/>
            </a:prstGeom>
          </p:spPr>
        </p:pic>
      </p:grpSp>
      <p:grpSp>
        <p:nvGrpSpPr>
          <p:cNvPr id="13" name="object 13"/>
          <p:cNvGrpSpPr/>
          <p:nvPr/>
        </p:nvGrpSpPr>
        <p:grpSpPr>
          <a:xfrm>
            <a:off x="5849111" y="835152"/>
            <a:ext cx="1173480" cy="634365"/>
            <a:chOff x="5849111" y="835152"/>
            <a:chExt cx="1173480" cy="634365"/>
          </a:xfrm>
        </p:grpSpPr>
        <p:pic>
          <p:nvPicPr>
            <p:cNvPr id="14" name="object 14"/>
            <p:cNvPicPr/>
            <p:nvPr/>
          </p:nvPicPr>
          <p:blipFill>
            <a:blip r:embed="rId7" cstate="print"/>
            <a:stretch>
              <a:fillRect/>
            </a:stretch>
          </p:blipFill>
          <p:spPr>
            <a:xfrm>
              <a:off x="5849111" y="835152"/>
              <a:ext cx="697991" cy="377951"/>
            </a:xfrm>
            <a:prstGeom prst="rect">
              <a:avLst/>
            </a:prstGeom>
          </p:spPr>
        </p:pic>
        <p:pic>
          <p:nvPicPr>
            <p:cNvPr id="15" name="object 15"/>
            <p:cNvPicPr/>
            <p:nvPr/>
          </p:nvPicPr>
          <p:blipFill>
            <a:blip r:embed="rId8" cstate="print"/>
            <a:stretch>
              <a:fillRect/>
            </a:stretch>
          </p:blipFill>
          <p:spPr>
            <a:xfrm>
              <a:off x="6525767" y="1039368"/>
              <a:ext cx="496824" cy="429767"/>
            </a:xfrm>
            <a:prstGeom prst="rect">
              <a:avLst/>
            </a:prstGeom>
          </p:spPr>
        </p:pic>
      </p:grpSp>
      <p:pic>
        <p:nvPicPr>
          <p:cNvPr id="16" name="object 16"/>
          <p:cNvPicPr/>
          <p:nvPr/>
        </p:nvPicPr>
        <p:blipFill>
          <a:blip r:embed="rId9" cstate="print"/>
          <a:stretch>
            <a:fillRect/>
          </a:stretch>
        </p:blipFill>
        <p:spPr>
          <a:xfrm>
            <a:off x="7089647" y="832103"/>
            <a:ext cx="710183" cy="457200"/>
          </a:xfrm>
          <a:prstGeom prst="rect">
            <a:avLst/>
          </a:prstGeom>
        </p:spPr>
      </p:pic>
      <p:grpSp>
        <p:nvGrpSpPr>
          <p:cNvPr id="17" name="object 17"/>
          <p:cNvGrpSpPr/>
          <p:nvPr/>
        </p:nvGrpSpPr>
        <p:grpSpPr>
          <a:xfrm>
            <a:off x="7894319" y="762000"/>
            <a:ext cx="3462654" cy="753110"/>
            <a:chOff x="7894319" y="762000"/>
            <a:chExt cx="3462654" cy="753110"/>
          </a:xfrm>
        </p:grpSpPr>
        <p:pic>
          <p:nvPicPr>
            <p:cNvPr id="18" name="object 18"/>
            <p:cNvPicPr/>
            <p:nvPr/>
          </p:nvPicPr>
          <p:blipFill>
            <a:blip r:embed="rId10" cstate="print"/>
            <a:stretch>
              <a:fillRect/>
            </a:stretch>
          </p:blipFill>
          <p:spPr>
            <a:xfrm>
              <a:off x="7894319" y="1042415"/>
              <a:ext cx="411479" cy="414527"/>
            </a:xfrm>
            <a:prstGeom prst="rect">
              <a:avLst/>
            </a:prstGeom>
          </p:spPr>
        </p:pic>
        <p:pic>
          <p:nvPicPr>
            <p:cNvPr id="19" name="object 19"/>
            <p:cNvPicPr/>
            <p:nvPr/>
          </p:nvPicPr>
          <p:blipFill>
            <a:blip r:embed="rId11" cstate="print"/>
            <a:stretch>
              <a:fillRect/>
            </a:stretch>
          </p:blipFill>
          <p:spPr>
            <a:xfrm>
              <a:off x="8290559" y="813815"/>
              <a:ext cx="740664" cy="557784"/>
            </a:xfrm>
            <a:prstGeom prst="rect">
              <a:avLst/>
            </a:prstGeom>
          </p:spPr>
        </p:pic>
        <p:pic>
          <p:nvPicPr>
            <p:cNvPr id="20" name="object 20"/>
            <p:cNvPicPr/>
            <p:nvPr/>
          </p:nvPicPr>
          <p:blipFill>
            <a:blip r:embed="rId12" cstate="print"/>
            <a:stretch>
              <a:fillRect/>
            </a:stretch>
          </p:blipFill>
          <p:spPr>
            <a:xfrm>
              <a:off x="8997695" y="1066800"/>
              <a:ext cx="658368" cy="432815"/>
            </a:xfrm>
            <a:prstGeom prst="rect">
              <a:avLst/>
            </a:prstGeom>
          </p:spPr>
        </p:pic>
        <p:pic>
          <p:nvPicPr>
            <p:cNvPr id="21" name="object 21"/>
            <p:cNvPicPr/>
            <p:nvPr/>
          </p:nvPicPr>
          <p:blipFill>
            <a:blip r:embed="rId13" cstate="print"/>
            <a:stretch>
              <a:fillRect/>
            </a:stretch>
          </p:blipFill>
          <p:spPr>
            <a:xfrm>
              <a:off x="9604247" y="762000"/>
              <a:ext cx="1024127" cy="752855"/>
            </a:xfrm>
            <a:prstGeom prst="rect">
              <a:avLst/>
            </a:prstGeom>
          </p:spPr>
        </p:pic>
        <p:pic>
          <p:nvPicPr>
            <p:cNvPr id="22" name="object 22"/>
            <p:cNvPicPr/>
            <p:nvPr/>
          </p:nvPicPr>
          <p:blipFill>
            <a:blip r:embed="rId14" cstate="print"/>
            <a:stretch>
              <a:fillRect/>
            </a:stretch>
          </p:blipFill>
          <p:spPr>
            <a:xfrm>
              <a:off x="10262615" y="1094231"/>
              <a:ext cx="585216" cy="417575"/>
            </a:xfrm>
            <a:prstGeom prst="rect">
              <a:avLst/>
            </a:prstGeom>
          </p:spPr>
        </p:pic>
        <p:pic>
          <p:nvPicPr>
            <p:cNvPr id="23" name="object 23"/>
            <p:cNvPicPr/>
            <p:nvPr/>
          </p:nvPicPr>
          <p:blipFill>
            <a:blip r:embed="rId15" cstate="print"/>
            <a:stretch>
              <a:fillRect/>
            </a:stretch>
          </p:blipFill>
          <p:spPr>
            <a:xfrm>
              <a:off x="10847831" y="835152"/>
              <a:ext cx="509016" cy="515112"/>
            </a:xfrm>
            <a:prstGeom prst="rect">
              <a:avLst/>
            </a:prstGeom>
          </p:spPr>
        </p:pic>
      </p:grpSp>
      <p:pic>
        <p:nvPicPr>
          <p:cNvPr id="24" name="object 24"/>
          <p:cNvPicPr/>
          <p:nvPr/>
        </p:nvPicPr>
        <p:blipFill>
          <a:blip r:embed="rId16" cstate="print"/>
          <a:stretch>
            <a:fillRect/>
          </a:stretch>
        </p:blipFill>
        <p:spPr>
          <a:xfrm>
            <a:off x="11475719" y="1066800"/>
            <a:ext cx="512064" cy="4175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25" dirty="0"/>
              <a:t>–</a:t>
            </a:r>
            <a:r>
              <a:rPr spc="-110" dirty="0"/>
              <a:t> </a:t>
            </a:r>
            <a:r>
              <a:rPr dirty="0"/>
              <a:t>Allergen</a:t>
            </a:r>
            <a:r>
              <a:rPr spc="-114"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3758730599"/>
              </p:ext>
            </p:extLst>
          </p:nvPr>
        </p:nvGraphicFramePr>
        <p:xfrm>
          <a:off x="309537" y="1519936"/>
          <a:ext cx="11770347" cy="4844034"/>
        </p:xfrm>
        <a:graphic>
          <a:graphicData uri="http://schemas.openxmlformats.org/drawingml/2006/table">
            <a:tbl>
              <a:tblPr firstRow="1" bandRow="1">
                <a:tableStyleId>{2D5ABB26-0587-4C30-8999-92F81FD0307C}</a:tableStyleId>
              </a:tblPr>
              <a:tblGrid>
                <a:gridCol w="3071495">
                  <a:extLst>
                    <a:ext uri="{9D8B030D-6E8A-4147-A177-3AD203B41FA5}">
                      <a16:colId xmlns:a16="http://schemas.microsoft.com/office/drawing/2014/main" val="20000"/>
                    </a:ext>
                  </a:extLst>
                </a:gridCol>
                <a:gridCol w="625475">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990600">
                        <a:lnSpc>
                          <a:spcPct val="100000"/>
                        </a:lnSpc>
                        <a:spcBef>
                          <a:spcPts val="835"/>
                        </a:spcBef>
                      </a:pPr>
                      <a:r>
                        <a:rPr sz="2000" b="1" u="sng" dirty="0">
                          <a:uFill>
                            <a:solidFill>
                              <a:srgbClr val="000000"/>
                            </a:solidFill>
                          </a:uFill>
                          <a:latin typeface="Calibri"/>
                          <a:cs typeface="Calibri"/>
                        </a:rPr>
                        <a:t>Local</a:t>
                      </a:r>
                      <a:r>
                        <a:rPr sz="2000" b="1" u="sng" spc="-60" dirty="0">
                          <a:uFill>
                            <a:solidFill>
                              <a:srgbClr val="000000"/>
                            </a:solidFill>
                          </a:uFill>
                          <a:latin typeface="Calibri"/>
                          <a:cs typeface="Calibri"/>
                        </a:rPr>
                        <a:t> </a:t>
                      </a:r>
                      <a:r>
                        <a:rPr sz="2000" b="1" u="sng" spc="-20" dirty="0">
                          <a:uFill>
                            <a:solidFill>
                              <a:srgbClr val="000000"/>
                            </a:solidFill>
                          </a:uFill>
                          <a:latin typeface="Calibri"/>
                          <a:cs typeface="Calibri"/>
                        </a:rPr>
                        <a:t>Beer</a:t>
                      </a:r>
                      <a:endParaRPr sz="2000">
                        <a:latin typeface="Calibri"/>
                        <a:cs typeface="Calibri"/>
                      </a:endParaRPr>
                    </a:p>
                  </a:txBody>
                  <a:tcPr marL="0" marR="0" marT="106045" marB="0">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7475">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9380">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7955">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lang="en-US" sz="1400" b="1" dirty="0">
                          <a:latin typeface="Calibri"/>
                          <a:cs typeface="Calibri"/>
                        </a:rPr>
                        <a:t>NASTRO AZZURRO /PERONI</a:t>
                      </a:r>
                      <a:endParaRPr sz="1400" b="1" dirty="0">
                        <a:latin typeface="Calibri"/>
                        <a:cs typeface="Calibri"/>
                      </a:endParaRPr>
                    </a:p>
                  </a:txBody>
                  <a:tcPr marL="0" marR="0" marT="76835" marB="0">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60"/>
                        </a:spcBef>
                      </a:pPr>
                      <a:r>
                        <a:rPr sz="1800" b="1" spc="-50" dirty="0">
                          <a:latin typeface="Calibri"/>
                          <a:cs typeface="Calibri"/>
                        </a:rPr>
                        <a:t>B</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505"/>
                        </a:spcBef>
                      </a:pPr>
                      <a:r>
                        <a:rPr lang="en-US" sz="1400" b="1" dirty="0">
                          <a:latin typeface="Calibri"/>
                          <a:cs typeface="Calibri"/>
                        </a:rPr>
                        <a:t>GUINNESS MICRODRAUGHT</a:t>
                      </a:r>
                      <a:endParaRPr sz="1400" b="1" dirty="0">
                        <a:latin typeface="Calibri"/>
                        <a:cs typeface="Calibri"/>
                      </a:endParaRPr>
                    </a:p>
                  </a:txBody>
                  <a:tcPr marL="0" marR="0" marT="64135" marB="0">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250"/>
                        </a:spcBef>
                      </a:pPr>
                      <a:r>
                        <a:rPr sz="1800" b="1" spc="-50" dirty="0">
                          <a:latin typeface="Calibri"/>
                          <a:cs typeface="Calibri"/>
                        </a:rPr>
                        <a:t>B</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93700">
                <a:tc>
                  <a:txBody>
                    <a:bodyPr/>
                    <a:lstStyle/>
                    <a:p>
                      <a:pPr marL="91440">
                        <a:lnSpc>
                          <a:spcPct val="100000"/>
                        </a:lnSpc>
                        <a:spcBef>
                          <a:spcPts val="660"/>
                        </a:spcBef>
                      </a:pPr>
                      <a:r>
                        <a:rPr lang="en-US" sz="1400" b="1" dirty="0">
                          <a:latin typeface="Calibri"/>
                          <a:cs typeface="Calibri"/>
                        </a:rPr>
                        <a:t>RAFFO</a:t>
                      </a:r>
                      <a:endParaRPr sz="1400" b="1" dirty="0">
                        <a:latin typeface="Calibri"/>
                        <a:cs typeface="Calibri"/>
                      </a:endParaRPr>
                    </a:p>
                  </a:txBody>
                  <a:tcPr marL="0" marR="0" marT="83820" marB="0">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60"/>
                        </a:spcBef>
                      </a:pPr>
                      <a:r>
                        <a:rPr sz="1800" b="1" spc="-50" dirty="0">
                          <a:latin typeface="Calibri"/>
                          <a:cs typeface="Calibri"/>
                        </a:rPr>
                        <a:t>B</a:t>
                      </a:r>
                      <a:endParaRPr sz="1800">
                        <a:latin typeface="Calibri"/>
                        <a:cs typeface="Calibri"/>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57759">
                <a:tc>
                  <a:txBody>
                    <a:bodyPr/>
                    <a:lstStyle/>
                    <a:p>
                      <a:pPr marL="91440">
                        <a:lnSpc>
                          <a:spcPct val="100000"/>
                        </a:lnSpc>
                        <a:spcBef>
                          <a:spcPts val="680"/>
                        </a:spcBef>
                      </a:pPr>
                      <a:r>
                        <a:rPr lang="en-US" sz="1400" b="1" dirty="0">
                          <a:latin typeface="Calibri"/>
                          <a:cs typeface="Calibri"/>
                        </a:rPr>
                        <a:t>BUDWEISER</a:t>
                      </a:r>
                      <a:endParaRPr sz="1400" b="1" dirty="0">
                        <a:latin typeface="Calibri"/>
                        <a:cs typeface="Calibri"/>
                      </a:endParaRPr>
                    </a:p>
                  </a:txBody>
                  <a:tcPr marL="0" marR="0" marT="86360" marB="0">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365"/>
                        </a:spcBef>
                      </a:pPr>
                      <a:r>
                        <a:rPr sz="1800" b="1" spc="-50" dirty="0">
                          <a:latin typeface="Calibri"/>
                          <a:cs typeface="Calibri"/>
                        </a:rPr>
                        <a:t>B</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lang="en-US" sz="1400" b="1" dirty="0">
                          <a:latin typeface="Calibri"/>
                          <a:cs typeface="Calibri"/>
                        </a:rPr>
                        <a:t>ERDINGER</a:t>
                      </a:r>
                      <a:endParaRPr sz="1400" b="1" dirty="0">
                        <a:latin typeface="Calibri"/>
                        <a:cs typeface="Calibri"/>
                      </a:endParaRPr>
                    </a:p>
                  </a:txBody>
                  <a:tcPr marL="0" marR="0" marT="88900" marB="0">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400"/>
                        </a:spcBef>
                      </a:pPr>
                      <a:r>
                        <a:rPr sz="1800" b="1" spc="-50" dirty="0">
                          <a:latin typeface="Calibri"/>
                          <a:cs typeface="Calibri"/>
                        </a:rPr>
                        <a:t>B</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50"/>
                        </a:spcBef>
                      </a:pPr>
                      <a:r>
                        <a:rPr lang="en-US" sz="1400" b="1" dirty="0">
                          <a:latin typeface="Calibri"/>
                          <a:cs typeface="Calibri"/>
                        </a:rPr>
                        <a:t>ITALA PILSNER</a:t>
                      </a:r>
                      <a:endParaRPr sz="1400" b="1" dirty="0">
                        <a:latin typeface="Calibri"/>
                        <a:cs typeface="Calibri"/>
                      </a:endParaRPr>
                    </a:p>
                  </a:txBody>
                  <a:tcPr marL="0" marR="0" marT="82550" marB="0">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810" algn="ctr">
                        <a:lnSpc>
                          <a:spcPct val="100000"/>
                        </a:lnSpc>
                        <a:spcBef>
                          <a:spcPts val="365"/>
                        </a:spcBef>
                      </a:pPr>
                      <a:r>
                        <a:rPr sz="1800" b="1" spc="-50" dirty="0">
                          <a:latin typeface="Calibri"/>
                          <a:cs typeface="Calibri"/>
                        </a:rPr>
                        <a:t>B</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70"/>
                        </a:spcBef>
                      </a:pPr>
                      <a:r>
                        <a:rPr lang="en-US" sz="1400" b="1" dirty="0">
                          <a:latin typeface="Calibri"/>
                          <a:cs typeface="Calibri"/>
                        </a:rPr>
                        <a:t>CORONA</a:t>
                      </a:r>
                      <a:endParaRPr sz="1400" b="1" dirty="0">
                        <a:latin typeface="Calibri"/>
                        <a:cs typeface="Calibri"/>
                      </a:endParaRPr>
                    </a:p>
                  </a:txBody>
                  <a:tcPr marL="0" marR="0" marT="85090" marB="0">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370"/>
                        </a:spcBef>
                      </a:pPr>
                      <a:r>
                        <a:rPr sz="1800" b="1" spc="-50" dirty="0">
                          <a:latin typeface="Calibri"/>
                          <a:cs typeface="Calibri"/>
                        </a:rPr>
                        <a:t>B</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85"/>
                        </a:spcBef>
                      </a:pPr>
                      <a:r>
                        <a:rPr lang="en-US" sz="1400" b="1" dirty="0">
                          <a:latin typeface="Calibri"/>
                          <a:cs typeface="Calibri"/>
                        </a:rPr>
                        <a:t>HEINEKEN</a:t>
                      </a:r>
                      <a:endParaRPr sz="1400" b="1" dirty="0">
                        <a:latin typeface="Calibri"/>
                        <a:cs typeface="Calibri"/>
                      </a:endParaRPr>
                    </a:p>
                  </a:txBody>
                  <a:tcPr marL="0" marR="0" marT="86995" marB="0">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810" algn="ctr">
                        <a:lnSpc>
                          <a:spcPct val="100000"/>
                        </a:lnSpc>
                        <a:spcBef>
                          <a:spcPts val="370"/>
                        </a:spcBef>
                      </a:pPr>
                      <a:r>
                        <a:rPr sz="1800" b="1" spc="-50" dirty="0">
                          <a:latin typeface="Calibri"/>
                          <a:cs typeface="Calibri"/>
                        </a:rPr>
                        <a:t>B</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marL="91440">
                        <a:lnSpc>
                          <a:spcPct val="100000"/>
                        </a:lnSpc>
                        <a:spcBef>
                          <a:spcPts val="705"/>
                        </a:spcBef>
                      </a:pPr>
                      <a:r>
                        <a:rPr lang="en-US" sz="1400" b="1" dirty="0">
                          <a:latin typeface="Calibri"/>
                          <a:cs typeface="Calibri"/>
                        </a:rPr>
                        <a:t>FLEA IPA</a:t>
                      </a:r>
                      <a:endParaRPr sz="1400" b="1" dirty="0">
                        <a:latin typeface="Calibri"/>
                        <a:cs typeface="Calibri"/>
                      </a:endParaRPr>
                    </a:p>
                  </a:txBody>
                  <a:tcPr marL="0" marR="0" marT="89535" marB="0">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1905" algn="ctr">
                        <a:lnSpc>
                          <a:spcPct val="100000"/>
                        </a:lnSpc>
                        <a:spcBef>
                          <a:spcPts val="375"/>
                        </a:spcBef>
                      </a:pPr>
                      <a:r>
                        <a:rPr lang="en-US" sz="1800" b="1" spc="-50" dirty="0">
                          <a:latin typeface="Calibri"/>
                          <a:cs typeface="Calibri"/>
                        </a:rPr>
                        <a:t>B</a:t>
                      </a:r>
                      <a:endParaRPr sz="18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94335">
                <a:tc>
                  <a:txBody>
                    <a:bodyPr/>
                    <a:lstStyle/>
                    <a:p>
                      <a:pPr marL="91440">
                        <a:lnSpc>
                          <a:spcPct val="100000"/>
                        </a:lnSpc>
                        <a:spcBef>
                          <a:spcPts val="725"/>
                        </a:spcBef>
                      </a:pPr>
                      <a:r>
                        <a:rPr lang="en-US" sz="1400" b="1" dirty="0">
                          <a:latin typeface="Calibri"/>
                          <a:cs typeface="Calibri"/>
                        </a:rPr>
                        <a:t>PERONI GLUTEN FREE</a:t>
                      </a:r>
                      <a:endParaRPr sz="1400" b="1" dirty="0">
                        <a:latin typeface="Calibri"/>
                        <a:cs typeface="Calibri"/>
                      </a:endParaRPr>
                    </a:p>
                  </a:txBody>
                  <a:tcPr marL="0" marR="0" marT="92075" marB="0">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3175" algn="ctr">
                        <a:lnSpc>
                          <a:spcPct val="100000"/>
                        </a:lnSpc>
                        <a:spcBef>
                          <a:spcPts val="375"/>
                        </a:spcBef>
                      </a:pPr>
                      <a:endParaRPr sz="1800" dirty="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407670">
                <a:tc>
                  <a:txBody>
                    <a:bodyPr/>
                    <a:lstStyle/>
                    <a:p>
                      <a:pPr marL="91440">
                        <a:lnSpc>
                          <a:spcPct val="100000"/>
                        </a:lnSpc>
                        <a:spcBef>
                          <a:spcPts val="390"/>
                        </a:spcBef>
                      </a:pPr>
                      <a:r>
                        <a:rPr lang="en-US" sz="1400" b="1" dirty="0">
                          <a:latin typeface="Calibri"/>
                          <a:cs typeface="Calibri"/>
                        </a:rPr>
                        <a:t>NASTRO AZZURRO  0.0%</a:t>
                      </a:r>
                      <a:endParaRPr sz="1400" b="1" dirty="0">
                        <a:latin typeface="Calibri"/>
                        <a:cs typeface="Calibri"/>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3175" algn="ctr">
                        <a:lnSpc>
                          <a:spcPct val="100000"/>
                        </a:lnSpc>
                        <a:spcBef>
                          <a:spcPts val="425"/>
                        </a:spcBef>
                      </a:pPr>
                      <a:r>
                        <a:rPr sz="1800" b="1" spc="-50" dirty="0">
                          <a:latin typeface="Calibri"/>
                          <a:cs typeface="Calibri"/>
                        </a:rPr>
                        <a:t>B</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bl>
          </a:graphicData>
        </a:graphic>
      </p:graphicFrame>
      <p:grpSp>
        <p:nvGrpSpPr>
          <p:cNvPr id="8" name="object 8"/>
          <p:cNvGrpSpPr/>
          <p:nvPr/>
        </p:nvGrpSpPr>
        <p:grpSpPr>
          <a:xfrm>
            <a:off x="3502152" y="847344"/>
            <a:ext cx="2301240" cy="676910"/>
            <a:chOff x="3502152" y="847344"/>
            <a:chExt cx="2301240" cy="676910"/>
          </a:xfrm>
        </p:grpSpPr>
        <p:pic>
          <p:nvPicPr>
            <p:cNvPr id="9" name="object 9"/>
            <p:cNvPicPr/>
            <p:nvPr/>
          </p:nvPicPr>
          <p:blipFill>
            <a:blip r:embed="rId3" cstate="print"/>
            <a:stretch>
              <a:fillRect/>
            </a:stretch>
          </p:blipFill>
          <p:spPr>
            <a:xfrm>
              <a:off x="3502152" y="847344"/>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4"/>
              <a:ext cx="740663" cy="399288"/>
            </a:xfrm>
            <a:prstGeom prst="rect">
              <a:avLst/>
            </a:prstGeom>
          </p:spPr>
        </p:pic>
        <p:pic>
          <p:nvPicPr>
            <p:cNvPr id="12" name="object 12"/>
            <p:cNvPicPr/>
            <p:nvPr/>
          </p:nvPicPr>
          <p:blipFill>
            <a:blip r:embed="rId6" cstate="print"/>
            <a:stretch>
              <a:fillRect/>
            </a:stretch>
          </p:blipFill>
          <p:spPr>
            <a:xfrm>
              <a:off x="5309616" y="999744"/>
              <a:ext cx="493775" cy="524255"/>
            </a:xfrm>
            <a:prstGeom prst="rect">
              <a:avLst/>
            </a:prstGeom>
          </p:spPr>
        </p:pic>
      </p:grpSp>
      <p:grpSp>
        <p:nvGrpSpPr>
          <p:cNvPr id="13" name="object 13"/>
          <p:cNvGrpSpPr/>
          <p:nvPr/>
        </p:nvGrpSpPr>
        <p:grpSpPr>
          <a:xfrm>
            <a:off x="5849111" y="835152"/>
            <a:ext cx="1173480" cy="634365"/>
            <a:chOff x="5849111" y="835152"/>
            <a:chExt cx="1173480" cy="634365"/>
          </a:xfrm>
        </p:grpSpPr>
        <p:pic>
          <p:nvPicPr>
            <p:cNvPr id="14" name="object 14"/>
            <p:cNvPicPr/>
            <p:nvPr/>
          </p:nvPicPr>
          <p:blipFill>
            <a:blip r:embed="rId7" cstate="print"/>
            <a:stretch>
              <a:fillRect/>
            </a:stretch>
          </p:blipFill>
          <p:spPr>
            <a:xfrm>
              <a:off x="5849111" y="835152"/>
              <a:ext cx="697991" cy="377951"/>
            </a:xfrm>
            <a:prstGeom prst="rect">
              <a:avLst/>
            </a:prstGeom>
          </p:spPr>
        </p:pic>
        <p:pic>
          <p:nvPicPr>
            <p:cNvPr id="15" name="object 15"/>
            <p:cNvPicPr/>
            <p:nvPr/>
          </p:nvPicPr>
          <p:blipFill>
            <a:blip r:embed="rId8" cstate="print"/>
            <a:stretch>
              <a:fillRect/>
            </a:stretch>
          </p:blipFill>
          <p:spPr>
            <a:xfrm>
              <a:off x="6525767" y="1039368"/>
              <a:ext cx="496824" cy="429767"/>
            </a:xfrm>
            <a:prstGeom prst="rect">
              <a:avLst/>
            </a:prstGeom>
          </p:spPr>
        </p:pic>
      </p:grpSp>
      <p:pic>
        <p:nvPicPr>
          <p:cNvPr id="16" name="object 16"/>
          <p:cNvPicPr/>
          <p:nvPr/>
        </p:nvPicPr>
        <p:blipFill>
          <a:blip r:embed="rId9" cstate="print"/>
          <a:stretch>
            <a:fillRect/>
          </a:stretch>
        </p:blipFill>
        <p:spPr>
          <a:xfrm>
            <a:off x="7089647" y="832103"/>
            <a:ext cx="710183" cy="457200"/>
          </a:xfrm>
          <a:prstGeom prst="rect">
            <a:avLst/>
          </a:prstGeom>
        </p:spPr>
      </p:pic>
      <p:grpSp>
        <p:nvGrpSpPr>
          <p:cNvPr id="17" name="object 17"/>
          <p:cNvGrpSpPr/>
          <p:nvPr/>
        </p:nvGrpSpPr>
        <p:grpSpPr>
          <a:xfrm>
            <a:off x="7894319" y="762000"/>
            <a:ext cx="3462654" cy="753110"/>
            <a:chOff x="7894319" y="762000"/>
            <a:chExt cx="3462654" cy="753110"/>
          </a:xfrm>
        </p:grpSpPr>
        <p:pic>
          <p:nvPicPr>
            <p:cNvPr id="18" name="object 18"/>
            <p:cNvPicPr/>
            <p:nvPr/>
          </p:nvPicPr>
          <p:blipFill>
            <a:blip r:embed="rId10" cstate="print"/>
            <a:stretch>
              <a:fillRect/>
            </a:stretch>
          </p:blipFill>
          <p:spPr>
            <a:xfrm>
              <a:off x="7894319" y="1042415"/>
              <a:ext cx="411479" cy="414527"/>
            </a:xfrm>
            <a:prstGeom prst="rect">
              <a:avLst/>
            </a:prstGeom>
          </p:spPr>
        </p:pic>
        <p:pic>
          <p:nvPicPr>
            <p:cNvPr id="19" name="object 19"/>
            <p:cNvPicPr/>
            <p:nvPr/>
          </p:nvPicPr>
          <p:blipFill>
            <a:blip r:embed="rId11" cstate="print"/>
            <a:stretch>
              <a:fillRect/>
            </a:stretch>
          </p:blipFill>
          <p:spPr>
            <a:xfrm>
              <a:off x="8290559" y="813815"/>
              <a:ext cx="740664" cy="557784"/>
            </a:xfrm>
            <a:prstGeom prst="rect">
              <a:avLst/>
            </a:prstGeom>
          </p:spPr>
        </p:pic>
        <p:pic>
          <p:nvPicPr>
            <p:cNvPr id="20" name="object 20"/>
            <p:cNvPicPr/>
            <p:nvPr/>
          </p:nvPicPr>
          <p:blipFill>
            <a:blip r:embed="rId12" cstate="print"/>
            <a:stretch>
              <a:fillRect/>
            </a:stretch>
          </p:blipFill>
          <p:spPr>
            <a:xfrm>
              <a:off x="8997695" y="1066800"/>
              <a:ext cx="658368" cy="432815"/>
            </a:xfrm>
            <a:prstGeom prst="rect">
              <a:avLst/>
            </a:prstGeom>
          </p:spPr>
        </p:pic>
        <p:pic>
          <p:nvPicPr>
            <p:cNvPr id="21" name="object 21"/>
            <p:cNvPicPr/>
            <p:nvPr/>
          </p:nvPicPr>
          <p:blipFill>
            <a:blip r:embed="rId13" cstate="print"/>
            <a:stretch>
              <a:fillRect/>
            </a:stretch>
          </p:blipFill>
          <p:spPr>
            <a:xfrm>
              <a:off x="9604247" y="762000"/>
              <a:ext cx="1024127" cy="752855"/>
            </a:xfrm>
            <a:prstGeom prst="rect">
              <a:avLst/>
            </a:prstGeom>
          </p:spPr>
        </p:pic>
        <p:pic>
          <p:nvPicPr>
            <p:cNvPr id="22" name="object 22"/>
            <p:cNvPicPr/>
            <p:nvPr/>
          </p:nvPicPr>
          <p:blipFill>
            <a:blip r:embed="rId14" cstate="print"/>
            <a:stretch>
              <a:fillRect/>
            </a:stretch>
          </p:blipFill>
          <p:spPr>
            <a:xfrm>
              <a:off x="10262615" y="1094231"/>
              <a:ext cx="585216" cy="417575"/>
            </a:xfrm>
            <a:prstGeom prst="rect">
              <a:avLst/>
            </a:prstGeom>
          </p:spPr>
        </p:pic>
        <p:pic>
          <p:nvPicPr>
            <p:cNvPr id="23" name="object 23"/>
            <p:cNvPicPr/>
            <p:nvPr/>
          </p:nvPicPr>
          <p:blipFill>
            <a:blip r:embed="rId15" cstate="print"/>
            <a:stretch>
              <a:fillRect/>
            </a:stretch>
          </p:blipFill>
          <p:spPr>
            <a:xfrm>
              <a:off x="10847831" y="835152"/>
              <a:ext cx="509016" cy="515112"/>
            </a:xfrm>
            <a:prstGeom prst="rect">
              <a:avLst/>
            </a:prstGeom>
          </p:spPr>
        </p:pic>
      </p:grpSp>
      <p:pic>
        <p:nvPicPr>
          <p:cNvPr id="24" name="object 24"/>
          <p:cNvPicPr/>
          <p:nvPr/>
        </p:nvPicPr>
        <p:blipFill>
          <a:blip r:embed="rId16" cstate="print"/>
          <a:stretch>
            <a:fillRect/>
          </a:stretch>
        </p:blipFill>
        <p:spPr>
          <a:xfrm>
            <a:off x="11475719" y="1066800"/>
            <a:ext cx="512064" cy="417575"/>
          </a:xfrm>
          <a:prstGeom prst="rect">
            <a:avLst/>
          </a:prstGeom>
        </p:spPr>
      </p:pic>
      <p:sp>
        <p:nvSpPr>
          <p:cNvPr id="25" name="object 25"/>
          <p:cNvSpPr txBox="1"/>
          <p:nvPr/>
        </p:nvSpPr>
        <p:spPr>
          <a:xfrm>
            <a:off x="403047" y="6461785"/>
            <a:ext cx="4958080" cy="254635"/>
          </a:xfrm>
          <a:prstGeom prst="rect">
            <a:avLst/>
          </a:prstGeom>
        </p:spPr>
        <p:txBody>
          <a:bodyPr vert="horz" wrap="square" lIns="0" tIns="0" rIns="0" bIns="0" rtlCol="0">
            <a:spAutoFit/>
          </a:bodyPr>
          <a:lstStyle/>
          <a:p>
            <a:pPr marL="12700">
              <a:lnSpc>
                <a:spcPts val="1810"/>
              </a:lnSpc>
            </a:pPr>
            <a:r>
              <a:rPr sz="1800" dirty="0">
                <a:latin typeface="Calibri"/>
                <a:cs typeface="Calibri"/>
              </a:rPr>
              <a:t>*Cereal</a:t>
            </a:r>
            <a:r>
              <a:rPr sz="1800" spc="-10" dirty="0">
                <a:latin typeface="Calibri"/>
                <a:cs typeface="Calibri"/>
              </a:rPr>
              <a:t> </a:t>
            </a:r>
            <a:r>
              <a:rPr sz="1800" dirty="0">
                <a:latin typeface="Calibri"/>
                <a:cs typeface="Calibri"/>
              </a:rPr>
              <a:t>cont.</a:t>
            </a:r>
            <a:r>
              <a:rPr sz="1800" spc="-25" dirty="0">
                <a:latin typeface="Calibri"/>
                <a:cs typeface="Calibri"/>
              </a:rPr>
              <a:t> </a:t>
            </a:r>
            <a:r>
              <a:rPr sz="1800" dirty="0">
                <a:latin typeface="Calibri"/>
                <a:cs typeface="Calibri"/>
              </a:rPr>
              <a:t>Gluten.</a:t>
            </a:r>
            <a:r>
              <a:rPr sz="1800" spc="5" dirty="0">
                <a:latin typeface="Calibri"/>
                <a:cs typeface="Calibri"/>
              </a:rPr>
              <a:t> </a:t>
            </a:r>
            <a:r>
              <a:rPr sz="1800" b="1" dirty="0">
                <a:latin typeface="Calibri"/>
                <a:cs typeface="Calibri"/>
              </a:rPr>
              <a:t>B</a:t>
            </a:r>
            <a:r>
              <a:rPr sz="1800" b="1" spc="-45"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Barley.</a:t>
            </a:r>
            <a:r>
              <a:rPr sz="1800" spc="-40" dirty="0">
                <a:latin typeface="Calibri"/>
                <a:cs typeface="Calibri"/>
              </a:rPr>
              <a:t> </a:t>
            </a:r>
            <a:r>
              <a:rPr sz="1800" b="1" dirty="0">
                <a:latin typeface="Calibri"/>
                <a:cs typeface="Calibri"/>
              </a:rPr>
              <a:t>R</a:t>
            </a:r>
            <a:r>
              <a:rPr sz="1800" b="1" spc="-45" dirty="0">
                <a:latin typeface="Calibri"/>
                <a:cs typeface="Calibri"/>
              </a:rPr>
              <a:t> </a:t>
            </a:r>
            <a:r>
              <a:rPr sz="1800" b="1" dirty="0">
                <a:latin typeface="Calibri"/>
                <a:cs typeface="Calibri"/>
              </a:rPr>
              <a:t>=</a:t>
            </a:r>
            <a:r>
              <a:rPr sz="1800" b="1" spc="-35" dirty="0">
                <a:latin typeface="Calibri"/>
                <a:cs typeface="Calibri"/>
              </a:rPr>
              <a:t> </a:t>
            </a:r>
            <a:r>
              <a:rPr sz="1800" dirty="0">
                <a:latin typeface="Calibri"/>
                <a:cs typeface="Calibri"/>
              </a:rPr>
              <a:t>Rye.</a:t>
            </a:r>
            <a:r>
              <a:rPr sz="1800" spc="-40" dirty="0">
                <a:latin typeface="Calibri"/>
                <a:cs typeface="Calibri"/>
              </a:rPr>
              <a:t> </a:t>
            </a:r>
            <a:r>
              <a:rPr sz="1800" b="1" dirty="0">
                <a:latin typeface="Calibri"/>
                <a:cs typeface="Calibri"/>
              </a:rPr>
              <a:t>W</a:t>
            </a:r>
            <a:r>
              <a:rPr sz="1800" b="1" spc="-50"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Wheat.</a:t>
            </a:r>
            <a:endParaRPr sz="180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4137061579"/>
              </p:ext>
            </p:extLst>
          </p:nvPr>
        </p:nvGraphicFramePr>
        <p:xfrm>
          <a:off x="309537" y="1519936"/>
          <a:ext cx="11770347" cy="4880610"/>
        </p:xfrm>
        <a:graphic>
          <a:graphicData uri="http://schemas.openxmlformats.org/drawingml/2006/table">
            <a:tbl>
              <a:tblPr firstRow="1" bandRow="1">
                <a:tableStyleId>{2D5ABB26-0587-4C30-8999-92F81FD0307C}</a:tableStyleId>
              </a:tblPr>
              <a:tblGrid>
                <a:gridCol w="3071495">
                  <a:extLst>
                    <a:ext uri="{9D8B030D-6E8A-4147-A177-3AD203B41FA5}">
                      <a16:colId xmlns:a16="http://schemas.microsoft.com/office/drawing/2014/main" val="20000"/>
                    </a:ext>
                  </a:extLst>
                </a:gridCol>
                <a:gridCol w="625475">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956944">
                        <a:lnSpc>
                          <a:spcPct val="100000"/>
                        </a:lnSpc>
                        <a:spcBef>
                          <a:spcPts val="835"/>
                        </a:spcBef>
                      </a:pPr>
                      <a:r>
                        <a:rPr sz="2000" b="1" u="sng" dirty="0">
                          <a:uFill>
                            <a:solidFill>
                              <a:srgbClr val="000000"/>
                            </a:solidFill>
                          </a:uFill>
                          <a:latin typeface="Calibri"/>
                          <a:cs typeface="Calibri"/>
                        </a:rPr>
                        <a:t>Local</a:t>
                      </a:r>
                      <a:r>
                        <a:rPr sz="2000" b="1" u="sng" spc="-40" dirty="0">
                          <a:uFill>
                            <a:solidFill>
                              <a:srgbClr val="000000"/>
                            </a:solidFill>
                          </a:uFill>
                          <a:latin typeface="Calibri"/>
                          <a:cs typeface="Calibri"/>
                        </a:rPr>
                        <a:t> </a:t>
                      </a:r>
                      <a:r>
                        <a:rPr sz="2000" b="1" u="sng" spc="-20" dirty="0">
                          <a:uFill>
                            <a:solidFill>
                              <a:srgbClr val="000000"/>
                            </a:solidFill>
                          </a:uFill>
                          <a:latin typeface="Calibri"/>
                          <a:cs typeface="Calibri"/>
                        </a:rPr>
                        <a:t>Wine</a:t>
                      </a:r>
                      <a:endParaRPr sz="2000">
                        <a:latin typeface="Calibri"/>
                        <a:cs typeface="Calibri"/>
                      </a:endParaRPr>
                    </a:p>
                  </a:txBody>
                  <a:tcPr marL="0" marR="0" marT="106045" marB="0">
                    <a:lnL w="12700">
                      <a:solidFill>
                        <a:srgbClr val="FFFFFF"/>
                      </a:solidFill>
                      <a:prstDash val="solid"/>
                    </a:lnL>
                    <a:lnR w="28575">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7475">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28575">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9380">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7955">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sz="1400" b="1" spc="-10" dirty="0">
                          <a:latin typeface="Calibri"/>
                          <a:cs typeface="Calibri"/>
                        </a:rPr>
                        <a:t>SPRITZER</a:t>
                      </a:r>
                      <a:endParaRPr sz="1400" b="1" dirty="0">
                        <a:latin typeface="Calibri"/>
                        <a:cs typeface="Calibri"/>
                      </a:endParaRPr>
                    </a:p>
                  </a:txBody>
                  <a:tcPr marL="0" marR="0" marT="76835" marB="0">
                    <a:lnL w="12700">
                      <a:solidFill>
                        <a:srgbClr val="FFFFFF"/>
                      </a:solidFill>
                      <a:prstDash val="solid"/>
                    </a:lnL>
                    <a:lnR w="28575">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505"/>
                        </a:spcBef>
                      </a:pPr>
                      <a:r>
                        <a:rPr sz="1400" b="1" spc="-10" dirty="0">
                          <a:latin typeface="Calibri"/>
                          <a:cs typeface="Calibri"/>
                        </a:rPr>
                        <a:t>PROSECCO</a:t>
                      </a:r>
                      <a:r>
                        <a:rPr sz="1400" b="1" spc="-15" dirty="0">
                          <a:latin typeface="Calibri"/>
                          <a:cs typeface="Calibri"/>
                        </a:rPr>
                        <a:t> </a:t>
                      </a:r>
                      <a:r>
                        <a:rPr lang="en-US" sz="1400" b="1" spc="-15" dirty="0">
                          <a:latin typeface="Calibri"/>
                          <a:cs typeface="Calibri"/>
                        </a:rPr>
                        <a:t>VALDOBBIADENE</a:t>
                      </a:r>
                      <a:endParaRPr sz="1400" b="1" dirty="0">
                        <a:latin typeface="Calibri"/>
                        <a:cs typeface="Calibri"/>
                      </a:endParaRPr>
                    </a:p>
                  </a:txBody>
                  <a:tcPr marL="0" marR="0" marT="64135"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250"/>
                        </a:spcBef>
                      </a:pPr>
                      <a:r>
                        <a:rPr sz="1800" b="1" spc="-50" dirty="0">
                          <a:latin typeface="Calibri"/>
                          <a:cs typeface="Calibri"/>
                        </a:rPr>
                        <a:t>Y</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93700">
                <a:tc>
                  <a:txBody>
                    <a:bodyPr/>
                    <a:lstStyle/>
                    <a:p>
                      <a:pPr marL="91440">
                        <a:lnSpc>
                          <a:spcPct val="100000"/>
                        </a:lnSpc>
                        <a:spcBef>
                          <a:spcPts val="660"/>
                        </a:spcBef>
                      </a:pPr>
                      <a:r>
                        <a:rPr lang="en-US" sz="1400" b="1" dirty="0">
                          <a:latin typeface="Calibri"/>
                          <a:cs typeface="Calibri"/>
                        </a:rPr>
                        <a:t>PINOT GRIGIO Doc </a:t>
                      </a:r>
                      <a:endParaRPr sz="1400" b="1" dirty="0">
                        <a:latin typeface="Calibri"/>
                        <a:cs typeface="Calibri"/>
                      </a:endParaRPr>
                    </a:p>
                  </a:txBody>
                  <a:tcPr marL="0" marR="0" marT="8382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marL="91440">
                        <a:lnSpc>
                          <a:spcPct val="100000"/>
                        </a:lnSpc>
                        <a:spcBef>
                          <a:spcPts val="680"/>
                        </a:spcBef>
                      </a:pPr>
                      <a:r>
                        <a:rPr lang="en-US" sz="1400" b="1" dirty="0">
                          <a:latin typeface="Calibri"/>
                          <a:cs typeface="Calibri"/>
                        </a:rPr>
                        <a:t>SOAVE DOC</a:t>
                      </a:r>
                      <a:endParaRPr sz="1400" b="1" dirty="0">
                        <a:latin typeface="Calibri"/>
                        <a:cs typeface="Calibri"/>
                      </a:endParaRPr>
                    </a:p>
                  </a:txBody>
                  <a:tcPr marL="0" marR="0" marT="8636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lang="en-US" sz="1400" b="1" dirty="0">
                          <a:latin typeface="Calibri"/>
                          <a:cs typeface="Calibri"/>
                        </a:rPr>
                        <a:t>SAUVIGNON  COLLIO DOC</a:t>
                      </a:r>
                      <a:endParaRPr sz="1400" b="1" dirty="0">
                        <a:latin typeface="Calibri"/>
                        <a:cs typeface="Calibri"/>
                      </a:endParaRPr>
                    </a:p>
                  </a:txBody>
                  <a:tcPr marL="0" marR="0" marT="8890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50"/>
                        </a:spcBef>
                      </a:pPr>
                      <a:r>
                        <a:rPr lang="en-US" sz="1400" b="1" dirty="0">
                          <a:latin typeface="Calibri"/>
                          <a:cs typeface="Calibri"/>
                        </a:rPr>
                        <a:t>CHARDONNAY DOC</a:t>
                      </a:r>
                      <a:endParaRPr sz="1400" b="1" dirty="0">
                        <a:latin typeface="Calibri"/>
                        <a:cs typeface="Calibri"/>
                      </a:endParaRPr>
                    </a:p>
                  </a:txBody>
                  <a:tcPr marL="0" marR="0" marT="8255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70"/>
                        </a:spcBef>
                      </a:pPr>
                      <a:r>
                        <a:rPr lang="en-US" sz="1400" b="1" dirty="0">
                          <a:latin typeface="Calibri"/>
                          <a:cs typeface="Calibri"/>
                        </a:rPr>
                        <a:t>RIBOLLA GIALLA IGP </a:t>
                      </a:r>
                      <a:endParaRPr sz="1400" b="1" dirty="0">
                        <a:latin typeface="Calibri"/>
                        <a:cs typeface="Calibri"/>
                      </a:endParaRPr>
                    </a:p>
                  </a:txBody>
                  <a:tcPr marL="0" marR="0" marT="8509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85"/>
                        </a:spcBef>
                      </a:pPr>
                      <a:r>
                        <a:rPr lang="en-US" sz="1400" b="1" dirty="0">
                          <a:latin typeface="Calibri"/>
                          <a:cs typeface="Calibri"/>
                        </a:rPr>
                        <a:t>HISTRIO PICCINI IGT</a:t>
                      </a:r>
                      <a:endParaRPr sz="1400" b="1" dirty="0">
                        <a:latin typeface="Calibri"/>
                        <a:cs typeface="Calibri"/>
                      </a:endParaRPr>
                    </a:p>
                  </a:txBody>
                  <a:tcPr marL="0" marR="0" marT="86995"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marL="91440">
                        <a:lnSpc>
                          <a:spcPct val="100000"/>
                        </a:lnSpc>
                        <a:spcBef>
                          <a:spcPts val="705"/>
                        </a:spcBef>
                      </a:pPr>
                      <a:r>
                        <a:rPr lang="en-US" sz="1400" b="1" dirty="0">
                          <a:latin typeface="Calibri"/>
                          <a:cs typeface="Calibri"/>
                        </a:rPr>
                        <a:t>ROSE IGT</a:t>
                      </a:r>
                      <a:endParaRPr sz="1400" b="1" dirty="0">
                        <a:latin typeface="Calibri"/>
                        <a:cs typeface="Calibri"/>
                      </a:endParaRPr>
                    </a:p>
                  </a:txBody>
                  <a:tcPr marL="0" marR="0" marT="89535"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94335">
                <a:tc>
                  <a:txBody>
                    <a:bodyPr/>
                    <a:lstStyle/>
                    <a:p>
                      <a:pPr marL="91440">
                        <a:lnSpc>
                          <a:spcPct val="100000"/>
                        </a:lnSpc>
                        <a:spcBef>
                          <a:spcPts val="725"/>
                        </a:spcBef>
                      </a:pPr>
                      <a:r>
                        <a:rPr lang="en-US" sz="1400" b="1" dirty="0">
                          <a:latin typeface="Calibri"/>
                          <a:cs typeface="Calibri"/>
                        </a:rPr>
                        <a:t>HAMPTON WATER ROSE</a:t>
                      </a:r>
                      <a:endParaRPr sz="1400" b="1" dirty="0">
                        <a:latin typeface="Calibri"/>
                        <a:cs typeface="Calibri"/>
                      </a:endParaRPr>
                    </a:p>
                  </a:txBody>
                  <a:tcPr marL="0" marR="0" marT="92075"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5"/>
                        </a:spcBef>
                      </a:pPr>
                      <a:r>
                        <a:rPr sz="1800" b="1" spc="-50" dirty="0">
                          <a:latin typeface="Calibri"/>
                          <a:cs typeface="Calibri"/>
                        </a:rPr>
                        <a:t>Y</a:t>
                      </a:r>
                      <a:endParaRPr sz="1800">
                        <a:latin typeface="Calibri"/>
                        <a:cs typeface="Calibri"/>
                      </a:endParaRPr>
                    </a:p>
                  </a:txBody>
                  <a:tcPr marL="0" marR="0" marT="476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407670">
                <a:tc>
                  <a:txBody>
                    <a:bodyPr/>
                    <a:lstStyle/>
                    <a:p>
                      <a:pPr marL="91440">
                        <a:lnSpc>
                          <a:spcPct val="100000"/>
                        </a:lnSpc>
                        <a:spcBef>
                          <a:spcPts val="935"/>
                        </a:spcBef>
                      </a:pPr>
                      <a:r>
                        <a:rPr lang="en-US" sz="1400" b="1" dirty="0">
                          <a:latin typeface="Calibri"/>
                          <a:cs typeface="Calibri"/>
                        </a:rPr>
                        <a:t>VINO ROSATO</a:t>
                      </a:r>
                      <a:endParaRPr sz="1400" b="1" dirty="0">
                        <a:latin typeface="Calibri"/>
                        <a:cs typeface="Calibri"/>
                      </a:endParaRPr>
                    </a:p>
                  </a:txBody>
                  <a:tcPr marL="0" marR="0" marT="118745"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25"/>
                        </a:spcBef>
                      </a:pPr>
                      <a:r>
                        <a:rPr sz="1800" b="1" spc="-50" dirty="0">
                          <a:latin typeface="Calibri"/>
                          <a:cs typeface="Calibri"/>
                        </a:rPr>
                        <a:t>Y</a:t>
                      </a:r>
                      <a:endParaRPr sz="1800">
                        <a:latin typeface="Calibri"/>
                        <a:cs typeface="Calibri"/>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bl>
          </a:graphicData>
        </a:graphic>
      </p:graphicFrame>
      <p:grpSp>
        <p:nvGrpSpPr>
          <p:cNvPr id="8" name="object 8"/>
          <p:cNvGrpSpPr/>
          <p:nvPr/>
        </p:nvGrpSpPr>
        <p:grpSpPr>
          <a:xfrm>
            <a:off x="3502152" y="847344"/>
            <a:ext cx="2301240" cy="676910"/>
            <a:chOff x="3502152" y="847344"/>
            <a:chExt cx="2301240" cy="676910"/>
          </a:xfrm>
        </p:grpSpPr>
        <p:pic>
          <p:nvPicPr>
            <p:cNvPr id="9" name="object 9"/>
            <p:cNvPicPr/>
            <p:nvPr/>
          </p:nvPicPr>
          <p:blipFill>
            <a:blip r:embed="rId3" cstate="print"/>
            <a:stretch>
              <a:fillRect/>
            </a:stretch>
          </p:blipFill>
          <p:spPr>
            <a:xfrm>
              <a:off x="3502152" y="847344"/>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4"/>
              <a:ext cx="740663" cy="399288"/>
            </a:xfrm>
            <a:prstGeom prst="rect">
              <a:avLst/>
            </a:prstGeom>
          </p:spPr>
        </p:pic>
        <p:pic>
          <p:nvPicPr>
            <p:cNvPr id="12" name="object 12"/>
            <p:cNvPicPr/>
            <p:nvPr/>
          </p:nvPicPr>
          <p:blipFill>
            <a:blip r:embed="rId6" cstate="print"/>
            <a:stretch>
              <a:fillRect/>
            </a:stretch>
          </p:blipFill>
          <p:spPr>
            <a:xfrm>
              <a:off x="5309616" y="999744"/>
              <a:ext cx="493775" cy="524255"/>
            </a:xfrm>
            <a:prstGeom prst="rect">
              <a:avLst/>
            </a:prstGeom>
          </p:spPr>
        </p:pic>
      </p:grpSp>
      <p:grpSp>
        <p:nvGrpSpPr>
          <p:cNvPr id="13" name="object 13"/>
          <p:cNvGrpSpPr/>
          <p:nvPr/>
        </p:nvGrpSpPr>
        <p:grpSpPr>
          <a:xfrm>
            <a:off x="5849111" y="835152"/>
            <a:ext cx="1173480" cy="634365"/>
            <a:chOff x="5849111" y="835152"/>
            <a:chExt cx="1173480" cy="634365"/>
          </a:xfrm>
        </p:grpSpPr>
        <p:pic>
          <p:nvPicPr>
            <p:cNvPr id="14" name="object 14"/>
            <p:cNvPicPr/>
            <p:nvPr/>
          </p:nvPicPr>
          <p:blipFill>
            <a:blip r:embed="rId7" cstate="print"/>
            <a:stretch>
              <a:fillRect/>
            </a:stretch>
          </p:blipFill>
          <p:spPr>
            <a:xfrm>
              <a:off x="5849111" y="835152"/>
              <a:ext cx="697991" cy="377951"/>
            </a:xfrm>
            <a:prstGeom prst="rect">
              <a:avLst/>
            </a:prstGeom>
          </p:spPr>
        </p:pic>
        <p:pic>
          <p:nvPicPr>
            <p:cNvPr id="15" name="object 15"/>
            <p:cNvPicPr/>
            <p:nvPr/>
          </p:nvPicPr>
          <p:blipFill>
            <a:blip r:embed="rId8" cstate="print"/>
            <a:stretch>
              <a:fillRect/>
            </a:stretch>
          </p:blipFill>
          <p:spPr>
            <a:xfrm>
              <a:off x="6525767" y="1039368"/>
              <a:ext cx="496824" cy="429767"/>
            </a:xfrm>
            <a:prstGeom prst="rect">
              <a:avLst/>
            </a:prstGeom>
          </p:spPr>
        </p:pic>
      </p:grpSp>
      <p:pic>
        <p:nvPicPr>
          <p:cNvPr id="16" name="object 16"/>
          <p:cNvPicPr/>
          <p:nvPr/>
        </p:nvPicPr>
        <p:blipFill>
          <a:blip r:embed="rId9" cstate="print"/>
          <a:stretch>
            <a:fillRect/>
          </a:stretch>
        </p:blipFill>
        <p:spPr>
          <a:xfrm>
            <a:off x="7089647" y="832103"/>
            <a:ext cx="710183" cy="457200"/>
          </a:xfrm>
          <a:prstGeom prst="rect">
            <a:avLst/>
          </a:prstGeom>
        </p:spPr>
      </p:pic>
      <p:grpSp>
        <p:nvGrpSpPr>
          <p:cNvPr id="17" name="object 17"/>
          <p:cNvGrpSpPr/>
          <p:nvPr/>
        </p:nvGrpSpPr>
        <p:grpSpPr>
          <a:xfrm>
            <a:off x="7894319" y="762000"/>
            <a:ext cx="3462654" cy="753110"/>
            <a:chOff x="7894319" y="762000"/>
            <a:chExt cx="3462654" cy="753110"/>
          </a:xfrm>
        </p:grpSpPr>
        <p:pic>
          <p:nvPicPr>
            <p:cNvPr id="18" name="object 18"/>
            <p:cNvPicPr/>
            <p:nvPr/>
          </p:nvPicPr>
          <p:blipFill>
            <a:blip r:embed="rId10" cstate="print"/>
            <a:stretch>
              <a:fillRect/>
            </a:stretch>
          </p:blipFill>
          <p:spPr>
            <a:xfrm>
              <a:off x="7894319" y="1042415"/>
              <a:ext cx="411479" cy="414527"/>
            </a:xfrm>
            <a:prstGeom prst="rect">
              <a:avLst/>
            </a:prstGeom>
          </p:spPr>
        </p:pic>
        <p:pic>
          <p:nvPicPr>
            <p:cNvPr id="19" name="object 19"/>
            <p:cNvPicPr/>
            <p:nvPr/>
          </p:nvPicPr>
          <p:blipFill>
            <a:blip r:embed="rId11" cstate="print"/>
            <a:stretch>
              <a:fillRect/>
            </a:stretch>
          </p:blipFill>
          <p:spPr>
            <a:xfrm>
              <a:off x="8290559" y="813815"/>
              <a:ext cx="740664" cy="557784"/>
            </a:xfrm>
            <a:prstGeom prst="rect">
              <a:avLst/>
            </a:prstGeom>
          </p:spPr>
        </p:pic>
        <p:pic>
          <p:nvPicPr>
            <p:cNvPr id="20" name="object 20"/>
            <p:cNvPicPr/>
            <p:nvPr/>
          </p:nvPicPr>
          <p:blipFill>
            <a:blip r:embed="rId12" cstate="print"/>
            <a:stretch>
              <a:fillRect/>
            </a:stretch>
          </p:blipFill>
          <p:spPr>
            <a:xfrm>
              <a:off x="8997695" y="1066800"/>
              <a:ext cx="658368" cy="432815"/>
            </a:xfrm>
            <a:prstGeom prst="rect">
              <a:avLst/>
            </a:prstGeom>
          </p:spPr>
        </p:pic>
        <p:pic>
          <p:nvPicPr>
            <p:cNvPr id="21" name="object 21"/>
            <p:cNvPicPr/>
            <p:nvPr/>
          </p:nvPicPr>
          <p:blipFill>
            <a:blip r:embed="rId13" cstate="print"/>
            <a:stretch>
              <a:fillRect/>
            </a:stretch>
          </p:blipFill>
          <p:spPr>
            <a:xfrm>
              <a:off x="9604247" y="762000"/>
              <a:ext cx="1024127" cy="752855"/>
            </a:xfrm>
            <a:prstGeom prst="rect">
              <a:avLst/>
            </a:prstGeom>
          </p:spPr>
        </p:pic>
        <p:pic>
          <p:nvPicPr>
            <p:cNvPr id="22" name="object 22"/>
            <p:cNvPicPr/>
            <p:nvPr/>
          </p:nvPicPr>
          <p:blipFill>
            <a:blip r:embed="rId14" cstate="print"/>
            <a:stretch>
              <a:fillRect/>
            </a:stretch>
          </p:blipFill>
          <p:spPr>
            <a:xfrm>
              <a:off x="10262615" y="1094231"/>
              <a:ext cx="585216" cy="417575"/>
            </a:xfrm>
            <a:prstGeom prst="rect">
              <a:avLst/>
            </a:prstGeom>
          </p:spPr>
        </p:pic>
        <p:pic>
          <p:nvPicPr>
            <p:cNvPr id="23" name="object 23"/>
            <p:cNvPicPr/>
            <p:nvPr/>
          </p:nvPicPr>
          <p:blipFill>
            <a:blip r:embed="rId15" cstate="print"/>
            <a:stretch>
              <a:fillRect/>
            </a:stretch>
          </p:blipFill>
          <p:spPr>
            <a:xfrm>
              <a:off x="10847831" y="835152"/>
              <a:ext cx="509016" cy="515112"/>
            </a:xfrm>
            <a:prstGeom prst="rect">
              <a:avLst/>
            </a:prstGeom>
          </p:spPr>
        </p:pic>
      </p:grpSp>
      <p:pic>
        <p:nvPicPr>
          <p:cNvPr id="24" name="object 24"/>
          <p:cNvPicPr/>
          <p:nvPr/>
        </p:nvPicPr>
        <p:blipFill>
          <a:blip r:embed="rId16" cstate="print"/>
          <a:stretch>
            <a:fillRect/>
          </a:stretch>
        </p:blipFill>
        <p:spPr>
          <a:xfrm>
            <a:off x="11475719" y="1066800"/>
            <a:ext cx="512064" cy="417575"/>
          </a:xfrm>
          <a:prstGeom prst="rect">
            <a:avLst/>
          </a:prstGeom>
        </p:spPr>
      </p:pic>
      <p:sp>
        <p:nvSpPr>
          <p:cNvPr id="25" name="object 25"/>
          <p:cNvSpPr txBox="1"/>
          <p:nvPr/>
        </p:nvSpPr>
        <p:spPr>
          <a:xfrm>
            <a:off x="403047" y="6461785"/>
            <a:ext cx="4958080" cy="254635"/>
          </a:xfrm>
          <a:prstGeom prst="rect">
            <a:avLst/>
          </a:prstGeom>
        </p:spPr>
        <p:txBody>
          <a:bodyPr vert="horz" wrap="square" lIns="0" tIns="0" rIns="0" bIns="0" rtlCol="0">
            <a:spAutoFit/>
          </a:bodyPr>
          <a:lstStyle/>
          <a:p>
            <a:pPr marL="12700">
              <a:lnSpc>
                <a:spcPts val="1810"/>
              </a:lnSpc>
            </a:pPr>
            <a:r>
              <a:rPr sz="1800" dirty="0">
                <a:latin typeface="Calibri"/>
                <a:cs typeface="Calibri"/>
              </a:rPr>
              <a:t>*Cereal</a:t>
            </a:r>
            <a:r>
              <a:rPr sz="1800" spc="-10" dirty="0">
                <a:latin typeface="Calibri"/>
                <a:cs typeface="Calibri"/>
              </a:rPr>
              <a:t> </a:t>
            </a:r>
            <a:r>
              <a:rPr sz="1800" dirty="0">
                <a:latin typeface="Calibri"/>
                <a:cs typeface="Calibri"/>
              </a:rPr>
              <a:t>cont.</a:t>
            </a:r>
            <a:r>
              <a:rPr sz="1800" spc="-25" dirty="0">
                <a:latin typeface="Calibri"/>
                <a:cs typeface="Calibri"/>
              </a:rPr>
              <a:t> </a:t>
            </a:r>
            <a:r>
              <a:rPr sz="1800" dirty="0">
                <a:latin typeface="Calibri"/>
                <a:cs typeface="Calibri"/>
              </a:rPr>
              <a:t>Gluten.</a:t>
            </a:r>
            <a:r>
              <a:rPr sz="1800" spc="5" dirty="0">
                <a:latin typeface="Calibri"/>
                <a:cs typeface="Calibri"/>
              </a:rPr>
              <a:t> </a:t>
            </a:r>
            <a:r>
              <a:rPr sz="1800" b="1" dirty="0">
                <a:latin typeface="Calibri"/>
                <a:cs typeface="Calibri"/>
              </a:rPr>
              <a:t>B</a:t>
            </a:r>
            <a:r>
              <a:rPr sz="1800" b="1" spc="-45"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Barley.</a:t>
            </a:r>
            <a:r>
              <a:rPr sz="1800" spc="-40" dirty="0">
                <a:latin typeface="Calibri"/>
                <a:cs typeface="Calibri"/>
              </a:rPr>
              <a:t> </a:t>
            </a:r>
            <a:r>
              <a:rPr sz="1800" b="1" dirty="0">
                <a:latin typeface="Calibri"/>
                <a:cs typeface="Calibri"/>
              </a:rPr>
              <a:t>R</a:t>
            </a:r>
            <a:r>
              <a:rPr sz="1800" b="1" spc="-45" dirty="0">
                <a:latin typeface="Calibri"/>
                <a:cs typeface="Calibri"/>
              </a:rPr>
              <a:t> </a:t>
            </a:r>
            <a:r>
              <a:rPr sz="1800" b="1" dirty="0">
                <a:latin typeface="Calibri"/>
                <a:cs typeface="Calibri"/>
              </a:rPr>
              <a:t>=</a:t>
            </a:r>
            <a:r>
              <a:rPr sz="1800" b="1" spc="-35" dirty="0">
                <a:latin typeface="Calibri"/>
                <a:cs typeface="Calibri"/>
              </a:rPr>
              <a:t> </a:t>
            </a:r>
            <a:r>
              <a:rPr sz="1800" dirty="0">
                <a:latin typeface="Calibri"/>
                <a:cs typeface="Calibri"/>
              </a:rPr>
              <a:t>Rye.</a:t>
            </a:r>
            <a:r>
              <a:rPr sz="1800" spc="-40" dirty="0">
                <a:latin typeface="Calibri"/>
                <a:cs typeface="Calibri"/>
              </a:rPr>
              <a:t> </a:t>
            </a:r>
            <a:r>
              <a:rPr sz="1800" b="1" dirty="0">
                <a:latin typeface="Calibri"/>
                <a:cs typeface="Calibri"/>
              </a:rPr>
              <a:t>W</a:t>
            </a:r>
            <a:r>
              <a:rPr sz="1800" b="1" spc="-50"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Wheat.</a:t>
            </a:r>
            <a:endParaRPr sz="18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extLst>
              <p:ext uri="{D42A27DB-BD31-4B8C-83A1-F6EECF244321}">
                <p14:modId xmlns:p14="http://schemas.microsoft.com/office/powerpoint/2010/main" val="2071209425"/>
              </p:ext>
            </p:extLst>
          </p:nvPr>
        </p:nvGraphicFramePr>
        <p:xfrm>
          <a:off x="309537" y="1519936"/>
          <a:ext cx="11770347" cy="4486275"/>
        </p:xfrm>
        <a:graphic>
          <a:graphicData uri="http://schemas.openxmlformats.org/drawingml/2006/table">
            <a:tbl>
              <a:tblPr firstRow="1" bandRow="1">
                <a:tableStyleId>{2D5ABB26-0587-4C30-8999-92F81FD0307C}</a:tableStyleId>
              </a:tblPr>
              <a:tblGrid>
                <a:gridCol w="3071495">
                  <a:extLst>
                    <a:ext uri="{9D8B030D-6E8A-4147-A177-3AD203B41FA5}">
                      <a16:colId xmlns:a16="http://schemas.microsoft.com/office/drawing/2014/main" val="20000"/>
                    </a:ext>
                  </a:extLst>
                </a:gridCol>
                <a:gridCol w="625475">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551815">
                        <a:lnSpc>
                          <a:spcPct val="100000"/>
                        </a:lnSpc>
                        <a:spcBef>
                          <a:spcPts val="835"/>
                        </a:spcBef>
                      </a:pPr>
                      <a:r>
                        <a:rPr sz="2000" b="1" u="sng" dirty="0">
                          <a:uFill>
                            <a:solidFill>
                              <a:srgbClr val="000000"/>
                            </a:solidFill>
                          </a:uFill>
                          <a:latin typeface="Calibri"/>
                          <a:cs typeface="Calibri"/>
                        </a:rPr>
                        <a:t>Local</a:t>
                      </a:r>
                      <a:r>
                        <a:rPr sz="2000" b="1" u="sng" spc="-55" dirty="0">
                          <a:uFill>
                            <a:solidFill>
                              <a:srgbClr val="000000"/>
                            </a:solidFill>
                          </a:uFill>
                          <a:latin typeface="Calibri"/>
                          <a:cs typeface="Calibri"/>
                        </a:rPr>
                        <a:t> </a:t>
                      </a:r>
                      <a:r>
                        <a:rPr sz="2000" b="1" u="sng" dirty="0">
                          <a:uFill>
                            <a:solidFill>
                              <a:srgbClr val="000000"/>
                            </a:solidFill>
                          </a:uFill>
                          <a:latin typeface="Calibri"/>
                          <a:cs typeface="Calibri"/>
                        </a:rPr>
                        <a:t>Wine</a:t>
                      </a:r>
                      <a:r>
                        <a:rPr sz="2000" b="1" u="sng" spc="-45" dirty="0">
                          <a:uFill>
                            <a:solidFill>
                              <a:srgbClr val="000000"/>
                            </a:solidFill>
                          </a:uFill>
                          <a:latin typeface="Calibri"/>
                          <a:cs typeface="Calibri"/>
                        </a:rPr>
                        <a:t> </a:t>
                      </a:r>
                      <a:r>
                        <a:rPr sz="1200" b="1" u="sng" spc="-10" dirty="0">
                          <a:uFill>
                            <a:solidFill>
                              <a:srgbClr val="000000"/>
                            </a:solidFill>
                          </a:uFill>
                          <a:latin typeface="Calibri"/>
                          <a:cs typeface="Calibri"/>
                        </a:rPr>
                        <a:t>(Continued)</a:t>
                      </a:r>
                      <a:endParaRPr sz="1200">
                        <a:latin typeface="Calibri"/>
                        <a:cs typeface="Calibri"/>
                      </a:endParaRPr>
                    </a:p>
                  </a:txBody>
                  <a:tcPr marL="0" marR="0" marT="106045" marB="0">
                    <a:lnL w="12700">
                      <a:solidFill>
                        <a:srgbClr val="FFFFFF"/>
                      </a:solidFill>
                      <a:prstDash val="solid"/>
                    </a:lnL>
                    <a:lnR w="28575">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7475">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28575">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9380">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7955">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65760">
                <a:tc>
                  <a:txBody>
                    <a:bodyPr/>
                    <a:lstStyle/>
                    <a:p>
                      <a:pPr marL="91440">
                        <a:lnSpc>
                          <a:spcPct val="100000"/>
                        </a:lnSpc>
                        <a:spcBef>
                          <a:spcPts val="505"/>
                        </a:spcBef>
                      </a:pPr>
                      <a:r>
                        <a:rPr lang="en-US" sz="1400" b="1" dirty="0">
                          <a:latin typeface="Calibri"/>
                          <a:cs typeface="Calibri"/>
                        </a:rPr>
                        <a:t>CHIANTI COSI PICCINI DOCG</a:t>
                      </a:r>
                      <a:endParaRPr sz="1400" b="1" dirty="0">
                        <a:latin typeface="Calibri"/>
                        <a:cs typeface="Calibri"/>
                      </a:endParaRPr>
                    </a:p>
                  </a:txBody>
                  <a:tcPr marL="0" marR="0" marT="64135" marB="0">
                    <a:lnL w="12700">
                      <a:solidFill>
                        <a:srgbClr val="FFFFFF"/>
                      </a:solidFill>
                      <a:prstDash val="solid"/>
                    </a:lnL>
                    <a:lnR w="28575"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marL="2540" algn="ctr">
                        <a:lnSpc>
                          <a:spcPct val="100000"/>
                        </a:lnSpc>
                        <a:spcBef>
                          <a:spcPts val="250"/>
                        </a:spcBef>
                      </a:pPr>
                      <a:r>
                        <a:rPr sz="1800" b="1" spc="-50" dirty="0">
                          <a:latin typeface="Calibri"/>
                          <a:cs typeface="Calibri"/>
                        </a:rPr>
                        <a:t>Y</a:t>
                      </a:r>
                      <a:endParaRPr sz="1800">
                        <a:latin typeface="Calibri"/>
                        <a:cs typeface="Calibri"/>
                      </a:endParaRPr>
                    </a:p>
                  </a:txBody>
                  <a:tcPr marL="0" marR="0" marT="3175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tc>
                  <a:txBody>
                    <a:bodyPr/>
                    <a:lstStyle/>
                    <a:p>
                      <a:pPr>
                        <a:lnSpc>
                          <a:spcPct val="100000"/>
                        </a:lnSpc>
                      </a:pPr>
                      <a:endParaRPr sz="14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a:solidFill>
                        <a:srgbClr val="FFFFFF"/>
                      </a:solidFill>
                      <a:prstDash val="solid"/>
                    </a:lnB>
                    <a:solidFill>
                      <a:srgbClr val="EFEFEF"/>
                    </a:solidFill>
                  </a:tcPr>
                </a:tc>
                <a:extLst>
                  <a:ext uri="{0D108BD9-81ED-4DB2-BD59-A6C34878D82A}">
                    <a16:rowId xmlns:a16="http://schemas.microsoft.com/office/drawing/2014/main" val="10002"/>
                  </a:ext>
                </a:extLst>
              </a:tr>
              <a:tr h="393700">
                <a:tc>
                  <a:txBody>
                    <a:bodyPr/>
                    <a:lstStyle/>
                    <a:p>
                      <a:pPr marL="91440">
                        <a:lnSpc>
                          <a:spcPct val="100000"/>
                        </a:lnSpc>
                        <a:spcBef>
                          <a:spcPts val="660"/>
                        </a:spcBef>
                      </a:pPr>
                      <a:r>
                        <a:rPr lang="en-US" sz="1400" b="1" dirty="0">
                          <a:latin typeface="Calibri"/>
                          <a:cs typeface="Calibri"/>
                        </a:rPr>
                        <a:t>MERLOT DOC</a:t>
                      </a:r>
                      <a:endParaRPr sz="1400" b="1" dirty="0">
                        <a:latin typeface="Calibri"/>
                        <a:cs typeface="Calibri"/>
                      </a:endParaRPr>
                    </a:p>
                  </a:txBody>
                  <a:tcPr marL="0" marR="0" marT="8382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marL="91440">
                        <a:lnSpc>
                          <a:spcPct val="100000"/>
                        </a:lnSpc>
                        <a:spcBef>
                          <a:spcPts val="680"/>
                        </a:spcBef>
                      </a:pPr>
                      <a:r>
                        <a:rPr lang="en-US" sz="1400" b="1" dirty="0">
                          <a:latin typeface="Calibri"/>
                          <a:cs typeface="Calibri"/>
                        </a:rPr>
                        <a:t>CABERNET FRANC DOC</a:t>
                      </a:r>
                      <a:endParaRPr sz="1400" b="1" dirty="0">
                        <a:latin typeface="Calibri"/>
                        <a:cs typeface="Calibri"/>
                      </a:endParaRPr>
                    </a:p>
                  </a:txBody>
                  <a:tcPr marL="0" marR="0" marT="8636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lang="en-US" sz="1400" b="1" dirty="0">
                          <a:latin typeface="Calibri"/>
                          <a:cs typeface="Calibri"/>
                        </a:rPr>
                        <a:t>VALPOLLICELLA DOC</a:t>
                      </a:r>
                      <a:endParaRPr sz="1400" b="1" dirty="0">
                        <a:latin typeface="Calibri"/>
                        <a:cs typeface="Calibri"/>
                      </a:endParaRPr>
                    </a:p>
                  </a:txBody>
                  <a:tcPr marL="0" marR="0" marT="8890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marL="91440">
                        <a:lnSpc>
                          <a:spcPct val="100000"/>
                        </a:lnSpc>
                        <a:spcBef>
                          <a:spcPts val="650"/>
                        </a:spcBef>
                      </a:pPr>
                      <a:r>
                        <a:rPr lang="en-US" sz="1400" b="1" dirty="0">
                          <a:latin typeface="Calibri"/>
                          <a:cs typeface="Calibri"/>
                        </a:rPr>
                        <a:t>ROSSO DI MONTALCINO</a:t>
                      </a:r>
                      <a:endParaRPr sz="1400" b="1" dirty="0">
                        <a:latin typeface="Calibri"/>
                        <a:cs typeface="Calibri"/>
                      </a:endParaRPr>
                    </a:p>
                  </a:txBody>
                  <a:tcPr marL="0" marR="0" marT="8255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65"/>
                        </a:spcBef>
                      </a:pPr>
                      <a:r>
                        <a:rPr sz="1800" b="1" spc="-50" dirty="0">
                          <a:latin typeface="Calibri"/>
                          <a:cs typeface="Calibri"/>
                        </a:rPr>
                        <a:t>Y</a:t>
                      </a:r>
                      <a:endParaRPr sz="1800">
                        <a:latin typeface="Calibri"/>
                        <a:cs typeface="Calibri"/>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marL="91440">
                        <a:lnSpc>
                          <a:spcPct val="100000"/>
                        </a:lnSpc>
                        <a:spcBef>
                          <a:spcPts val="670"/>
                        </a:spcBef>
                      </a:pPr>
                      <a:r>
                        <a:rPr lang="en-US" sz="1400" b="1" dirty="0">
                          <a:latin typeface="Calibri"/>
                          <a:cs typeface="Calibri"/>
                        </a:rPr>
                        <a:t>PINOT NOIR </a:t>
                      </a:r>
                      <a:endParaRPr sz="1400" b="1" dirty="0">
                        <a:latin typeface="Calibri"/>
                        <a:cs typeface="Calibri"/>
                      </a:endParaRPr>
                    </a:p>
                  </a:txBody>
                  <a:tcPr marL="0" marR="0" marT="8509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2540" algn="ctr">
                        <a:lnSpc>
                          <a:spcPct val="100000"/>
                        </a:lnSpc>
                        <a:spcBef>
                          <a:spcPts val="370"/>
                        </a:spcBef>
                      </a:pPr>
                      <a:r>
                        <a:rPr sz="1800" b="1" spc="-50" dirty="0">
                          <a:latin typeface="Calibri"/>
                          <a:cs typeface="Calibri"/>
                        </a:rPr>
                        <a:t>Y</a:t>
                      </a:r>
                      <a:endParaRPr sz="180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marL="91440">
                        <a:lnSpc>
                          <a:spcPct val="100000"/>
                        </a:lnSpc>
                        <a:spcBef>
                          <a:spcPts val="685"/>
                        </a:spcBef>
                      </a:pPr>
                      <a:endParaRPr sz="1400" b="1" dirty="0">
                        <a:latin typeface="Calibri"/>
                        <a:cs typeface="Calibri"/>
                      </a:endParaRPr>
                    </a:p>
                  </a:txBody>
                  <a:tcPr marL="0" marR="0" marT="86995"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2540" algn="ctr">
                        <a:lnSpc>
                          <a:spcPct val="100000"/>
                        </a:lnSpc>
                        <a:spcBef>
                          <a:spcPts val="370"/>
                        </a:spcBef>
                      </a:pPr>
                      <a:endParaRPr sz="1800" dirty="0">
                        <a:latin typeface="Calibri"/>
                        <a:cs typeface="Calibri"/>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a:lnSpc>
                          <a:spcPct val="100000"/>
                        </a:lnSpc>
                      </a:pPr>
                      <a:endParaRPr sz="1400" b="1" dirty="0">
                        <a:latin typeface="Times New Roman"/>
                        <a:cs typeface="Times New Roman"/>
                      </a:endParaRPr>
                    </a:p>
                  </a:txBody>
                  <a:tcPr marL="0" marR="0" marT="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40767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28575">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28575">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bl>
          </a:graphicData>
        </a:graphic>
      </p:graphicFrame>
      <p:grpSp>
        <p:nvGrpSpPr>
          <p:cNvPr id="8" name="object 8"/>
          <p:cNvGrpSpPr/>
          <p:nvPr/>
        </p:nvGrpSpPr>
        <p:grpSpPr>
          <a:xfrm>
            <a:off x="3502152" y="847344"/>
            <a:ext cx="2301240" cy="676910"/>
            <a:chOff x="3502152" y="847344"/>
            <a:chExt cx="2301240" cy="676910"/>
          </a:xfrm>
        </p:grpSpPr>
        <p:pic>
          <p:nvPicPr>
            <p:cNvPr id="9" name="object 9"/>
            <p:cNvPicPr/>
            <p:nvPr/>
          </p:nvPicPr>
          <p:blipFill>
            <a:blip r:embed="rId3" cstate="print"/>
            <a:stretch>
              <a:fillRect/>
            </a:stretch>
          </p:blipFill>
          <p:spPr>
            <a:xfrm>
              <a:off x="3502152" y="847344"/>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4"/>
              <a:ext cx="740663" cy="399288"/>
            </a:xfrm>
            <a:prstGeom prst="rect">
              <a:avLst/>
            </a:prstGeom>
          </p:spPr>
        </p:pic>
        <p:pic>
          <p:nvPicPr>
            <p:cNvPr id="12" name="object 12"/>
            <p:cNvPicPr/>
            <p:nvPr/>
          </p:nvPicPr>
          <p:blipFill>
            <a:blip r:embed="rId6" cstate="print"/>
            <a:stretch>
              <a:fillRect/>
            </a:stretch>
          </p:blipFill>
          <p:spPr>
            <a:xfrm>
              <a:off x="5309616" y="999744"/>
              <a:ext cx="493775" cy="524255"/>
            </a:xfrm>
            <a:prstGeom prst="rect">
              <a:avLst/>
            </a:prstGeom>
          </p:spPr>
        </p:pic>
      </p:grpSp>
      <p:grpSp>
        <p:nvGrpSpPr>
          <p:cNvPr id="13" name="object 13"/>
          <p:cNvGrpSpPr/>
          <p:nvPr/>
        </p:nvGrpSpPr>
        <p:grpSpPr>
          <a:xfrm>
            <a:off x="5849111" y="835152"/>
            <a:ext cx="1173480" cy="634365"/>
            <a:chOff x="5849111" y="835152"/>
            <a:chExt cx="1173480" cy="634365"/>
          </a:xfrm>
        </p:grpSpPr>
        <p:pic>
          <p:nvPicPr>
            <p:cNvPr id="14" name="object 14"/>
            <p:cNvPicPr/>
            <p:nvPr/>
          </p:nvPicPr>
          <p:blipFill>
            <a:blip r:embed="rId7" cstate="print"/>
            <a:stretch>
              <a:fillRect/>
            </a:stretch>
          </p:blipFill>
          <p:spPr>
            <a:xfrm>
              <a:off x="5849111" y="835152"/>
              <a:ext cx="697991" cy="377951"/>
            </a:xfrm>
            <a:prstGeom prst="rect">
              <a:avLst/>
            </a:prstGeom>
          </p:spPr>
        </p:pic>
        <p:pic>
          <p:nvPicPr>
            <p:cNvPr id="15" name="object 15"/>
            <p:cNvPicPr/>
            <p:nvPr/>
          </p:nvPicPr>
          <p:blipFill>
            <a:blip r:embed="rId8" cstate="print"/>
            <a:stretch>
              <a:fillRect/>
            </a:stretch>
          </p:blipFill>
          <p:spPr>
            <a:xfrm>
              <a:off x="6525767" y="1039368"/>
              <a:ext cx="496824" cy="429767"/>
            </a:xfrm>
            <a:prstGeom prst="rect">
              <a:avLst/>
            </a:prstGeom>
          </p:spPr>
        </p:pic>
      </p:grpSp>
      <p:pic>
        <p:nvPicPr>
          <p:cNvPr id="16" name="object 16"/>
          <p:cNvPicPr/>
          <p:nvPr/>
        </p:nvPicPr>
        <p:blipFill>
          <a:blip r:embed="rId9" cstate="print"/>
          <a:stretch>
            <a:fillRect/>
          </a:stretch>
        </p:blipFill>
        <p:spPr>
          <a:xfrm>
            <a:off x="7089647" y="832103"/>
            <a:ext cx="710183" cy="457200"/>
          </a:xfrm>
          <a:prstGeom prst="rect">
            <a:avLst/>
          </a:prstGeom>
        </p:spPr>
      </p:pic>
      <p:grpSp>
        <p:nvGrpSpPr>
          <p:cNvPr id="17" name="object 17"/>
          <p:cNvGrpSpPr/>
          <p:nvPr/>
        </p:nvGrpSpPr>
        <p:grpSpPr>
          <a:xfrm>
            <a:off x="7894319" y="762000"/>
            <a:ext cx="3462654" cy="753110"/>
            <a:chOff x="7894319" y="762000"/>
            <a:chExt cx="3462654" cy="753110"/>
          </a:xfrm>
        </p:grpSpPr>
        <p:pic>
          <p:nvPicPr>
            <p:cNvPr id="18" name="object 18"/>
            <p:cNvPicPr/>
            <p:nvPr/>
          </p:nvPicPr>
          <p:blipFill>
            <a:blip r:embed="rId10" cstate="print"/>
            <a:stretch>
              <a:fillRect/>
            </a:stretch>
          </p:blipFill>
          <p:spPr>
            <a:xfrm>
              <a:off x="7894319" y="1042415"/>
              <a:ext cx="411479" cy="414527"/>
            </a:xfrm>
            <a:prstGeom prst="rect">
              <a:avLst/>
            </a:prstGeom>
          </p:spPr>
        </p:pic>
        <p:pic>
          <p:nvPicPr>
            <p:cNvPr id="19" name="object 19"/>
            <p:cNvPicPr/>
            <p:nvPr/>
          </p:nvPicPr>
          <p:blipFill>
            <a:blip r:embed="rId11" cstate="print"/>
            <a:stretch>
              <a:fillRect/>
            </a:stretch>
          </p:blipFill>
          <p:spPr>
            <a:xfrm>
              <a:off x="8290559" y="813815"/>
              <a:ext cx="740664" cy="557784"/>
            </a:xfrm>
            <a:prstGeom prst="rect">
              <a:avLst/>
            </a:prstGeom>
          </p:spPr>
        </p:pic>
        <p:pic>
          <p:nvPicPr>
            <p:cNvPr id="20" name="object 20"/>
            <p:cNvPicPr/>
            <p:nvPr/>
          </p:nvPicPr>
          <p:blipFill>
            <a:blip r:embed="rId12" cstate="print"/>
            <a:stretch>
              <a:fillRect/>
            </a:stretch>
          </p:blipFill>
          <p:spPr>
            <a:xfrm>
              <a:off x="8997695" y="1066800"/>
              <a:ext cx="658368" cy="432815"/>
            </a:xfrm>
            <a:prstGeom prst="rect">
              <a:avLst/>
            </a:prstGeom>
          </p:spPr>
        </p:pic>
        <p:pic>
          <p:nvPicPr>
            <p:cNvPr id="21" name="object 21"/>
            <p:cNvPicPr/>
            <p:nvPr/>
          </p:nvPicPr>
          <p:blipFill>
            <a:blip r:embed="rId13" cstate="print"/>
            <a:stretch>
              <a:fillRect/>
            </a:stretch>
          </p:blipFill>
          <p:spPr>
            <a:xfrm>
              <a:off x="9604247" y="762000"/>
              <a:ext cx="1024127" cy="752855"/>
            </a:xfrm>
            <a:prstGeom prst="rect">
              <a:avLst/>
            </a:prstGeom>
          </p:spPr>
        </p:pic>
        <p:pic>
          <p:nvPicPr>
            <p:cNvPr id="22" name="object 22"/>
            <p:cNvPicPr/>
            <p:nvPr/>
          </p:nvPicPr>
          <p:blipFill>
            <a:blip r:embed="rId14" cstate="print"/>
            <a:stretch>
              <a:fillRect/>
            </a:stretch>
          </p:blipFill>
          <p:spPr>
            <a:xfrm>
              <a:off x="10262615" y="1094231"/>
              <a:ext cx="585216" cy="417575"/>
            </a:xfrm>
            <a:prstGeom prst="rect">
              <a:avLst/>
            </a:prstGeom>
          </p:spPr>
        </p:pic>
        <p:pic>
          <p:nvPicPr>
            <p:cNvPr id="23" name="object 23"/>
            <p:cNvPicPr/>
            <p:nvPr/>
          </p:nvPicPr>
          <p:blipFill>
            <a:blip r:embed="rId15" cstate="print"/>
            <a:stretch>
              <a:fillRect/>
            </a:stretch>
          </p:blipFill>
          <p:spPr>
            <a:xfrm>
              <a:off x="10847831" y="835152"/>
              <a:ext cx="509016" cy="515112"/>
            </a:xfrm>
            <a:prstGeom prst="rect">
              <a:avLst/>
            </a:prstGeom>
          </p:spPr>
        </p:pic>
      </p:grpSp>
      <p:pic>
        <p:nvPicPr>
          <p:cNvPr id="24" name="object 24"/>
          <p:cNvPicPr/>
          <p:nvPr/>
        </p:nvPicPr>
        <p:blipFill>
          <a:blip r:embed="rId16" cstate="print"/>
          <a:stretch>
            <a:fillRect/>
          </a:stretch>
        </p:blipFill>
        <p:spPr>
          <a:xfrm>
            <a:off x="11475719" y="1066800"/>
            <a:ext cx="512064" cy="417575"/>
          </a:xfrm>
          <a:prstGeom prst="rect">
            <a:avLst/>
          </a:prstGeom>
        </p:spPr>
      </p:pic>
      <p:sp>
        <p:nvSpPr>
          <p:cNvPr id="25" name="object 25"/>
          <p:cNvSpPr txBox="1"/>
          <p:nvPr/>
        </p:nvSpPr>
        <p:spPr>
          <a:xfrm>
            <a:off x="403047" y="6461785"/>
            <a:ext cx="4958080" cy="254635"/>
          </a:xfrm>
          <a:prstGeom prst="rect">
            <a:avLst/>
          </a:prstGeom>
        </p:spPr>
        <p:txBody>
          <a:bodyPr vert="horz" wrap="square" lIns="0" tIns="0" rIns="0" bIns="0" rtlCol="0">
            <a:spAutoFit/>
          </a:bodyPr>
          <a:lstStyle/>
          <a:p>
            <a:pPr marL="12700">
              <a:lnSpc>
                <a:spcPts val="1810"/>
              </a:lnSpc>
            </a:pPr>
            <a:r>
              <a:rPr sz="1800" dirty="0">
                <a:latin typeface="Calibri"/>
                <a:cs typeface="Calibri"/>
              </a:rPr>
              <a:t>*Cereal</a:t>
            </a:r>
            <a:r>
              <a:rPr sz="1800" spc="-10" dirty="0">
                <a:latin typeface="Calibri"/>
                <a:cs typeface="Calibri"/>
              </a:rPr>
              <a:t> </a:t>
            </a:r>
            <a:r>
              <a:rPr sz="1800" dirty="0">
                <a:latin typeface="Calibri"/>
                <a:cs typeface="Calibri"/>
              </a:rPr>
              <a:t>cont.</a:t>
            </a:r>
            <a:r>
              <a:rPr sz="1800" spc="-25" dirty="0">
                <a:latin typeface="Calibri"/>
                <a:cs typeface="Calibri"/>
              </a:rPr>
              <a:t> </a:t>
            </a:r>
            <a:r>
              <a:rPr sz="1800" dirty="0">
                <a:latin typeface="Calibri"/>
                <a:cs typeface="Calibri"/>
              </a:rPr>
              <a:t>Gluten.</a:t>
            </a:r>
            <a:r>
              <a:rPr sz="1800" spc="5" dirty="0">
                <a:latin typeface="Calibri"/>
                <a:cs typeface="Calibri"/>
              </a:rPr>
              <a:t> </a:t>
            </a:r>
            <a:r>
              <a:rPr sz="1800" b="1" dirty="0">
                <a:latin typeface="Calibri"/>
                <a:cs typeface="Calibri"/>
              </a:rPr>
              <a:t>B</a:t>
            </a:r>
            <a:r>
              <a:rPr sz="1800" b="1" spc="-45"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Barley.</a:t>
            </a:r>
            <a:r>
              <a:rPr sz="1800" spc="-40" dirty="0">
                <a:latin typeface="Calibri"/>
                <a:cs typeface="Calibri"/>
              </a:rPr>
              <a:t> </a:t>
            </a:r>
            <a:r>
              <a:rPr sz="1800" b="1" dirty="0">
                <a:latin typeface="Calibri"/>
                <a:cs typeface="Calibri"/>
              </a:rPr>
              <a:t>R</a:t>
            </a:r>
            <a:r>
              <a:rPr sz="1800" b="1" spc="-45" dirty="0">
                <a:latin typeface="Calibri"/>
                <a:cs typeface="Calibri"/>
              </a:rPr>
              <a:t> </a:t>
            </a:r>
            <a:r>
              <a:rPr sz="1800" b="1" dirty="0">
                <a:latin typeface="Calibri"/>
                <a:cs typeface="Calibri"/>
              </a:rPr>
              <a:t>=</a:t>
            </a:r>
            <a:r>
              <a:rPr sz="1800" b="1" spc="-35" dirty="0">
                <a:latin typeface="Calibri"/>
                <a:cs typeface="Calibri"/>
              </a:rPr>
              <a:t> </a:t>
            </a:r>
            <a:r>
              <a:rPr sz="1800" dirty="0">
                <a:latin typeface="Calibri"/>
                <a:cs typeface="Calibri"/>
              </a:rPr>
              <a:t>Rye.</a:t>
            </a:r>
            <a:r>
              <a:rPr sz="1800" spc="-40" dirty="0">
                <a:latin typeface="Calibri"/>
                <a:cs typeface="Calibri"/>
              </a:rPr>
              <a:t> </a:t>
            </a:r>
            <a:r>
              <a:rPr sz="1800" b="1" dirty="0">
                <a:latin typeface="Calibri"/>
                <a:cs typeface="Calibri"/>
              </a:rPr>
              <a:t>W</a:t>
            </a:r>
            <a:r>
              <a:rPr sz="1800" b="1" spc="-50"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Wheat.</a:t>
            </a:r>
            <a:endParaRPr sz="18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807719"/>
              <a:ext cx="12192000" cy="6050280"/>
            </a:xfrm>
            <a:custGeom>
              <a:avLst/>
              <a:gdLst/>
              <a:ahLst/>
              <a:cxnLst/>
              <a:rect l="l" t="t" r="r" b="b"/>
              <a:pathLst>
                <a:path w="12192000" h="6050280">
                  <a:moveTo>
                    <a:pt x="0" y="6050279"/>
                  </a:moveTo>
                  <a:lnTo>
                    <a:pt x="12192000" y="6050279"/>
                  </a:lnTo>
                  <a:lnTo>
                    <a:pt x="12192000" y="0"/>
                  </a:lnTo>
                  <a:lnTo>
                    <a:pt x="0" y="0"/>
                  </a:lnTo>
                  <a:lnTo>
                    <a:pt x="0" y="6050279"/>
                  </a:lnTo>
                  <a:close/>
                </a:path>
              </a:pathLst>
            </a:custGeom>
            <a:solidFill>
              <a:srgbClr val="D9D9D9"/>
            </a:solidFill>
          </p:spPr>
          <p:txBody>
            <a:bodyPr wrap="square" lIns="0" tIns="0" rIns="0" bIns="0" rtlCol="0"/>
            <a:lstStyle/>
            <a:p>
              <a:endParaRPr/>
            </a:p>
          </p:txBody>
        </p:sp>
        <p:sp>
          <p:nvSpPr>
            <p:cNvPr id="4" name="object 4"/>
            <p:cNvSpPr/>
            <p:nvPr/>
          </p:nvSpPr>
          <p:spPr>
            <a:xfrm>
              <a:off x="0" y="0"/>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AD3BF4"/>
            </a:solidFill>
          </p:spPr>
          <p:txBody>
            <a:bodyPr wrap="square" lIns="0" tIns="0" rIns="0" bIns="0" rtlCol="0"/>
            <a:lstStyle/>
            <a:p>
              <a:endParaRPr/>
            </a:p>
          </p:txBody>
        </p:sp>
      </p:grpSp>
      <p:sp>
        <p:nvSpPr>
          <p:cNvPr id="5" name="object 5"/>
          <p:cNvSpPr txBox="1">
            <a:spLocks noGrp="1"/>
          </p:cNvSpPr>
          <p:nvPr>
            <p:ph type="title"/>
          </p:nvPr>
        </p:nvSpPr>
        <p:spPr>
          <a:xfrm>
            <a:off x="150368" y="134493"/>
            <a:ext cx="5869305" cy="444352"/>
          </a:xfrm>
          <a:prstGeom prst="rect">
            <a:avLst/>
          </a:prstGeom>
        </p:spPr>
        <p:txBody>
          <a:bodyPr vert="horz" wrap="square" lIns="0" tIns="13335" rIns="0" bIns="0" rtlCol="0">
            <a:spAutoFit/>
          </a:bodyPr>
          <a:lstStyle/>
          <a:p>
            <a:pPr marL="264795">
              <a:lnSpc>
                <a:spcPct val="100000"/>
              </a:lnSpc>
              <a:spcBef>
                <a:spcPts val="105"/>
              </a:spcBef>
            </a:pPr>
            <a:r>
              <a:rPr lang="en-US" spc="-25" dirty="0"/>
              <a:t>VENICE</a:t>
            </a:r>
            <a:r>
              <a:rPr spc="-85" dirty="0"/>
              <a:t> </a:t>
            </a:r>
            <a:r>
              <a:rPr dirty="0"/>
              <a:t>–</a:t>
            </a:r>
            <a:r>
              <a:rPr spc="-50" dirty="0"/>
              <a:t> </a:t>
            </a:r>
            <a:r>
              <a:rPr dirty="0"/>
              <a:t>Allergen</a:t>
            </a:r>
            <a:r>
              <a:rPr spc="-105" dirty="0"/>
              <a:t> </a:t>
            </a:r>
            <a:r>
              <a:rPr spc="-20" dirty="0"/>
              <a:t>list</a:t>
            </a:r>
          </a:p>
        </p:txBody>
      </p:sp>
      <p:pic>
        <p:nvPicPr>
          <p:cNvPr id="6" name="object 6"/>
          <p:cNvPicPr/>
          <p:nvPr/>
        </p:nvPicPr>
        <p:blipFill>
          <a:blip r:embed="rId2" cstate="print"/>
          <a:stretch>
            <a:fillRect/>
          </a:stretch>
        </p:blipFill>
        <p:spPr>
          <a:xfrm>
            <a:off x="10765535" y="42671"/>
            <a:ext cx="1185672" cy="731519"/>
          </a:xfrm>
          <a:prstGeom prst="rect">
            <a:avLst/>
          </a:prstGeom>
        </p:spPr>
      </p:pic>
      <p:graphicFrame>
        <p:nvGraphicFramePr>
          <p:cNvPr id="7" name="object 7"/>
          <p:cNvGraphicFramePr>
            <a:graphicFrameLocks noGrp="1"/>
          </p:cNvGraphicFramePr>
          <p:nvPr/>
        </p:nvGraphicFramePr>
        <p:xfrm>
          <a:off x="317842" y="1519936"/>
          <a:ext cx="11761456" cy="4880610"/>
        </p:xfrm>
        <a:graphic>
          <a:graphicData uri="http://schemas.openxmlformats.org/drawingml/2006/table">
            <a:tbl>
              <a:tblPr firstRow="1" bandRow="1">
                <a:tableStyleId>{2D5ABB26-0587-4C30-8999-92F81FD0307C}</a:tableStyleId>
              </a:tblPr>
              <a:tblGrid>
                <a:gridCol w="3067050">
                  <a:extLst>
                    <a:ext uri="{9D8B030D-6E8A-4147-A177-3AD203B41FA5}">
                      <a16:colId xmlns:a16="http://schemas.microsoft.com/office/drawing/2014/main" val="20000"/>
                    </a:ext>
                  </a:extLst>
                </a:gridCol>
                <a:gridCol w="621029">
                  <a:extLst>
                    <a:ext uri="{9D8B030D-6E8A-4147-A177-3AD203B41FA5}">
                      <a16:colId xmlns:a16="http://schemas.microsoft.com/office/drawing/2014/main" val="20001"/>
                    </a:ext>
                  </a:extLst>
                </a:gridCol>
                <a:gridCol w="621029">
                  <a:extLst>
                    <a:ext uri="{9D8B030D-6E8A-4147-A177-3AD203B41FA5}">
                      <a16:colId xmlns:a16="http://schemas.microsoft.com/office/drawing/2014/main" val="20002"/>
                    </a:ext>
                  </a:extLst>
                </a:gridCol>
                <a:gridCol w="621029">
                  <a:extLst>
                    <a:ext uri="{9D8B030D-6E8A-4147-A177-3AD203B41FA5}">
                      <a16:colId xmlns:a16="http://schemas.microsoft.com/office/drawing/2014/main" val="20003"/>
                    </a:ext>
                  </a:extLst>
                </a:gridCol>
                <a:gridCol w="621029">
                  <a:extLst>
                    <a:ext uri="{9D8B030D-6E8A-4147-A177-3AD203B41FA5}">
                      <a16:colId xmlns:a16="http://schemas.microsoft.com/office/drawing/2014/main" val="20004"/>
                    </a:ext>
                  </a:extLst>
                </a:gridCol>
                <a:gridCol w="621029">
                  <a:extLst>
                    <a:ext uri="{9D8B030D-6E8A-4147-A177-3AD203B41FA5}">
                      <a16:colId xmlns:a16="http://schemas.microsoft.com/office/drawing/2014/main" val="20005"/>
                    </a:ext>
                  </a:extLst>
                </a:gridCol>
                <a:gridCol w="621029">
                  <a:extLst>
                    <a:ext uri="{9D8B030D-6E8A-4147-A177-3AD203B41FA5}">
                      <a16:colId xmlns:a16="http://schemas.microsoft.com/office/drawing/2014/main" val="20006"/>
                    </a:ext>
                  </a:extLst>
                </a:gridCol>
                <a:gridCol w="621029">
                  <a:extLst>
                    <a:ext uri="{9D8B030D-6E8A-4147-A177-3AD203B41FA5}">
                      <a16:colId xmlns:a16="http://schemas.microsoft.com/office/drawing/2014/main" val="20007"/>
                    </a:ext>
                  </a:extLst>
                </a:gridCol>
                <a:gridCol w="621029">
                  <a:extLst>
                    <a:ext uri="{9D8B030D-6E8A-4147-A177-3AD203B41FA5}">
                      <a16:colId xmlns:a16="http://schemas.microsoft.com/office/drawing/2014/main" val="20008"/>
                    </a:ext>
                  </a:extLst>
                </a:gridCol>
                <a:gridCol w="621029">
                  <a:extLst>
                    <a:ext uri="{9D8B030D-6E8A-4147-A177-3AD203B41FA5}">
                      <a16:colId xmlns:a16="http://schemas.microsoft.com/office/drawing/2014/main" val="20009"/>
                    </a:ext>
                  </a:extLst>
                </a:gridCol>
                <a:gridCol w="621029">
                  <a:extLst>
                    <a:ext uri="{9D8B030D-6E8A-4147-A177-3AD203B41FA5}">
                      <a16:colId xmlns:a16="http://schemas.microsoft.com/office/drawing/2014/main" val="20010"/>
                    </a:ext>
                  </a:extLst>
                </a:gridCol>
                <a:gridCol w="621029">
                  <a:extLst>
                    <a:ext uri="{9D8B030D-6E8A-4147-A177-3AD203B41FA5}">
                      <a16:colId xmlns:a16="http://schemas.microsoft.com/office/drawing/2014/main" val="20011"/>
                    </a:ext>
                  </a:extLst>
                </a:gridCol>
                <a:gridCol w="621029">
                  <a:extLst>
                    <a:ext uri="{9D8B030D-6E8A-4147-A177-3AD203B41FA5}">
                      <a16:colId xmlns:a16="http://schemas.microsoft.com/office/drawing/2014/main" val="20012"/>
                    </a:ext>
                  </a:extLst>
                </a:gridCol>
                <a:gridCol w="621029">
                  <a:extLst>
                    <a:ext uri="{9D8B030D-6E8A-4147-A177-3AD203B41FA5}">
                      <a16:colId xmlns:a16="http://schemas.microsoft.com/office/drawing/2014/main" val="20013"/>
                    </a:ext>
                  </a:extLst>
                </a:gridCol>
                <a:gridCol w="621029">
                  <a:extLst>
                    <a:ext uri="{9D8B030D-6E8A-4147-A177-3AD203B41FA5}">
                      <a16:colId xmlns:a16="http://schemas.microsoft.com/office/drawing/2014/main" val="20014"/>
                    </a:ext>
                  </a:extLst>
                </a:gridCol>
              </a:tblGrid>
              <a:tr h="549910">
                <a:tc>
                  <a:txBody>
                    <a:bodyPr/>
                    <a:lstStyle/>
                    <a:p>
                      <a:pPr marL="956944">
                        <a:lnSpc>
                          <a:spcPct val="100000"/>
                        </a:lnSpc>
                        <a:spcBef>
                          <a:spcPts val="835"/>
                        </a:spcBef>
                      </a:pPr>
                      <a:r>
                        <a:rPr sz="2000" b="1" u="sng" dirty="0">
                          <a:uFill>
                            <a:solidFill>
                              <a:srgbClr val="000000"/>
                            </a:solidFill>
                          </a:uFill>
                          <a:latin typeface="Calibri"/>
                          <a:cs typeface="Calibri"/>
                        </a:rPr>
                        <a:t>Soft</a:t>
                      </a:r>
                      <a:r>
                        <a:rPr sz="2000" b="1" u="sng" spc="-45" dirty="0">
                          <a:uFill>
                            <a:solidFill>
                              <a:srgbClr val="000000"/>
                            </a:solidFill>
                          </a:uFill>
                          <a:latin typeface="Calibri"/>
                          <a:cs typeface="Calibri"/>
                        </a:rPr>
                        <a:t> </a:t>
                      </a:r>
                      <a:r>
                        <a:rPr sz="2000" b="1" u="sng" spc="-10" dirty="0">
                          <a:uFill>
                            <a:solidFill>
                              <a:srgbClr val="000000"/>
                            </a:solidFill>
                          </a:uFill>
                          <a:latin typeface="Calibri"/>
                          <a:cs typeface="Calibri"/>
                        </a:rPr>
                        <a:t>Drinks</a:t>
                      </a:r>
                      <a:endParaRPr sz="2000">
                        <a:latin typeface="Calibri"/>
                        <a:cs typeface="Calibr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3030">
                        <a:lnSpc>
                          <a:spcPct val="100000"/>
                        </a:lnSpc>
                        <a:spcBef>
                          <a:spcPts val="1380"/>
                        </a:spcBef>
                      </a:pPr>
                      <a:r>
                        <a:rPr sz="1200" b="1" spc="-10" dirty="0">
                          <a:latin typeface="Calibri"/>
                          <a:cs typeface="Calibri"/>
                        </a:rPr>
                        <a:t>Celery</a:t>
                      </a:r>
                      <a:endParaRPr sz="1200">
                        <a:latin typeface="Calibri"/>
                        <a:cs typeface="Calibri"/>
                      </a:endParaRPr>
                    </a:p>
                  </a:txBody>
                  <a:tcPr marL="0" marR="0" marT="17526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9380">
                        <a:lnSpc>
                          <a:spcPct val="100000"/>
                        </a:lnSpc>
                        <a:spcBef>
                          <a:spcPts val="1100"/>
                        </a:spcBef>
                      </a:pPr>
                      <a:r>
                        <a:rPr sz="1600" b="1" spc="-20" dirty="0">
                          <a:latin typeface="Calibri"/>
                          <a:cs typeface="Calibri"/>
                        </a:rPr>
                        <a:t>Eggs</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44145">
                        <a:lnSpc>
                          <a:spcPct val="100000"/>
                        </a:lnSpc>
                        <a:spcBef>
                          <a:spcPts val="1100"/>
                        </a:spcBef>
                      </a:pPr>
                      <a:r>
                        <a:rPr sz="1600" b="1" spc="-20" dirty="0">
                          <a:latin typeface="Calibri"/>
                          <a:cs typeface="Calibri"/>
                        </a:rPr>
                        <a:t>Fish</a:t>
                      </a:r>
                      <a:endParaRPr sz="1600">
                        <a:latin typeface="Calibri"/>
                        <a:cs typeface="Calibri"/>
                      </a:endParaRPr>
                    </a:p>
                  </a:txBody>
                  <a:tcPr marL="0" marR="0" marT="139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8905" marR="122555" indent="15240" algn="just">
                        <a:lnSpc>
                          <a:spcPct val="100000"/>
                        </a:lnSpc>
                        <a:spcBef>
                          <a:spcPts val="305"/>
                        </a:spcBef>
                      </a:pPr>
                      <a:r>
                        <a:rPr sz="1000" b="1" spc="-10" dirty="0">
                          <a:latin typeface="Calibri"/>
                          <a:cs typeface="Calibri"/>
                        </a:rPr>
                        <a:t>Cereal cont. Gluten</a:t>
                      </a:r>
                      <a:endParaRPr sz="1000">
                        <a:latin typeface="Calibri"/>
                        <a:cs typeface="Calibr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11125">
                        <a:lnSpc>
                          <a:spcPct val="100000"/>
                        </a:lnSpc>
                        <a:spcBef>
                          <a:spcPts val="1250"/>
                        </a:spcBef>
                      </a:pPr>
                      <a:r>
                        <a:rPr sz="1400" b="1" spc="-10" dirty="0">
                          <a:latin typeface="Calibri"/>
                          <a:cs typeface="Calibri"/>
                        </a:rPr>
                        <a:t>Lupin</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gn="ctr">
                        <a:lnSpc>
                          <a:spcPct val="100000"/>
                        </a:lnSpc>
                        <a:spcBef>
                          <a:spcPts val="1250"/>
                        </a:spcBef>
                      </a:pPr>
                      <a:r>
                        <a:rPr sz="1400" b="1" spc="-20" dirty="0">
                          <a:latin typeface="Calibri"/>
                          <a:cs typeface="Calibri"/>
                        </a:rPr>
                        <a:t>Milk</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2235">
                        <a:lnSpc>
                          <a:spcPct val="100000"/>
                        </a:lnSpc>
                      </a:pPr>
                      <a:r>
                        <a:rPr sz="900" b="1" spc="-10" dirty="0">
                          <a:latin typeface="Calibri"/>
                          <a:cs typeface="Calibri"/>
                        </a:rPr>
                        <a:t>Molluscs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07950">
                        <a:lnSpc>
                          <a:spcPct val="100000"/>
                        </a:lnSpc>
                      </a:pPr>
                      <a:r>
                        <a:rPr sz="900" b="1" spc="-10" dirty="0">
                          <a:latin typeface="Calibri"/>
                          <a:cs typeface="Calibri"/>
                        </a:rPr>
                        <a:t>Mustard</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0650">
                        <a:lnSpc>
                          <a:spcPct val="100000"/>
                        </a:lnSpc>
                      </a:pPr>
                      <a:r>
                        <a:rPr sz="900" b="1" spc="-10" dirty="0">
                          <a:latin typeface="Calibri"/>
                          <a:cs typeface="Calibri"/>
                        </a:rPr>
                        <a:t>Peanuts</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27000">
                        <a:lnSpc>
                          <a:spcPct val="100000"/>
                        </a:lnSpc>
                      </a:pPr>
                      <a:r>
                        <a:rPr sz="900" b="1" spc="-10" dirty="0">
                          <a:latin typeface="Calibri"/>
                          <a:cs typeface="Calibri"/>
                        </a:rPr>
                        <a:t>Sesame</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a:lnSpc>
                          <a:spcPct val="100000"/>
                        </a:lnSpc>
                        <a:spcBef>
                          <a:spcPts val="535"/>
                        </a:spcBef>
                      </a:pPr>
                      <a:endParaRPr sz="900">
                        <a:latin typeface="Times New Roman"/>
                        <a:cs typeface="Times New Roman"/>
                      </a:endParaRPr>
                    </a:p>
                    <a:p>
                      <a:pPr marL="111760">
                        <a:lnSpc>
                          <a:spcPct val="100000"/>
                        </a:lnSpc>
                      </a:pPr>
                      <a:r>
                        <a:rPr sz="900" b="1" spc="-10" dirty="0">
                          <a:latin typeface="Calibri"/>
                          <a:cs typeface="Calibri"/>
                        </a:rPr>
                        <a:t>Shellfish</a:t>
                      </a:r>
                      <a:endParaRPr sz="900">
                        <a:latin typeface="Calibri"/>
                        <a:cs typeface="Calibri"/>
                      </a:endParaRPr>
                    </a:p>
                  </a:txBody>
                  <a:tcPr marL="0" marR="0" marT="679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82245">
                        <a:lnSpc>
                          <a:spcPct val="100000"/>
                        </a:lnSpc>
                        <a:spcBef>
                          <a:spcPts val="1250"/>
                        </a:spcBef>
                      </a:pPr>
                      <a:r>
                        <a:rPr sz="1400" b="1" spc="-25" dirty="0">
                          <a:latin typeface="Calibri"/>
                          <a:cs typeface="Calibri"/>
                        </a:rPr>
                        <a:t>Soy</a:t>
                      </a:r>
                      <a:endParaRPr sz="1400">
                        <a:latin typeface="Calibri"/>
                        <a:cs typeface="Calibri"/>
                      </a:endParaRPr>
                    </a:p>
                  </a:txBody>
                  <a:tcPr marL="0" marR="0" marT="1587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127635">
                        <a:lnSpc>
                          <a:spcPct val="100000"/>
                        </a:lnSpc>
                        <a:spcBef>
                          <a:spcPts val="1030"/>
                        </a:spcBef>
                      </a:pPr>
                      <a:r>
                        <a:rPr sz="900" b="1" spc="-10" dirty="0">
                          <a:latin typeface="Calibri"/>
                          <a:cs typeface="Calibri"/>
                        </a:rPr>
                        <a:t>Sulphur</a:t>
                      </a:r>
                      <a:endParaRPr sz="900">
                        <a:latin typeface="Calibri"/>
                        <a:cs typeface="Calibri"/>
                      </a:endParaRPr>
                    </a:p>
                    <a:p>
                      <a:pPr marL="133350">
                        <a:lnSpc>
                          <a:spcPct val="100000"/>
                        </a:lnSpc>
                      </a:pPr>
                      <a:r>
                        <a:rPr sz="900" b="1" spc="-10" dirty="0">
                          <a:latin typeface="Calibri"/>
                          <a:cs typeface="Calibri"/>
                        </a:rPr>
                        <a:t>Dioxide</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203835">
                        <a:lnSpc>
                          <a:spcPct val="100000"/>
                        </a:lnSpc>
                        <a:spcBef>
                          <a:spcPts val="1030"/>
                        </a:spcBef>
                      </a:pPr>
                      <a:r>
                        <a:rPr sz="900" b="1" spc="-20" dirty="0">
                          <a:latin typeface="Calibri"/>
                          <a:cs typeface="Calibri"/>
                        </a:rPr>
                        <a:t>Tree</a:t>
                      </a:r>
                      <a:endParaRPr sz="900">
                        <a:latin typeface="Calibri"/>
                        <a:cs typeface="Calibri"/>
                      </a:endParaRPr>
                    </a:p>
                    <a:p>
                      <a:pPr marL="200660">
                        <a:lnSpc>
                          <a:spcPct val="100000"/>
                        </a:lnSpc>
                      </a:pPr>
                      <a:r>
                        <a:rPr sz="900" b="1" spc="-20" dirty="0">
                          <a:latin typeface="Calibri"/>
                          <a:cs typeface="Calibri"/>
                        </a:rPr>
                        <a:t>Nuts</a:t>
                      </a:r>
                      <a:endParaRPr sz="900">
                        <a:latin typeface="Calibri"/>
                        <a:cs typeface="Calibri"/>
                      </a:endParaRPr>
                    </a:p>
                  </a:txBody>
                  <a:tcPr marL="0" marR="0" marT="13081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394335">
                <a:tc>
                  <a:txBody>
                    <a:bodyPr/>
                    <a:lstStyle/>
                    <a:p>
                      <a:pPr marL="91440">
                        <a:lnSpc>
                          <a:spcPct val="100000"/>
                        </a:lnSpc>
                        <a:spcBef>
                          <a:spcPts val="605"/>
                        </a:spcBef>
                      </a:pPr>
                      <a:r>
                        <a:rPr sz="1400" b="1" dirty="0">
                          <a:latin typeface="Calibri"/>
                          <a:cs typeface="Calibri"/>
                        </a:rPr>
                        <a:t>Americano</a:t>
                      </a:r>
                      <a:r>
                        <a:rPr sz="1400" b="1" spc="-60" dirty="0">
                          <a:latin typeface="Calibri"/>
                          <a:cs typeface="Calibri"/>
                        </a:rPr>
                        <a:t> </a:t>
                      </a:r>
                      <a:r>
                        <a:rPr sz="1400" b="1" spc="-10" dirty="0">
                          <a:latin typeface="Calibri"/>
                          <a:cs typeface="Calibri"/>
                        </a:rPr>
                        <a:t>coffee</a:t>
                      </a:r>
                      <a:endParaRPr sz="1400">
                        <a:latin typeface="Calibri"/>
                        <a:cs typeface="Calibri"/>
                      </a:endParaRPr>
                    </a:p>
                  </a:txBody>
                  <a:tcPr marL="0" marR="0" marT="768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365760">
                <a:tc>
                  <a:txBody>
                    <a:bodyPr/>
                    <a:lstStyle/>
                    <a:p>
                      <a:pPr marL="91440">
                        <a:lnSpc>
                          <a:spcPct val="100000"/>
                        </a:lnSpc>
                        <a:spcBef>
                          <a:spcPts val="505"/>
                        </a:spcBef>
                      </a:pPr>
                      <a:r>
                        <a:rPr sz="1400" b="1" spc="-10" dirty="0">
                          <a:latin typeface="Calibri"/>
                          <a:cs typeface="Calibri"/>
                        </a:rPr>
                        <a:t>Cappucino</a:t>
                      </a:r>
                      <a:endParaRPr sz="1400">
                        <a:latin typeface="Calibri"/>
                        <a:cs typeface="Calibri"/>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635" algn="ctr">
                        <a:lnSpc>
                          <a:spcPct val="100000"/>
                        </a:lnSpc>
                        <a:spcBef>
                          <a:spcPts val="250"/>
                        </a:spcBef>
                      </a:pPr>
                      <a:r>
                        <a:rPr sz="1800" b="1" spc="-50" dirty="0">
                          <a:latin typeface="Calibri"/>
                          <a:cs typeface="Calibri"/>
                        </a:rPr>
                        <a:t>Y</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r h="393700">
                <a:tc>
                  <a:txBody>
                    <a:bodyPr/>
                    <a:lstStyle/>
                    <a:p>
                      <a:pPr marL="91440">
                        <a:lnSpc>
                          <a:spcPct val="100000"/>
                        </a:lnSpc>
                        <a:spcBef>
                          <a:spcPts val="660"/>
                        </a:spcBef>
                      </a:pPr>
                      <a:r>
                        <a:rPr sz="1400" b="1" spc="-10" dirty="0">
                          <a:latin typeface="Calibri"/>
                          <a:cs typeface="Calibri"/>
                        </a:rPr>
                        <a:t>Latte</a:t>
                      </a:r>
                      <a:endParaRPr sz="1400">
                        <a:latin typeface="Calibri"/>
                        <a:cs typeface="Calibri"/>
                      </a:endParaRPr>
                    </a:p>
                  </a:txBody>
                  <a:tcPr marL="0" marR="0" marT="838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360"/>
                        </a:spcBef>
                      </a:pPr>
                      <a:r>
                        <a:rPr sz="1800" b="1" spc="-50" dirty="0">
                          <a:latin typeface="Calibri"/>
                          <a:cs typeface="Calibri"/>
                        </a:rPr>
                        <a:t>Y</a:t>
                      </a:r>
                      <a:endParaRPr sz="1800">
                        <a:latin typeface="Calibri"/>
                        <a:cs typeface="Calibri"/>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3"/>
                  </a:ext>
                </a:extLst>
              </a:tr>
              <a:tr h="394335">
                <a:tc>
                  <a:txBody>
                    <a:bodyPr/>
                    <a:lstStyle/>
                    <a:p>
                      <a:pPr marL="91440">
                        <a:lnSpc>
                          <a:spcPct val="100000"/>
                        </a:lnSpc>
                        <a:spcBef>
                          <a:spcPts val="680"/>
                        </a:spcBef>
                      </a:pPr>
                      <a:r>
                        <a:rPr sz="1400" b="1" dirty="0">
                          <a:latin typeface="Calibri"/>
                          <a:cs typeface="Calibri"/>
                        </a:rPr>
                        <a:t>Black</a:t>
                      </a:r>
                      <a:r>
                        <a:rPr sz="1400" b="1" spc="-20" dirty="0">
                          <a:latin typeface="Calibri"/>
                          <a:cs typeface="Calibri"/>
                        </a:rPr>
                        <a:t> </a:t>
                      </a:r>
                      <a:r>
                        <a:rPr sz="1400" b="1" spc="-25" dirty="0">
                          <a:latin typeface="Calibri"/>
                          <a:cs typeface="Calibri"/>
                        </a:rPr>
                        <a:t>Tea</a:t>
                      </a:r>
                      <a:endParaRPr sz="1400">
                        <a:latin typeface="Calibri"/>
                        <a:cs typeface="Calibri"/>
                      </a:endParaRPr>
                    </a:p>
                  </a:txBody>
                  <a:tcPr marL="0" marR="0" marT="863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4"/>
                  </a:ext>
                </a:extLst>
              </a:tr>
              <a:tr h="403225">
                <a:tc>
                  <a:txBody>
                    <a:bodyPr/>
                    <a:lstStyle/>
                    <a:p>
                      <a:pPr marL="91440">
                        <a:lnSpc>
                          <a:spcPct val="100000"/>
                        </a:lnSpc>
                        <a:spcBef>
                          <a:spcPts val="700"/>
                        </a:spcBef>
                      </a:pPr>
                      <a:r>
                        <a:rPr sz="1400" b="1" dirty="0">
                          <a:latin typeface="Calibri"/>
                          <a:cs typeface="Calibri"/>
                        </a:rPr>
                        <a:t>Hot</a:t>
                      </a:r>
                      <a:r>
                        <a:rPr sz="1400" b="1" spc="-20" dirty="0">
                          <a:latin typeface="Calibri"/>
                          <a:cs typeface="Calibri"/>
                        </a:rPr>
                        <a:t> </a:t>
                      </a:r>
                      <a:r>
                        <a:rPr sz="1400" b="1" spc="-10" dirty="0">
                          <a:latin typeface="Calibri"/>
                          <a:cs typeface="Calibri"/>
                        </a:rPr>
                        <a:t>Chocolate</a:t>
                      </a:r>
                      <a:endParaRPr sz="1400">
                        <a:latin typeface="Calibri"/>
                        <a:cs typeface="Calibri"/>
                      </a:endParaRPr>
                    </a:p>
                  </a:txBody>
                  <a:tcPr marL="0" marR="0" marT="889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marL="635" algn="ctr">
                        <a:lnSpc>
                          <a:spcPct val="100000"/>
                        </a:lnSpc>
                        <a:spcBef>
                          <a:spcPts val="400"/>
                        </a:spcBef>
                      </a:pPr>
                      <a:r>
                        <a:rPr sz="1800" b="1" spc="-50" dirty="0">
                          <a:latin typeface="Calibri"/>
                          <a:cs typeface="Calibri"/>
                        </a:rPr>
                        <a:t>Y</a:t>
                      </a:r>
                      <a:endParaRPr sz="1800">
                        <a:latin typeface="Calibri"/>
                        <a:cs typeface="Calibri"/>
                      </a:endParaRPr>
                    </a:p>
                  </a:txBody>
                  <a:tcPr marL="0" marR="0" marT="5080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5"/>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6"/>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7"/>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8"/>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9"/>
                  </a:ext>
                </a:extLst>
              </a:tr>
              <a:tr h="394335">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10"/>
                  </a:ext>
                </a:extLst>
              </a:tr>
              <a:tr h="407670">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11"/>
                  </a:ext>
                </a:extLst>
              </a:tr>
            </a:tbl>
          </a:graphicData>
        </a:graphic>
      </p:graphicFrame>
      <p:grpSp>
        <p:nvGrpSpPr>
          <p:cNvPr id="8" name="object 8"/>
          <p:cNvGrpSpPr/>
          <p:nvPr/>
        </p:nvGrpSpPr>
        <p:grpSpPr>
          <a:xfrm>
            <a:off x="3502152" y="762000"/>
            <a:ext cx="8486140" cy="762000"/>
            <a:chOff x="3502152" y="762000"/>
            <a:chExt cx="8486140" cy="762000"/>
          </a:xfrm>
        </p:grpSpPr>
        <p:pic>
          <p:nvPicPr>
            <p:cNvPr id="9" name="object 9"/>
            <p:cNvPicPr/>
            <p:nvPr/>
          </p:nvPicPr>
          <p:blipFill>
            <a:blip r:embed="rId3" cstate="print"/>
            <a:stretch>
              <a:fillRect/>
            </a:stretch>
          </p:blipFill>
          <p:spPr>
            <a:xfrm>
              <a:off x="3502152" y="847343"/>
              <a:ext cx="490727" cy="502920"/>
            </a:xfrm>
            <a:prstGeom prst="rect">
              <a:avLst/>
            </a:prstGeom>
          </p:spPr>
        </p:pic>
        <p:pic>
          <p:nvPicPr>
            <p:cNvPr id="10" name="object 10"/>
            <p:cNvPicPr/>
            <p:nvPr/>
          </p:nvPicPr>
          <p:blipFill>
            <a:blip r:embed="rId4" cstate="print"/>
            <a:stretch>
              <a:fillRect/>
            </a:stretch>
          </p:blipFill>
          <p:spPr>
            <a:xfrm>
              <a:off x="4002024" y="1091184"/>
              <a:ext cx="606551" cy="390144"/>
            </a:xfrm>
            <a:prstGeom prst="rect">
              <a:avLst/>
            </a:prstGeom>
          </p:spPr>
        </p:pic>
        <p:pic>
          <p:nvPicPr>
            <p:cNvPr id="11" name="object 11"/>
            <p:cNvPicPr/>
            <p:nvPr/>
          </p:nvPicPr>
          <p:blipFill>
            <a:blip r:embed="rId5" cstate="print"/>
            <a:stretch>
              <a:fillRect/>
            </a:stretch>
          </p:blipFill>
          <p:spPr>
            <a:xfrm>
              <a:off x="4572000" y="847343"/>
              <a:ext cx="740663" cy="399288"/>
            </a:xfrm>
            <a:prstGeom prst="rect">
              <a:avLst/>
            </a:prstGeom>
          </p:spPr>
        </p:pic>
        <p:pic>
          <p:nvPicPr>
            <p:cNvPr id="12" name="object 12"/>
            <p:cNvPicPr/>
            <p:nvPr/>
          </p:nvPicPr>
          <p:blipFill>
            <a:blip r:embed="rId6" cstate="print"/>
            <a:stretch>
              <a:fillRect/>
            </a:stretch>
          </p:blipFill>
          <p:spPr>
            <a:xfrm>
              <a:off x="5309616" y="999743"/>
              <a:ext cx="493775" cy="524255"/>
            </a:xfrm>
            <a:prstGeom prst="rect">
              <a:avLst/>
            </a:prstGeom>
          </p:spPr>
        </p:pic>
        <p:pic>
          <p:nvPicPr>
            <p:cNvPr id="13" name="object 13"/>
            <p:cNvPicPr/>
            <p:nvPr/>
          </p:nvPicPr>
          <p:blipFill>
            <a:blip r:embed="rId7" cstate="print"/>
            <a:stretch>
              <a:fillRect/>
            </a:stretch>
          </p:blipFill>
          <p:spPr>
            <a:xfrm>
              <a:off x="5849112" y="835152"/>
              <a:ext cx="697991" cy="377951"/>
            </a:xfrm>
            <a:prstGeom prst="rect">
              <a:avLst/>
            </a:prstGeom>
          </p:spPr>
        </p:pic>
        <p:pic>
          <p:nvPicPr>
            <p:cNvPr id="14" name="object 14"/>
            <p:cNvPicPr/>
            <p:nvPr/>
          </p:nvPicPr>
          <p:blipFill>
            <a:blip r:embed="rId8" cstate="print"/>
            <a:stretch>
              <a:fillRect/>
            </a:stretch>
          </p:blipFill>
          <p:spPr>
            <a:xfrm>
              <a:off x="6525768" y="1039368"/>
              <a:ext cx="496824" cy="429767"/>
            </a:xfrm>
            <a:prstGeom prst="rect">
              <a:avLst/>
            </a:prstGeom>
          </p:spPr>
        </p:pic>
        <p:pic>
          <p:nvPicPr>
            <p:cNvPr id="15" name="object 15"/>
            <p:cNvPicPr/>
            <p:nvPr/>
          </p:nvPicPr>
          <p:blipFill>
            <a:blip r:embed="rId9" cstate="print"/>
            <a:stretch>
              <a:fillRect/>
            </a:stretch>
          </p:blipFill>
          <p:spPr>
            <a:xfrm>
              <a:off x="7089648" y="832103"/>
              <a:ext cx="710183" cy="457200"/>
            </a:xfrm>
            <a:prstGeom prst="rect">
              <a:avLst/>
            </a:prstGeom>
          </p:spPr>
        </p:pic>
        <p:pic>
          <p:nvPicPr>
            <p:cNvPr id="16" name="object 16"/>
            <p:cNvPicPr/>
            <p:nvPr/>
          </p:nvPicPr>
          <p:blipFill>
            <a:blip r:embed="rId10" cstate="print"/>
            <a:stretch>
              <a:fillRect/>
            </a:stretch>
          </p:blipFill>
          <p:spPr>
            <a:xfrm>
              <a:off x="7894320" y="1042415"/>
              <a:ext cx="411479" cy="414527"/>
            </a:xfrm>
            <a:prstGeom prst="rect">
              <a:avLst/>
            </a:prstGeom>
          </p:spPr>
        </p:pic>
        <p:pic>
          <p:nvPicPr>
            <p:cNvPr id="17" name="object 17"/>
            <p:cNvPicPr/>
            <p:nvPr/>
          </p:nvPicPr>
          <p:blipFill>
            <a:blip r:embed="rId11" cstate="print"/>
            <a:stretch>
              <a:fillRect/>
            </a:stretch>
          </p:blipFill>
          <p:spPr>
            <a:xfrm>
              <a:off x="8290560" y="813815"/>
              <a:ext cx="740664" cy="557784"/>
            </a:xfrm>
            <a:prstGeom prst="rect">
              <a:avLst/>
            </a:prstGeom>
          </p:spPr>
        </p:pic>
        <p:pic>
          <p:nvPicPr>
            <p:cNvPr id="18" name="object 18"/>
            <p:cNvPicPr/>
            <p:nvPr/>
          </p:nvPicPr>
          <p:blipFill>
            <a:blip r:embed="rId12" cstate="print"/>
            <a:stretch>
              <a:fillRect/>
            </a:stretch>
          </p:blipFill>
          <p:spPr>
            <a:xfrm>
              <a:off x="8997696" y="1066800"/>
              <a:ext cx="658368" cy="432815"/>
            </a:xfrm>
            <a:prstGeom prst="rect">
              <a:avLst/>
            </a:prstGeom>
          </p:spPr>
        </p:pic>
        <p:pic>
          <p:nvPicPr>
            <p:cNvPr id="19" name="object 19"/>
            <p:cNvPicPr/>
            <p:nvPr/>
          </p:nvPicPr>
          <p:blipFill>
            <a:blip r:embed="rId13" cstate="print"/>
            <a:stretch>
              <a:fillRect/>
            </a:stretch>
          </p:blipFill>
          <p:spPr>
            <a:xfrm>
              <a:off x="9604248" y="762000"/>
              <a:ext cx="1024127" cy="752855"/>
            </a:xfrm>
            <a:prstGeom prst="rect">
              <a:avLst/>
            </a:prstGeom>
          </p:spPr>
        </p:pic>
        <p:pic>
          <p:nvPicPr>
            <p:cNvPr id="20" name="object 20"/>
            <p:cNvPicPr/>
            <p:nvPr/>
          </p:nvPicPr>
          <p:blipFill>
            <a:blip r:embed="rId14" cstate="print"/>
            <a:stretch>
              <a:fillRect/>
            </a:stretch>
          </p:blipFill>
          <p:spPr>
            <a:xfrm>
              <a:off x="10262616" y="1094231"/>
              <a:ext cx="585216" cy="417575"/>
            </a:xfrm>
            <a:prstGeom prst="rect">
              <a:avLst/>
            </a:prstGeom>
          </p:spPr>
        </p:pic>
        <p:pic>
          <p:nvPicPr>
            <p:cNvPr id="21" name="object 21"/>
            <p:cNvPicPr/>
            <p:nvPr/>
          </p:nvPicPr>
          <p:blipFill>
            <a:blip r:embed="rId15" cstate="print"/>
            <a:stretch>
              <a:fillRect/>
            </a:stretch>
          </p:blipFill>
          <p:spPr>
            <a:xfrm>
              <a:off x="10847832" y="835152"/>
              <a:ext cx="509016" cy="515112"/>
            </a:xfrm>
            <a:prstGeom prst="rect">
              <a:avLst/>
            </a:prstGeom>
          </p:spPr>
        </p:pic>
        <p:pic>
          <p:nvPicPr>
            <p:cNvPr id="22" name="object 22"/>
            <p:cNvPicPr/>
            <p:nvPr/>
          </p:nvPicPr>
          <p:blipFill>
            <a:blip r:embed="rId16" cstate="print"/>
            <a:stretch>
              <a:fillRect/>
            </a:stretch>
          </p:blipFill>
          <p:spPr>
            <a:xfrm>
              <a:off x="11475720" y="1066800"/>
              <a:ext cx="512064" cy="417575"/>
            </a:xfrm>
            <a:prstGeom prst="rect">
              <a:avLst/>
            </a:prstGeom>
          </p:spPr>
        </p:pic>
      </p:grpSp>
      <p:sp>
        <p:nvSpPr>
          <p:cNvPr id="23" name="object 23"/>
          <p:cNvSpPr txBox="1"/>
          <p:nvPr/>
        </p:nvSpPr>
        <p:spPr>
          <a:xfrm>
            <a:off x="403047" y="6461785"/>
            <a:ext cx="4958080" cy="254635"/>
          </a:xfrm>
          <a:prstGeom prst="rect">
            <a:avLst/>
          </a:prstGeom>
        </p:spPr>
        <p:txBody>
          <a:bodyPr vert="horz" wrap="square" lIns="0" tIns="0" rIns="0" bIns="0" rtlCol="0">
            <a:spAutoFit/>
          </a:bodyPr>
          <a:lstStyle/>
          <a:p>
            <a:pPr marL="12700">
              <a:lnSpc>
                <a:spcPts val="1810"/>
              </a:lnSpc>
            </a:pPr>
            <a:r>
              <a:rPr sz="1800" dirty="0">
                <a:latin typeface="Calibri"/>
                <a:cs typeface="Calibri"/>
              </a:rPr>
              <a:t>*Cereal</a:t>
            </a:r>
            <a:r>
              <a:rPr sz="1800" spc="-10" dirty="0">
                <a:latin typeface="Calibri"/>
                <a:cs typeface="Calibri"/>
              </a:rPr>
              <a:t> </a:t>
            </a:r>
            <a:r>
              <a:rPr sz="1800" dirty="0">
                <a:latin typeface="Calibri"/>
                <a:cs typeface="Calibri"/>
              </a:rPr>
              <a:t>cont.</a:t>
            </a:r>
            <a:r>
              <a:rPr sz="1800" spc="-25" dirty="0">
                <a:latin typeface="Calibri"/>
                <a:cs typeface="Calibri"/>
              </a:rPr>
              <a:t> </a:t>
            </a:r>
            <a:r>
              <a:rPr sz="1800" dirty="0">
                <a:latin typeface="Calibri"/>
                <a:cs typeface="Calibri"/>
              </a:rPr>
              <a:t>Gluten.</a:t>
            </a:r>
            <a:r>
              <a:rPr sz="1800" spc="5" dirty="0">
                <a:latin typeface="Calibri"/>
                <a:cs typeface="Calibri"/>
              </a:rPr>
              <a:t> </a:t>
            </a:r>
            <a:r>
              <a:rPr sz="1800" b="1" dirty="0">
                <a:latin typeface="Calibri"/>
                <a:cs typeface="Calibri"/>
              </a:rPr>
              <a:t>B</a:t>
            </a:r>
            <a:r>
              <a:rPr sz="1800" b="1" spc="-45"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Barley.</a:t>
            </a:r>
            <a:r>
              <a:rPr sz="1800" spc="-40" dirty="0">
                <a:latin typeface="Calibri"/>
                <a:cs typeface="Calibri"/>
              </a:rPr>
              <a:t> </a:t>
            </a:r>
            <a:r>
              <a:rPr sz="1800" b="1" dirty="0">
                <a:latin typeface="Calibri"/>
                <a:cs typeface="Calibri"/>
              </a:rPr>
              <a:t>R</a:t>
            </a:r>
            <a:r>
              <a:rPr sz="1800" b="1" spc="-45" dirty="0">
                <a:latin typeface="Calibri"/>
                <a:cs typeface="Calibri"/>
              </a:rPr>
              <a:t> </a:t>
            </a:r>
            <a:r>
              <a:rPr sz="1800" b="1" dirty="0">
                <a:latin typeface="Calibri"/>
                <a:cs typeface="Calibri"/>
              </a:rPr>
              <a:t>=</a:t>
            </a:r>
            <a:r>
              <a:rPr sz="1800" b="1" spc="-35" dirty="0">
                <a:latin typeface="Calibri"/>
                <a:cs typeface="Calibri"/>
              </a:rPr>
              <a:t> </a:t>
            </a:r>
            <a:r>
              <a:rPr sz="1800" dirty="0">
                <a:latin typeface="Calibri"/>
                <a:cs typeface="Calibri"/>
              </a:rPr>
              <a:t>Rye.</a:t>
            </a:r>
            <a:r>
              <a:rPr sz="1800" spc="-40" dirty="0">
                <a:latin typeface="Calibri"/>
                <a:cs typeface="Calibri"/>
              </a:rPr>
              <a:t> </a:t>
            </a:r>
            <a:r>
              <a:rPr sz="1800" b="1" dirty="0">
                <a:latin typeface="Calibri"/>
                <a:cs typeface="Calibri"/>
              </a:rPr>
              <a:t>W</a:t>
            </a:r>
            <a:r>
              <a:rPr sz="1800" b="1" spc="-50" dirty="0">
                <a:latin typeface="Calibri"/>
                <a:cs typeface="Calibri"/>
              </a:rPr>
              <a:t> </a:t>
            </a:r>
            <a:r>
              <a:rPr sz="1800" dirty="0">
                <a:latin typeface="Calibri"/>
                <a:cs typeface="Calibri"/>
              </a:rPr>
              <a:t>=</a:t>
            </a:r>
            <a:r>
              <a:rPr sz="1800" spc="-35" dirty="0">
                <a:latin typeface="Calibri"/>
                <a:cs typeface="Calibri"/>
              </a:rPr>
              <a:t> </a:t>
            </a:r>
            <a:r>
              <a:rPr sz="1800" spc="-10" dirty="0">
                <a:latin typeface="Calibri"/>
                <a:cs typeface="Calibri"/>
              </a:rPr>
              <a:t>Wheat.</a:t>
            </a:r>
            <a:endParaRPr sz="18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236d5a7-f107-47d3-851f-9c7abf3e9fd8}" enabled="0" method="" siteId="{4236d5a7-f107-47d3-851f-9c7abf3e9fd8}" removed="1"/>
</clbl:labelList>
</file>

<file path=docProps/app.xml><?xml version="1.0" encoding="utf-8"?>
<Properties xmlns="http://schemas.openxmlformats.org/officeDocument/2006/extended-properties" xmlns:vt="http://schemas.openxmlformats.org/officeDocument/2006/docPropsVTypes">
  <Template/>
  <TotalTime>173</TotalTime>
  <Words>2014</Words>
  <Application>Microsoft Office PowerPoint</Application>
  <PresentationFormat>Widescreen</PresentationFormat>
  <Paragraphs>1028</Paragraphs>
  <Slides>21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Arial MT</vt:lpstr>
      <vt:lpstr>Calibri</vt:lpstr>
      <vt:lpstr>Calibri Light</vt:lpstr>
      <vt:lpstr>Times New Roman</vt:lpstr>
      <vt:lpstr>Office Theme</vt:lpstr>
      <vt:lpstr>1_Office Theme</vt:lpstr>
      <vt:lpstr>VENICE – Allergen list</vt:lpstr>
      <vt:lpstr>PowerPoint Presentation</vt:lpstr>
      <vt:lpstr>VENICE – Allergen list</vt:lpstr>
      <vt:lpstr>VENICE– Allergen list</vt:lpstr>
      <vt:lpstr>VENICE – Allergen list</vt:lpstr>
      <vt:lpstr>VENICE – Allergen list</vt:lpstr>
      <vt:lpstr>VENICE – Allergen list</vt:lpstr>
      <vt:lpstr>VENICE– Allergen list</vt:lpstr>
      <vt:lpstr>VENICE– Allergen list</vt:lpstr>
      <vt:lpstr>VENICE– Allergen list</vt:lpstr>
      <vt:lpstr>VENICE– Allergen list</vt:lpstr>
      <vt:lpstr>VENICE– Allergen list</vt:lpstr>
      <vt:lpstr>VENICE– Allergen list</vt:lpstr>
      <vt:lpstr>VENICE – Allergen list</vt:lpstr>
      <vt:lpstr>VENICE – Allergen list</vt:lpstr>
      <vt:lpstr>VENICE – Allergen list</vt:lpstr>
      <vt:lpstr>VENICE – Allergen list</vt:lpstr>
      <vt:lpstr>VENICE– Allergen list</vt:lpstr>
      <vt:lpstr>VENICE – Allergen list</vt:lpstr>
      <vt:lpstr>VENICE – Allergen list</vt:lpstr>
      <vt:lpstr>VENICE – Allergen 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Roberta Brunelli</dc:creator>
  <cp:lastModifiedBy>Roberta Brunelli</cp:lastModifiedBy>
  <cp:revision>3</cp:revision>
  <cp:lastPrinted>2026-06-12T16:35:56Z</cp:lastPrinted>
  <dcterms:created xsi:type="dcterms:W3CDTF">2026-04-30T10:25:18Z</dcterms:created>
  <dcterms:modified xsi:type="dcterms:W3CDTF">2026-09-28T19:04:46Z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2026-04-30T00:00:00Z</vt:filetime>
  </property>
  <property fmtid="{D5CDD505-2E9C-101B-9397-08002B2CF9AE}" pid="3" name="LastSaved">
    <vt:filetime>2026-04-30T00:00:00Z</vt:filetime>
  </property>
  <property fmtid="{D5CDD505-2E9C-101B-9397-08002B2CF9AE}" pid="4" name="Producer">
    <vt:lpwstr>iLovePDF</vt:lpwstr>
  </property>
</Properties>
</file>