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67" r:id="rId3"/>
    <p:sldId id="269" r:id="rId4"/>
    <p:sldId id="266" r:id="rId5"/>
    <p:sldId id="268" r:id="rId6"/>
    <p:sldId id="270" r:id="rId7"/>
    <p:sldId id="271" r:id="rId8"/>
    <p:sldId id="290" r:id="rId9"/>
    <p:sldId id="272" r:id="rId10"/>
    <p:sldId id="273" r:id="rId11"/>
    <p:sldId id="274" r:id="rId12"/>
    <p:sldId id="275" r:id="rId13"/>
    <p:sldId id="276" r:id="rId14"/>
    <p:sldId id="278" r:id="rId15"/>
    <p:sldId id="282" r:id="rId16"/>
    <p:sldId id="285" r:id="rId17"/>
    <p:sldId id="283" r:id="rId18"/>
    <p:sldId id="302" r:id="rId19"/>
    <p:sldId id="305" r:id="rId20"/>
    <p:sldId id="301" r:id="rId21"/>
    <p:sldId id="30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3C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31" autoAdjust="0"/>
    <p:restoredTop sz="90349" autoAdjust="0"/>
  </p:normalViewPr>
  <p:slideViewPr>
    <p:cSldViewPr snapToGrid="0">
      <p:cViewPr varScale="1">
        <p:scale>
          <a:sx n="101" d="100"/>
          <a:sy n="101" d="100"/>
        </p:scale>
        <p:origin x="14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C03601-7948-4FDB-920C-2F5D48921B80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4002EA-F97D-4E32-866F-3636C06C3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390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/>
              <a:t>Reviewed: 27.04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002EA-F97D-4E32-866F-3636C06C375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2744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002EA-F97D-4E32-866F-3636C06C375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109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002EA-F97D-4E32-866F-3636C06C375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2640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002EA-F97D-4E32-866F-3636C06C375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251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002EA-F97D-4E32-866F-3636C06C375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8766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002EA-F97D-4E32-866F-3636C06C375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693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F8FA-6D50-4345-B340-7CF381F3800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E144-F676-4DE2-BBCC-4D251D784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301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F8FA-6D50-4345-B340-7CF381F3800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E144-F676-4DE2-BBCC-4D251D784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274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F8FA-6D50-4345-B340-7CF381F3800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E144-F676-4DE2-BBCC-4D251D784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718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F8FA-6D50-4345-B340-7CF381F3800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E144-F676-4DE2-BBCC-4D251D784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029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F8FA-6D50-4345-B340-7CF381F3800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E144-F676-4DE2-BBCC-4D251D784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722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F8FA-6D50-4345-B340-7CF381F3800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E144-F676-4DE2-BBCC-4D251D784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973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F8FA-6D50-4345-B340-7CF381F3800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E144-F676-4DE2-BBCC-4D251D784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104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F8FA-6D50-4345-B340-7CF381F3800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E144-F676-4DE2-BBCC-4D251D784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371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F8FA-6D50-4345-B340-7CF381F3800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E144-F676-4DE2-BBCC-4D251D784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180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F8FA-6D50-4345-B340-7CF381F3800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E144-F676-4DE2-BBCC-4D251D784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128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F8FA-6D50-4345-B340-7CF381F3800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EE144-F676-4DE2-BBCC-4D251D784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167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5F8FA-6D50-4345-B340-7CF381F3800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AEE144-F676-4DE2-BBCC-4D251D784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129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6.wdp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" Type="http://schemas.microsoft.com/office/2007/relationships/hdphoto" Target="../media/hdphoto1.wdp"/><Relationship Id="rId21" Type="http://schemas.microsoft.com/office/2007/relationships/hdphoto" Target="../media/hdphoto10.wdp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17" Type="http://schemas.microsoft.com/office/2007/relationships/hdphoto" Target="../media/hdphoto8.wdp"/><Relationship Id="rId25" Type="http://schemas.microsoft.com/office/2007/relationships/hdphoto" Target="../media/hdphoto12.wdp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microsoft.com/office/2007/relationships/hdphoto" Target="../media/hdphoto14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24" Type="http://schemas.openxmlformats.org/officeDocument/2006/relationships/image" Target="../media/image12.png"/><Relationship Id="rId5" Type="http://schemas.microsoft.com/office/2007/relationships/hdphoto" Target="../media/hdphoto2.wdp"/><Relationship Id="rId15" Type="http://schemas.microsoft.com/office/2007/relationships/hdphoto" Target="../media/hdphoto7.wdp"/><Relationship Id="rId23" Type="http://schemas.microsoft.com/office/2007/relationships/hdphoto" Target="../media/hdphoto11.wdp"/><Relationship Id="rId28" Type="http://schemas.openxmlformats.org/officeDocument/2006/relationships/image" Target="../media/image14.png"/><Relationship Id="rId10" Type="http://schemas.openxmlformats.org/officeDocument/2006/relationships/image" Target="../media/image5.png"/><Relationship Id="rId19" Type="http://schemas.microsoft.com/office/2007/relationships/hdphoto" Target="../media/hdphoto9.wdp"/><Relationship Id="rId31" Type="http://schemas.microsoft.com/office/2007/relationships/hdphoto" Target="../media/hdphoto15.wdp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microsoft.com/office/2007/relationships/hdphoto" Target="../media/hdphoto13.wdp"/><Relationship Id="rId30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6.png"/><Relationship Id="rId18" Type="http://schemas.microsoft.com/office/2007/relationships/hdphoto" Target="../media/hdphoto8.wdp"/><Relationship Id="rId26" Type="http://schemas.microsoft.com/office/2007/relationships/hdphoto" Target="../media/hdphoto12.wdp"/><Relationship Id="rId3" Type="http://schemas.openxmlformats.org/officeDocument/2006/relationships/image" Target="../media/image1.png"/><Relationship Id="rId21" Type="http://schemas.openxmlformats.org/officeDocument/2006/relationships/image" Target="../media/image10.png"/><Relationship Id="rId7" Type="http://schemas.openxmlformats.org/officeDocument/2006/relationships/image" Target="../media/image3.png"/><Relationship Id="rId12" Type="http://schemas.microsoft.com/office/2007/relationships/hdphoto" Target="../media/hdphoto5.wdp"/><Relationship Id="rId17" Type="http://schemas.openxmlformats.org/officeDocument/2006/relationships/image" Target="../media/image8.png"/><Relationship Id="rId25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6" Type="http://schemas.microsoft.com/office/2007/relationships/hdphoto" Target="../media/hdphoto7.wdp"/><Relationship Id="rId20" Type="http://schemas.microsoft.com/office/2007/relationships/hdphoto" Target="../media/hdphoto9.wdp"/><Relationship Id="rId29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5.png"/><Relationship Id="rId24" Type="http://schemas.microsoft.com/office/2007/relationships/hdphoto" Target="../media/hdphoto11.wdp"/><Relationship Id="rId32" Type="http://schemas.microsoft.com/office/2007/relationships/hdphoto" Target="../media/hdphoto15.wdp"/><Relationship Id="rId5" Type="http://schemas.openxmlformats.org/officeDocument/2006/relationships/image" Target="../media/image2.png"/><Relationship Id="rId15" Type="http://schemas.openxmlformats.org/officeDocument/2006/relationships/image" Target="../media/image7.png"/><Relationship Id="rId23" Type="http://schemas.openxmlformats.org/officeDocument/2006/relationships/image" Target="../media/image11.png"/><Relationship Id="rId28" Type="http://schemas.microsoft.com/office/2007/relationships/hdphoto" Target="../media/hdphoto13.wdp"/><Relationship Id="rId10" Type="http://schemas.microsoft.com/office/2007/relationships/hdphoto" Target="../media/hdphoto4.wdp"/><Relationship Id="rId19" Type="http://schemas.openxmlformats.org/officeDocument/2006/relationships/image" Target="../media/image9.png"/><Relationship Id="rId31" Type="http://schemas.openxmlformats.org/officeDocument/2006/relationships/image" Target="../media/image15.png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microsoft.com/office/2007/relationships/hdphoto" Target="../media/hdphoto6.wdp"/><Relationship Id="rId22" Type="http://schemas.microsoft.com/office/2007/relationships/hdphoto" Target="../media/hdphoto10.wdp"/><Relationship Id="rId27" Type="http://schemas.openxmlformats.org/officeDocument/2006/relationships/image" Target="../media/image13.png"/><Relationship Id="rId30" Type="http://schemas.microsoft.com/office/2007/relationships/hdphoto" Target="../media/hdphoto14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6.wdp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" Type="http://schemas.microsoft.com/office/2007/relationships/hdphoto" Target="../media/hdphoto1.wdp"/><Relationship Id="rId21" Type="http://schemas.microsoft.com/office/2007/relationships/hdphoto" Target="../media/hdphoto10.wdp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17" Type="http://schemas.microsoft.com/office/2007/relationships/hdphoto" Target="../media/hdphoto8.wdp"/><Relationship Id="rId25" Type="http://schemas.microsoft.com/office/2007/relationships/hdphoto" Target="../media/hdphoto12.wdp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microsoft.com/office/2007/relationships/hdphoto" Target="../media/hdphoto14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24" Type="http://schemas.openxmlformats.org/officeDocument/2006/relationships/image" Target="../media/image12.png"/><Relationship Id="rId5" Type="http://schemas.microsoft.com/office/2007/relationships/hdphoto" Target="../media/hdphoto2.wdp"/><Relationship Id="rId15" Type="http://schemas.microsoft.com/office/2007/relationships/hdphoto" Target="../media/hdphoto7.wdp"/><Relationship Id="rId23" Type="http://schemas.microsoft.com/office/2007/relationships/hdphoto" Target="../media/hdphoto11.wdp"/><Relationship Id="rId28" Type="http://schemas.openxmlformats.org/officeDocument/2006/relationships/image" Target="../media/image14.png"/><Relationship Id="rId10" Type="http://schemas.openxmlformats.org/officeDocument/2006/relationships/image" Target="../media/image5.png"/><Relationship Id="rId19" Type="http://schemas.microsoft.com/office/2007/relationships/hdphoto" Target="../media/hdphoto9.wdp"/><Relationship Id="rId31" Type="http://schemas.microsoft.com/office/2007/relationships/hdphoto" Target="../media/hdphoto15.wdp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microsoft.com/office/2007/relationships/hdphoto" Target="../media/hdphoto13.wdp"/><Relationship Id="rId30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6.wdp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" Type="http://schemas.microsoft.com/office/2007/relationships/hdphoto" Target="../media/hdphoto1.wdp"/><Relationship Id="rId21" Type="http://schemas.microsoft.com/office/2007/relationships/hdphoto" Target="../media/hdphoto10.wdp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17" Type="http://schemas.microsoft.com/office/2007/relationships/hdphoto" Target="../media/hdphoto8.wdp"/><Relationship Id="rId25" Type="http://schemas.microsoft.com/office/2007/relationships/hdphoto" Target="../media/hdphoto12.wdp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microsoft.com/office/2007/relationships/hdphoto" Target="../media/hdphoto14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24" Type="http://schemas.openxmlformats.org/officeDocument/2006/relationships/image" Target="../media/image12.png"/><Relationship Id="rId5" Type="http://schemas.microsoft.com/office/2007/relationships/hdphoto" Target="../media/hdphoto2.wdp"/><Relationship Id="rId15" Type="http://schemas.microsoft.com/office/2007/relationships/hdphoto" Target="../media/hdphoto7.wdp"/><Relationship Id="rId23" Type="http://schemas.microsoft.com/office/2007/relationships/hdphoto" Target="../media/hdphoto11.wdp"/><Relationship Id="rId28" Type="http://schemas.openxmlformats.org/officeDocument/2006/relationships/image" Target="../media/image14.png"/><Relationship Id="rId10" Type="http://schemas.openxmlformats.org/officeDocument/2006/relationships/image" Target="../media/image5.png"/><Relationship Id="rId19" Type="http://schemas.microsoft.com/office/2007/relationships/hdphoto" Target="../media/hdphoto9.wdp"/><Relationship Id="rId31" Type="http://schemas.microsoft.com/office/2007/relationships/hdphoto" Target="../media/hdphoto15.wdp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microsoft.com/office/2007/relationships/hdphoto" Target="../media/hdphoto13.wdp"/><Relationship Id="rId30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6.wdp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" Type="http://schemas.microsoft.com/office/2007/relationships/hdphoto" Target="../media/hdphoto1.wdp"/><Relationship Id="rId21" Type="http://schemas.microsoft.com/office/2007/relationships/hdphoto" Target="../media/hdphoto10.wdp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17" Type="http://schemas.microsoft.com/office/2007/relationships/hdphoto" Target="../media/hdphoto8.wdp"/><Relationship Id="rId25" Type="http://schemas.microsoft.com/office/2007/relationships/hdphoto" Target="../media/hdphoto12.wdp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microsoft.com/office/2007/relationships/hdphoto" Target="../media/hdphoto14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24" Type="http://schemas.openxmlformats.org/officeDocument/2006/relationships/image" Target="../media/image12.png"/><Relationship Id="rId5" Type="http://schemas.microsoft.com/office/2007/relationships/hdphoto" Target="../media/hdphoto2.wdp"/><Relationship Id="rId15" Type="http://schemas.microsoft.com/office/2007/relationships/hdphoto" Target="../media/hdphoto7.wdp"/><Relationship Id="rId23" Type="http://schemas.microsoft.com/office/2007/relationships/hdphoto" Target="../media/hdphoto11.wdp"/><Relationship Id="rId28" Type="http://schemas.openxmlformats.org/officeDocument/2006/relationships/image" Target="../media/image14.png"/><Relationship Id="rId10" Type="http://schemas.openxmlformats.org/officeDocument/2006/relationships/image" Target="../media/image5.png"/><Relationship Id="rId19" Type="http://schemas.microsoft.com/office/2007/relationships/hdphoto" Target="../media/hdphoto9.wdp"/><Relationship Id="rId31" Type="http://schemas.microsoft.com/office/2007/relationships/hdphoto" Target="../media/hdphoto15.wdp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microsoft.com/office/2007/relationships/hdphoto" Target="../media/hdphoto13.wdp"/><Relationship Id="rId30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6.wdp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" Type="http://schemas.microsoft.com/office/2007/relationships/hdphoto" Target="../media/hdphoto1.wdp"/><Relationship Id="rId21" Type="http://schemas.microsoft.com/office/2007/relationships/hdphoto" Target="../media/hdphoto10.wdp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17" Type="http://schemas.microsoft.com/office/2007/relationships/hdphoto" Target="../media/hdphoto8.wdp"/><Relationship Id="rId25" Type="http://schemas.microsoft.com/office/2007/relationships/hdphoto" Target="../media/hdphoto12.wdp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microsoft.com/office/2007/relationships/hdphoto" Target="../media/hdphoto14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24" Type="http://schemas.openxmlformats.org/officeDocument/2006/relationships/image" Target="../media/image12.png"/><Relationship Id="rId5" Type="http://schemas.microsoft.com/office/2007/relationships/hdphoto" Target="../media/hdphoto2.wdp"/><Relationship Id="rId15" Type="http://schemas.microsoft.com/office/2007/relationships/hdphoto" Target="../media/hdphoto7.wdp"/><Relationship Id="rId23" Type="http://schemas.microsoft.com/office/2007/relationships/hdphoto" Target="../media/hdphoto11.wdp"/><Relationship Id="rId28" Type="http://schemas.openxmlformats.org/officeDocument/2006/relationships/image" Target="../media/image14.png"/><Relationship Id="rId10" Type="http://schemas.openxmlformats.org/officeDocument/2006/relationships/image" Target="../media/image5.png"/><Relationship Id="rId19" Type="http://schemas.microsoft.com/office/2007/relationships/hdphoto" Target="../media/hdphoto9.wdp"/><Relationship Id="rId31" Type="http://schemas.microsoft.com/office/2007/relationships/hdphoto" Target="../media/hdphoto15.wdp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microsoft.com/office/2007/relationships/hdphoto" Target="../media/hdphoto13.wdp"/><Relationship Id="rId30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6.wdp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" Type="http://schemas.microsoft.com/office/2007/relationships/hdphoto" Target="../media/hdphoto1.wdp"/><Relationship Id="rId21" Type="http://schemas.microsoft.com/office/2007/relationships/hdphoto" Target="../media/hdphoto10.wdp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17" Type="http://schemas.microsoft.com/office/2007/relationships/hdphoto" Target="../media/hdphoto8.wdp"/><Relationship Id="rId25" Type="http://schemas.microsoft.com/office/2007/relationships/hdphoto" Target="../media/hdphoto12.wdp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microsoft.com/office/2007/relationships/hdphoto" Target="../media/hdphoto14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24" Type="http://schemas.openxmlformats.org/officeDocument/2006/relationships/image" Target="../media/image12.png"/><Relationship Id="rId5" Type="http://schemas.microsoft.com/office/2007/relationships/hdphoto" Target="../media/hdphoto2.wdp"/><Relationship Id="rId15" Type="http://schemas.microsoft.com/office/2007/relationships/hdphoto" Target="../media/hdphoto7.wdp"/><Relationship Id="rId23" Type="http://schemas.microsoft.com/office/2007/relationships/hdphoto" Target="../media/hdphoto11.wdp"/><Relationship Id="rId28" Type="http://schemas.openxmlformats.org/officeDocument/2006/relationships/image" Target="../media/image14.png"/><Relationship Id="rId10" Type="http://schemas.openxmlformats.org/officeDocument/2006/relationships/image" Target="../media/image5.png"/><Relationship Id="rId19" Type="http://schemas.microsoft.com/office/2007/relationships/hdphoto" Target="../media/hdphoto9.wdp"/><Relationship Id="rId31" Type="http://schemas.microsoft.com/office/2007/relationships/hdphoto" Target="../media/hdphoto15.wdp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microsoft.com/office/2007/relationships/hdphoto" Target="../media/hdphoto13.wdp"/><Relationship Id="rId30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6.wdp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" Type="http://schemas.microsoft.com/office/2007/relationships/hdphoto" Target="../media/hdphoto1.wdp"/><Relationship Id="rId21" Type="http://schemas.microsoft.com/office/2007/relationships/hdphoto" Target="../media/hdphoto10.wdp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17" Type="http://schemas.microsoft.com/office/2007/relationships/hdphoto" Target="../media/hdphoto8.wdp"/><Relationship Id="rId25" Type="http://schemas.microsoft.com/office/2007/relationships/hdphoto" Target="../media/hdphoto12.wdp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microsoft.com/office/2007/relationships/hdphoto" Target="../media/hdphoto14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24" Type="http://schemas.openxmlformats.org/officeDocument/2006/relationships/image" Target="../media/image12.png"/><Relationship Id="rId5" Type="http://schemas.microsoft.com/office/2007/relationships/hdphoto" Target="../media/hdphoto2.wdp"/><Relationship Id="rId15" Type="http://schemas.microsoft.com/office/2007/relationships/hdphoto" Target="../media/hdphoto7.wdp"/><Relationship Id="rId23" Type="http://schemas.microsoft.com/office/2007/relationships/hdphoto" Target="../media/hdphoto11.wdp"/><Relationship Id="rId28" Type="http://schemas.openxmlformats.org/officeDocument/2006/relationships/image" Target="../media/image14.png"/><Relationship Id="rId10" Type="http://schemas.openxmlformats.org/officeDocument/2006/relationships/image" Target="../media/image5.png"/><Relationship Id="rId19" Type="http://schemas.microsoft.com/office/2007/relationships/hdphoto" Target="../media/hdphoto9.wdp"/><Relationship Id="rId31" Type="http://schemas.microsoft.com/office/2007/relationships/hdphoto" Target="../media/hdphoto15.wdp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microsoft.com/office/2007/relationships/hdphoto" Target="../media/hdphoto13.wdp"/><Relationship Id="rId30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6.wdp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" Type="http://schemas.microsoft.com/office/2007/relationships/hdphoto" Target="../media/hdphoto1.wdp"/><Relationship Id="rId21" Type="http://schemas.microsoft.com/office/2007/relationships/hdphoto" Target="../media/hdphoto10.wdp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17" Type="http://schemas.microsoft.com/office/2007/relationships/hdphoto" Target="../media/hdphoto8.wdp"/><Relationship Id="rId25" Type="http://schemas.microsoft.com/office/2007/relationships/hdphoto" Target="../media/hdphoto12.wdp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microsoft.com/office/2007/relationships/hdphoto" Target="../media/hdphoto14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24" Type="http://schemas.openxmlformats.org/officeDocument/2006/relationships/image" Target="../media/image12.png"/><Relationship Id="rId5" Type="http://schemas.microsoft.com/office/2007/relationships/hdphoto" Target="../media/hdphoto2.wdp"/><Relationship Id="rId15" Type="http://schemas.microsoft.com/office/2007/relationships/hdphoto" Target="../media/hdphoto7.wdp"/><Relationship Id="rId23" Type="http://schemas.microsoft.com/office/2007/relationships/hdphoto" Target="../media/hdphoto11.wdp"/><Relationship Id="rId28" Type="http://schemas.openxmlformats.org/officeDocument/2006/relationships/image" Target="../media/image14.png"/><Relationship Id="rId10" Type="http://schemas.openxmlformats.org/officeDocument/2006/relationships/image" Target="../media/image5.png"/><Relationship Id="rId19" Type="http://schemas.microsoft.com/office/2007/relationships/hdphoto" Target="../media/hdphoto9.wdp"/><Relationship Id="rId31" Type="http://schemas.microsoft.com/office/2007/relationships/hdphoto" Target="../media/hdphoto15.wdp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microsoft.com/office/2007/relationships/hdphoto" Target="../media/hdphoto13.wdp"/><Relationship Id="rId30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6.wdp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" Type="http://schemas.microsoft.com/office/2007/relationships/hdphoto" Target="../media/hdphoto1.wdp"/><Relationship Id="rId21" Type="http://schemas.microsoft.com/office/2007/relationships/hdphoto" Target="../media/hdphoto10.wdp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17" Type="http://schemas.microsoft.com/office/2007/relationships/hdphoto" Target="../media/hdphoto8.wdp"/><Relationship Id="rId25" Type="http://schemas.microsoft.com/office/2007/relationships/hdphoto" Target="../media/hdphoto12.wdp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microsoft.com/office/2007/relationships/hdphoto" Target="../media/hdphoto14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24" Type="http://schemas.openxmlformats.org/officeDocument/2006/relationships/image" Target="../media/image12.png"/><Relationship Id="rId5" Type="http://schemas.microsoft.com/office/2007/relationships/hdphoto" Target="../media/hdphoto2.wdp"/><Relationship Id="rId15" Type="http://schemas.microsoft.com/office/2007/relationships/hdphoto" Target="../media/hdphoto7.wdp"/><Relationship Id="rId23" Type="http://schemas.microsoft.com/office/2007/relationships/hdphoto" Target="../media/hdphoto11.wdp"/><Relationship Id="rId28" Type="http://schemas.openxmlformats.org/officeDocument/2006/relationships/image" Target="../media/image14.png"/><Relationship Id="rId10" Type="http://schemas.openxmlformats.org/officeDocument/2006/relationships/image" Target="../media/image5.png"/><Relationship Id="rId19" Type="http://schemas.microsoft.com/office/2007/relationships/hdphoto" Target="../media/hdphoto9.wdp"/><Relationship Id="rId31" Type="http://schemas.microsoft.com/office/2007/relationships/hdphoto" Target="../media/hdphoto15.wdp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microsoft.com/office/2007/relationships/hdphoto" Target="../media/hdphoto13.wdp"/><Relationship Id="rId30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6.png"/><Relationship Id="rId18" Type="http://schemas.microsoft.com/office/2007/relationships/hdphoto" Target="../media/hdphoto8.wdp"/><Relationship Id="rId26" Type="http://schemas.microsoft.com/office/2007/relationships/hdphoto" Target="../media/hdphoto12.wdp"/><Relationship Id="rId3" Type="http://schemas.openxmlformats.org/officeDocument/2006/relationships/image" Target="../media/image1.png"/><Relationship Id="rId21" Type="http://schemas.openxmlformats.org/officeDocument/2006/relationships/image" Target="../media/image10.png"/><Relationship Id="rId7" Type="http://schemas.openxmlformats.org/officeDocument/2006/relationships/image" Target="../media/image3.png"/><Relationship Id="rId12" Type="http://schemas.microsoft.com/office/2007/relationships/hdphoto" Target="../media/hdphoto5.wdp"/><Relationship Id="rId17" Type="http://schemas.openxmlformats.org/officeDocument/2006/relationships/image" Target="../media/image8.png"/><Relationship Id="rId25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6" Type="http://schemas.microsoft.com/office/2007/relationships/hdphoto" Target="../media/hdphoto7.wdp"/><Relationship Id="rId20" Type="http://schemas.microsoft.com/office/2007/relationships/hdphoto" Target="../media/hdphoto9.wdp"/><Relationship Id="rId29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5.png"/><Relationship Id="rId24" Type="http://schemas.microsoft.com/office/2007/relationships/hdphoto" Target="../media/hdphoto11.wdp"/><Relationship Id="rId32" Type="http://schemas.microsoft.com/office/2007/relationships/hdphoto" Target="../media/hdphoto15.wdp"/><Relationship Id="rId5" Type="http://schemas.openxmlformats.org/officeDocument/2006/relationships/image" Target="../media/image2.png"/><Relationship Id="rId15" Type="http://schemas.openxmlformats.org/officeDocument/2006/relationships/image" Target="../media/image7.png"/><Relationship Id="rId23" Type="http://schemas.openxmlformats.org/officeDocument/2006/relationships/image" Target="../media/image11.png"/><Relationship Id="rId28" Type="http://schemas.microsoft.com/office/2007/relationships/hdphoto" Target="../media/hdphoto13.wdp"/><Relationship Id="rId10" Type="http://schemas.microsoft.com/office/2007/relationships/hdphoto" Target="../media/hdphoto4.wdp"/><Relationship Id="rId19" Type="http://schemas.openxmlformats.org/officeDocument/2006/relationships/image" Target="../media/image9.png"/><Relationship Id="rId31" Type="http://schemas.openxmlformats.org/officeDocument/2006/relationships/image" Target="../media/image15.png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microsoft.com/office/2007/relationships/hdphoto" Target="../media/hdphoto6.wdp"/><Relationship Id="rId22" Type="http://schemas.microsoft.com/office/2007/relationships/hdphoto" Target="../media/hdphoto10.wdp"/><Relationship Id="rId27" Type="http://schemas.openxmlformats.org/officeDocument/2006/relationships/image" Target="../media/image13.png"/><Relationship Id="rId30" Type="http://schemas.microsoft.com/office/2007/relationships/hdphoto" Target="../media/hdphoto14.wdp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6.png"/><Relationship Id="rId18" Type="http://schemas.microsoft.com/office/2007/relationships/hdphoto" Target="../media/hdphoto8.wdp"/><Relationship Id="rId26" Type="http://schemas.microsoft.com/office/2007/relationships/hdphoto" Target="../media/hdphoto12.wdp"/><Relationship Id="rId3" Type="http://schemas.openxmlformats.org/officeDocument/2006/relationships/image" Target="../media/image1.png"/><Relationship Id="rId21" Type="http://schemas.openxmlformats.org/officeDocument/2006/relationships/image" Target="../media/image10.png"/><Relationship Id="rId7" Type="http://schemas.openxmlformats.org/officeDocument/2006/relationships/image" Target="../media/image3.png"/><Relationship Id="rId12" Type="http://schemas.microsoft.com/office/2007/relationships/hdphoto" Target="../media/hdphoto5.wdp"/><Relationship Id="rId17" Type="http://schemas.openxmlformats.org/officeDocument/2006/relationships/image" Target="../media/image8.png"/><Relationship Id="rId25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6" Type="http://schemas.microsoft.com/office/2007/relationships/hdphoto" Target="../media/hdphoto7.wdp"/><Relationship Id="rId20" Type="http://schemas.microsoft.com/office/2007/relationships/hdphoto" Target="../media/hdphoto9.wdp"/><Relationship Id="rId29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5.png"/><Relationship Id="rId24" Type="http://schemas.microsoft.com/office/2007/relationships/hdphoto" Target="../media/hdphoto11.wdp"/><Relationship Id="rId32" Type="http://schemas.microsoft.com/office/2007/relationships/hdphoto" Target="../media/hdphoto15.wdp"/><Relationship Id="rId5" Type="http://schemas.openxmlformats.org/officeDocument/2006/relationships/image" Target="../media/image2.png"/><Relationship Id="rId15" Type="http://schemas.openxmlformats.org/officeDocument/2006/relationships/image" Target="../media/image7.png"/><Relationship Id="rId23" Type="http://schemas.openxmlformats.org/officeDocument/2006/relationships/image" Target="../media/image11.png"/><Relationship Id="rId28" Type="http://schemas.microsoft.com/office/2007/relationships/hdphoto" Target="../media/hdphoto13.wdp"/><Relationship Id="rId10" Type="http://schemas.microsoft.com/office/2007/relationships/hdphoto" Target="../media/hdphoto4.wdp"/><Relationship Id="rId19" Type="http://schemas.openxmlformats.org/officeDocument/2006/relationships/image" Target="../media/image9.png"/><Relationship Id="rId31" Type="http://schemas.openxmlformats.org/officeDocument/2006/relationships/image" Target="../media/image15.png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microsoft.com/office/2007/relationships/hdphoto" Target="../media/hdphoto6.wdp"/><Relationship Id="rId22" Type="http://schemas.microsoft.com/office/2007/relationships/hdphoto" Target="../media/hdphoto10.wdp"/><Relationship Id="rId27" Type="http://schemas.openxmlformats.org/officeDocument/2006/relationships/image" Target="../media/image13.png"/><Relationship Id="rId30" Type="http://schemas.microsoft.com/office/2007/relationships/hdphoto" Target="../media/hdphoto14.wdp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6.png"/><Relationship Id="rId18" Type="http://schemas.microsoft.com/office/2007/relationships/hdphoto" Target="../media/hdphoto8.wdp"/><Relationship Id="rId26" Type="http://schemas.microsoft.com/office/2007/relationships/hdphoto" Target="../media/hdphoto12.wdp"/><Relationship Id="rId3" Type="http://schemas.openxmlformats.org/officeDocument/2006/relationships/image" Target="../media/image1.png"/><Relationship Id="rId21" Type="http://schemas.openxmlformats.org/officeDocument/2006/relationships/image" Target="../media/image10.png"/><Relationship Id="rId7" Type="http://schemas.openxmlformats.org/officeDocument/2006/relationships/image" Target="../media/image3.png"/><Relationship Id="rId12" Type="http://schemas.microsoft.com/office/2007/relationships/hdphoto" Target="../media/hdphoto5.wdp"/><Relationship Id="rId17" Type="http://schemas.openxmlformats.org/officeDocument/2006/relationships/image" Target="../media/image8.png"/><Relationship Id="rId25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6" Type="http://schemas.microsoft.com/office/2007/relationships/hdphoto" Target="../media/hdphoto7.wdp"/><Relationship Id="rId20" Type="http://schemas.microsoft.com/office/2007/relationships/hdphoto" Target="../media/hdphoto9.wdp"/><Relationship Id="rId29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5.png"/><Relationship Id="rId24" Type="http://schemas.microsoft.com/office/2007/relationships/hdphoto" Target="../media/hdphoto11.wdp"/><Relationship Id="rId32" Type="http://schemas.microsoft.com/office/2007/relationships/hdphoto" Target="../media/hdphoto15.wdp"/><Relationship Id="rId5" Type="http://schemas.openxmlformats.org/officeDocument/2006/relationships/image" Target="../media/image2.png"/><Relationship Id="rId15" Type="http://schemas.openxmlformats.org/officeDocument/2006/relationships/image" Target="../media/image7.png"/><Relationship Id="rId23" Type="http://schemas.openxmlformats.org/officeDocument/2006/relationships/image" Target="../media/image11.png"/><Relationship Id="rId28" Type="http://schemas.microsoft.com/office/2007/relationships/hdphoto" Target="../media/hdphoto13.wdp"/><Relationship Id="rId10" Type="http://schemas.microsoft.com/office/2007/relationships/hdphoto" Target="../media/hdphoto4.wdp"/><Relationship Id="rId19" Type="http://schemas.openxmlformats.org/officeDocument/2006/relationships/image" Target="../media/image9.png"/><Relationship Id="rId31" Type="http://schemas.openxmlformats.org/officeDocument/2006/relationships/image" Target="../media/image15.png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microsoft.com/office/2007/relationships/hdphoto" Target="../media/hdphoto6.wdp"/><Relationship Id="rId22" Type="http://schemas.microsoft.com/office/2007/relationships/hdphoto" Target="../media/hdphoto10.wdp"/><Relationship Id="rId27" Type="http://schemas.openxmlformats.org/officeDocument/2006/relationships/image" Target="../media/image13.png"/><Relationship Id="rId30" Type="http://schemas.microsoft.com/office/2007/relationships/hdphoto" Target="../media/hdphoto14.wdp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6.png"/><Relationship Id="rId18" Type="http://schemas.microsoft.com/office/2007/relationships/hdphoto" Target="../media/hdphoto8.wdp"/><Relationship Id="rId26" Type="http://schemas.microsoft.com/office/2007/relationships/hdphoto" Target="../media/hdphoto12.wdp"/><Relationship Id="rId3" Type="http://schemas.openxmlformats.org/officeDocument/2006/relationships/image" Target="../media/image1.png"/><Relationship Id="rId21" Type="http://schemas.openxmlformats.org/officeDocument/2006/relationships/image" Target="../media/image10.png"/><Relationship Id="rId7" Type="http://schemas.openxmlformats.org/officeDocument/2006/relationships/image" Target="../media/image3.png"/><Relationship Id="rId12" Type="http://schemas.microsoft.com/office/2007/relationships/hdphoto" Target="../media/hdphoto5.wdp"/><Relationship Id="rId17" Type="http://schemas.openxmlformats.org/officeDocument/2006/relationships/image" Target="../media/image8.png"/><Relationship Id="rId25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6" Type="http://schemas.microsoft.com/office/2007/relationships/hdphoto" Target="../media/hdphoto7.wdp"/><Relationship Id="rId20" Type="http://schemas.microsoft.com/office/2007/relationships/hdphoto" Target="../media/hdphoto9.wdp"/><Relationship Id="rId29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5.png"/><Relationship Id="rId24" Type="http://schemas.microsoft.com/office/2007/relationships/hdphoto" Target="../media/hdphoto11.wdp"/><Relationship Id="rId32" Type="http://schemas.microsoft.com/office/2007/relationships/hdphoto" Target="../media/hdphoto15.wdp"/><Relationship Id="rId5" Type="http://schemas.openxmlformats.org/officeDocument/2006/relationships/image" Target="../media/image2.png"/><Relationship Id="rId15" Type="http://schemas.openxmlformats.org/officeDocument/2006/relationships/image" Target="../media/image7.png"/><Relationship Id="rId23" Type="http://schemas.openxmlformats.org/officeDocument/2006/relationships/image" Target="../media/image11.png"/><Relationship Id="rId28" Type="http://schemas.microsoft.com/office/2007/relationships/hdphoto" Target="../media/hdphoto13.wdp"/><Relationship Id="rId10" Type="http://schemas.microsoft.com/office/2007/relationships/hdphoto" Target="../media/hdphoto4.wdp"/><Relationship Id="rId19" Type="http://schemas.openxmlformats.org/officeDocument/2006/relationships/image" Target="../media/image9.png"/><Relationship Id="rId31" Type="http://schemas.openxmlformats.org/officeDocument/2006/relationships/image" Target="../media/image15.png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microsoft.com/office/2007/relationships/hdphoto" Target="../media/hdphoto6.wdp"/><Relationship Id="rId22" Type="http://schemas.microsoft.com/office/2007/relationships/hdphoto" Target="../media/hdphoto10.wdp"/><Relationship Id="rId27" Type="http://schemas.openxmlformats.org/officeDocument/2006/relationships/image" Target="../media/image13.png"/><Relationship Id="rId30" Type="http://schemas.microsoft.com/office/2007/relationships/hdphoto" Target="../media/hdphoto14.wdp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6.png"/><Relationship Id="rId18" Type="http://schemas.microsoft.com/office/2007/relationships/hdphoto" Target="../media/hdphoto8.wdp"/><Relationship Id="rId26" Type="http://schemas.microsoft.com/office/2007/relationships/hdphoto" Target="../media/hdphoto12.wdp"/><Relationship Id="rId3" Type="http://schemas.openxmlformats.org/officeDocument/2006/relationships/image" Target="../media/image1.png"/><Relationship Id="rId21" Type="http://schemas.openxmlformats.org/officeDocument/2006/relationships/image" Target="../media/image10.png"/><Relationship Id="rId7" Type="http://schemas.openxmlformats.org/officeDocument/2006/relationships/image" Target="../media/image3.png"/><Relationship Id="rId12" Type="http://schemas.microsoft.com/office/2007/relationships/hdphoto" Target="../media/hdphoto5.wdp"/><Relationship Id="rId17" Type="http://schemas.openxmlformats.org/officeDocument/2006/relationships/image" Target="../media/image8.png"/><Relationship Id="rId25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6" Type="http://schemas.microsoft.com/office/2007/relationships/hdphoto" Target="../media/hdphoto7.wdp"/><Relationship Id="rId20" Type="http://schemas.microsoft.com/office/2007/relationships/hdphoto" Target="../media/hdphoto9.wdp"/><Relationship Id="rId29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5.png"/><Relationship Id="rId24" Type="http://schemas.microsoft.com/office/2007/relationships/hdphoto" Target="../media/hdphoto11.wdp"/><Relationship Id="rId32" Type="http://schemas.microsoft.com/office/2007/relationships/hdphoto" Target="../media/hdphoto15.wdp"/><Relationship Id="rId5" Type="http://schemas.openxmlformats.org/officeDocument/2006/relationships/image" Target="../media/image2.png"/><Relationship Id="rId15" Type="http://schemas.openxmlformats.org/officeDocument/2006/relationships/image" Target="../media/image7.png"/><Relationship Id="rId23" Type="http://schemas.openxmlformats.org/officeDocument/2006/relationships/image" Target="../media/image11.png"/><Relationship Id="rId28" Type="http://schemas.microsoft.com/office/2007/relationships/hdphoto" Target="../media/hdphoto13.wdp"/><Relationship Id="rId10" Type="http://schemas.microsoft.com/office/2007/relationships/hdphoto" Target="../media/hdphoto4.wdp"/><Relationship Id="rId19" Type="http://schemas.openxmlformats.org/officeDocument/2006/relationships/image" Target="../media/image9.png"/><Relationship Id="rId31" Type="http://schemas.openxmlformats.org/officeDocument/2006/relationships/image" Target="../media/image15.png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microsoft.com/office/2007/relationships/hdphoto" Target="../media/hdphoto6.wdp"/><Relationship Id="rId22" Type="http://schemas.microsoft.com/office/2007/relationships/hdphoto" Target="../media/hdphoto10.wdp"/><Relationship Id="rId27" Type="http://schemas.openxmlformats.org/officeDocument/2006/relationships/image" Target="../media/image13.png"/><Relationship Id="rId30" Type="http://schemas.microsoft.com/office/2007/relationships/hdphoto" Target="../media/hdphoto14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6.wdp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" Type="http://schemas.microsoft.com/office/2007/relationships/hdphoto" Target="../media/hdphoto1.wdp"/><Relationship Id="rId21" Type="http://schemas.microsoft.com/office/2007/relationships/hdphoto" Target="../media/hdphoto10.wdp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17" Type="http://schemas.microsoft.com/office/2007/relationships/hdphoto" Target="../media/hdphoto8.wdp"/><Relationship Id="rId25" Type="http://schemas.microsoft.com/office/2007/relationships/hdphoto" Target="../media/hdphoto12.wdp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microsoft.com/office/2007/relationships/hdphoto" Target="../media/hdphoto14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24" Type="http://schemas.openxmlformats.org/officeDocument/2006/relationships/image" Target="../media/image12.png"/><Relationship Id="rId5" Type="http://schemas.microsoft.com/office/2007/relationships/hdphoto" Target="../media/hdphoto2.wdp"/><Relationship Id="rId15" Type="http://schemas.microsoft.com/office/2007/relationships/hdphoto" Target="../media/hdphoto7.wdp"/><Relationship Id="rId23" Type="http://schemas.microsoft.com/office/2007/relationships/hdphoto" Target="../media/hdphoto11.wdp"/><Relationship Id="rId28" Type="http://schemas.openxmlformats.org/officeDocument/2006/relationships/image" Target="../media/image14.png"/><Relationship Id="rId10" Type="http://schemas.openxmlformats.org/officeDocument/2006/relationships/image" Target="../media/image5.png"/><Relationship Id="rId19" Type="http://schemas.microsoft.com/office/2007/relationships/hdphoto" Target="../media/hdphoto9.wdp"/><Relationship Id="rId31" Type="http://schemas.microsoft.com/office/2007/relationships/hdphoto" Target="../media/hdphoto15.wdp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microsoft.com/office/2007/relationships/hdphoto" Target="../media/hdphoto13.wdp"/><Relationship Id="rId30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6.wdp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" Type="http://schemas.microsoft.com/office/2007/relationships/hdphoto" Target="../media/hdphoto1.wdp"/><Relationship Id="rId21" Type="http://schemas.microsoft.com/office/2007/relationships/hdphoto" Target="../media/hdphoto10.wdp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17" Type="http://schemas.microsoft.com/office/2007/relationships/hdphoto" Target="../media/hdphoto8.wdp"/><Relationship Id="rId25" Type="http://schemas.microsoft.com/office/2007/relationships/hdphoto" Target="../media/hdphoto12.wdp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microsoft.com/office/2007/relationships/hdphoto" Target="../media/hdphoto14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24" Type="http://schemas.openxmlformats.org/officeDocument/2006/relationships/image" Target="../media/image12.png"/><Relationship Id="rId5" Type="http://schemas.microsoft.com/office/2007/relationships/hdphoto" Target="../media/hdphoto2.wdp"/><Relationship Id="rId15" Type="http://schemas.microsoft.com/office/2007/relationships/hdphoto" Target="../media/hdphoto7.wdp"/><Relationship Id="rId23" Type="http://schemas.microsoft.com/office/2007/relationships/hdphoto" Target="../media/hdphoto11.wdp"/><Relationship Id="rId28" Type="http://schemas.openxmlformats.org/officeDocument/2006/relationships/image" Target="../media/image14.png"/><Relationship Id="rId10" Type="http://schemas.openxmlformats.org/officeDocument/2006/relationships/image" Target="../media/image5.png"/><Relationship Id="rId19" Type="http://schemas.microsoft.com/office/2007/relationships/hdphoto" Target="../media/hdphoto9.wdp"/><Relationship Id="rId31" Type="http://schemas.microsoft.com/office/2007/relationships/hdphoto" Target="../media/hdphoto15.wdp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microsoft.com/office/2007/relationships/hdphoto" Target="../media/hdphoto13.wdp"/><Relationship Id="rId30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6.wdp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" Type="http://schemas.microsoft.com/office/2007/relationships/hdphoto" Target="../media/hdphoto1.wdp"/><Relationship Id="rId21" Type="http://schemas.microsoft.com/office/2007/relationships/hdphoto" Target="../media/hdphoto10.wdp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17" Type="http://schemas.microsoft.com/office/2007/relationships/hdphoto" Target="../media/hdphoto8.wdp"/><Relationship Id="rId25" Type="http://schemas.microsoft.com/office/2007/relationships/hdphoto" Target="../media/hdphoto12.wdp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microsoft.com/office/2007/relationships/hdphoto" Target="../media/hdphoto14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24" Type="http://schemas.openxmlformats.org/officeDocument/2006/relationships/image" Target="../media/image12.png"/><Relationship Id="rId5" Type="http://schemas.microsoft.com/office/2007/relationships/hdphoto" Target="../media/hdphoto2.wdp"/><Relationship Id="rId15" Type="http://schemas.microsoft.com/office/2007/relationships/hdphoto" Target="../media/hdphoto7.wdp"/><Relationship Id="rId23" Type="http://schemas.microsoft.com/office/2007/relationships/hdphoto" Target="../media/hdphoto11.wdp"/><Relationship Id="rId28" Type="http://schemas.openxmlformats.org/officeDocument/2006/relationships/image" Target="../media/image14.png"/><Relationship Id="rId10" Type="http://schemas.openxmlformats.org/officeDocument/2006/relationships/image" Target="../media/image5.png"/><Relationship Id="rId19" Type="http://schemas.microsoft.com/office/2007/relationships/hdphoto" Target="../media/hdphoto9.wdp"/><Relationship Id="rId31" Type="http://schemas.microsoft.com/office/2007/relationships/hdphoto" Target="../media/hdphoto15.wdp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microsoft.com/office/2007/relationships/hdphoto" Target="../media/hdphoto13.wdp"/><Relationship Id="rId30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6.wdp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" Type="http://schemas.microsoft.com/office/2007/relationships/hdphoto" Target="../media/hdphoto1.wdp"/><Relationship Id="rId21" Type="http://schemas.microsoft.com/office/2007/relationships/hdphoto" Target="../media/hdphoto10.wdp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17" Type="http://schemas.microsoft.com/office/2007/relationships/hdphoto" Target="../media/hdphoto8.wdp"/><Relationship Id="rId25" Type="http://schemas.microsoft.com/office/2007/relationships/hdphoto" Target="../media/hdphoto12.wdp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microsoft.com/office/2007/relationships/hdphoto" Target="../media/hdphoto14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24" Type="http://schemas.openxmlformats.org/officeDocument/2006/relationships/image" Target="../media/image12.png"/><Relationship Id="rId5" Type="http://schemas.microsoft.com/office/2007/relationships/hdphoto" Target="../media/hdphoto2.wdp"/><Relationship Id="rId15" Type="http://schemas.microsoft.com/office/2007/relationships/hdphoto" Target="../media/hdphoto7.wdp"/><Relationship Id="rId23" Type="http://schemas.microsoft.com/office/2007/relationships/hdphoto" Target="../media/hdphoto11.wdp"/><Relationship Id="rId28" Type="http://schemas.openxmlformats.org/officeDocument/2006/relationships/image" Target="../media/image14.png"/><Relationship Id="rId10" Type="http://schemas.openxmlformats.org/officeDocument/2006/relationships/image" Target="../media/image5.png"/><Relationship Id="rId19" Type="http://schemas.microsoft.com/office/2007/relationships/hdphoto" Target="../media/hdphoto9.wdp"/><Relationship Id="rId31" Type="http://schemas.microsoft.com/office/2007/relationships/hdphoto" Target="../media/hdphoto15.wdp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microsoft.com/office/2007/relationships/hdphoto" Target="../media/hdphoto13.wdp"/><Relationship Id="rId30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6.wdp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" Type="http://schemas.microsoft.com/office/2007/relationships/hdphoto" Target="../media/hdphoto1.wdp"/><Relationship Id="rId21" Type="http://schemas.microsoft.com/office/2007/relationships/hdphoto" Target="../media/hdphoto10.wdp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17" Type="http://schemas.microsoft.com/office/2007/relationships/hdphoto" Target="../media/hdphoto8.wdp"/><Relationship Id="rId25" Type="http://schemas.microsoft.com/office/2007/relationships/hdphoto" Target="../media/hdphoto12.wdp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microsoft.com/office/2007/relationships/hdphoto" Target="../media/hdphoto14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24" Type="http://schemas.openxmlformats.org/officeDocument/2006/relationships/image" Target="../media/image12.png"/><Relationship Id="rId5" Type="http://schemas.microsoft.com/office/2007/relationships/hdphoto" Target="../media/hdphoto2.wdp"/><Relationship Id="rId15" Type="http://schemas.microsoft.com/office/2007/relationships/hdphoto" Target="../media/hdphoto7.wdp"/><Relationship Id="rId23" Type="http://schemas.microsoft.com/office/2007/relationships/hdphoto" Target="../media/hdphoto11.wdp"/><Relationship Id="rId28" Type="http://schemas.openxmlformats.org/officeDocument/2006/relationships/image" Target="../media/image14.png"/><Relationship Id="rId10" Type="http://schemas.openxmlformats.org/officeDocument/2006/relationships/image" Target="../media/image5.png"/><Relationship Id="rId19" Type="http://schemas.microsoft.com/office/2007/relationships/hdphoto" Target="../media/hdphoto9.wdp"/><Relationship Id="rId31" Type="http://schemas.microsoft.com/office/2007/relationships/hdphoto" Target="../media/hdphoto15.wdp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microsoft.com/office/2007/relationships/hdphoto" Target="../media/hdphoto13.wdp"/><Relationship Id="rId30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877077"/>
            <a:ext cx="12192000" cy="598092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-1"/>
            <a:ext cx="12192000" cy="972589"/>
          </a:xfrm>
          <a:prstGeom prst="rect">
            <a:avLst/>
          </a:prstGeom>
          <a:solidFill>
            <a:srgbClr val="AE3C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49566" y="250557"/>
            <a:ext cx="6957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Lisboa  – Lista de Alergénios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74785" l="0" r="100000">
                        <a14:foregroundMark x1="28648" y1="13927" x2="31879" y2="11485"/>
                        <a14:foregroundMark x1="30802" y1="29373" x2="29295" y2="33729"/>
                        <a14:foregroundMark x1="47711" y1="21452" x2="43942" y2="35974"/>
                        <a14:foregroundMark x1="25040" y1="28581" x2="23748" y2="32145"/>
                        <a14:foregroundMark x1="12547" y1="22112" x2="11686" y2="37426"/>
                        <a14:foregroundMark x1="58212" y1="25545" x2="54550" y2="36238"/>
                        <a14:foregroundMark x1="69305" y1="29637" x2="69305" y2="33465"/>
                        <a14:foregroundMark x1="81314" y1="27921" x2="81099" y2="36502"/>
                        <a14:foregroundMark x1="92353" y1="25017" x2="89930" y2="33993"/>
                        <a14:foregroundMark x1="40711" y1="52805" x2="40926" y2="54785"/>
                        <a14:foregroundMark x1="50027" y1="52013" x2="51319" y2="55842"/>
                        <a14:foregroundMark x1="54981" y1="54785" x2="57889" y2="54653"/>
                        <a14:foregroundMark x1="60151" y1="52937" x2="60474" y2="57294"/>
                        <a14:backgroundMark x1="48950" y1="55050" x2="48950" y2="55050"/>
                      </a14:backgroundRemoval>
                    </a14:imgEffect>
                  </a14:imgLayer>
                </a14:imgProps>
              </a:ext>
            </a:extLst>
          </a:blip>
          <a:srcRect b="24540"/>
          <a:stretch/>
        </p:blipFill>
        <p:spPr>
          <a:xfrm>
            <a:off x="10764133" y="147258"/>
            <a:ext cx="1185493" cy="72981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536" y="1075888"/>
            <a:ext cx="12120464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Certifique-se de informar um membro da equipa sobre as suas necessidades de alérgenios antes de fazer o pedido. Isto permitir-nos-á tomar todas as precauções, na nossa cozinha, para lidar corretamente com as suas necessidades e evitar contaminação cruzada.</a:t>
            </a:r>
          </a:p>
          <a:p>
            <a:endParaRPr lang="en-US" b="1" dirty="0"/>
          </a:p>
          <a:p>
            <a:r>
              <a:rPr lang="pt-BR" b="1" dirty="0"/>
              <a:t>Os dados dos alergénios foram recolhidos das especificações obtidas dos nossos fornecedores. Esta informação é específica para os 14 PRINCIPAIS alérgenios:</a:t>
            </a:r>
            <a:endParaRPr lang="en-US" b="1" dirty="0"/>
          </a:p>
          <a:p>
            <a:endParaRPr lang="en-US" sz="2800" b="1" dirty="0"/>
          </a:p>
          <a:p>
            <a:endParaRPr lang="en-US" sz="2000" b="1" dirty="0"/>
          </a:p>
          <a:p>
            <a:r>
              <a:rPr lang="en-US" sz="2000" b="1" dirty="0"/>
              <a:t>  </a:t>
            </a:r>
            <a:r>
              <a:rPr lang="en-US" sz="1600" b="1" dirty="0"/>
              <a:t>Aipo     Ovos     Peixe      Cereais   Tremoço    Leite     Moluscos    Mostarda   Amendoins   Sésamo      Marisco    Soja    Dióxido      Frutos Secos</a:t>
            </a:r>
          </a:p>
          <a:p>
            <a:r>
              <a:rPr lang="en-US" sz="1600" b="1" dirty="0"/>
              <a:t>		  </a:t>
            </a:r>
            <a:r>
              <a:rPr lang="en-US" sz="1400" b="1" dirty="0"/>
              <a:t>Cont. Gluten</a:t>
            </a:r>
            <a:r>
              <a:rPr lang="en-US" sz="1600" b="1" dirty="0"/>
              <a:t>							              Enxofre</a:t>
            </a:r>
            <a:endParaRPr lang="en-US" sz="2000" b="1" dirty="0"/>
          </a:p>
          <a:p>
            <a:endParaRPr lang="en-US" sz="2000" b="1" dirty="0"/>
          </a:p>
          <a:p>
            <a:r>
              <a:rPr lang="pt-BR" sz="2000" b="1" dirty="0"/>
              <a:t>Estes dados são fornecidos de forma a ajudá-lo a fazer uma escolha informada.</a:t>
            </a:r>
          </a:p>
          <a:p>
            <a:endParaRPr lang="pt-BR" sz="2000" b="1" dirty="0"/>
          </a:p>
          <a:p>
            <a:r>
              <a:rPr lang="pt-BR" sz="2000" b="1" dirty="0"/>
              <a:t>Alguns dos nossos pratos “podem” ser modificados para ajudar a remover um alergénio ou ingrediente, mas nem sempre é possível. Se precisar de ajuda para escolher um prato fale com um dos nossos gerentes.</a:t>
            </a:r>
          </a:p>
          <a:p>
            <a:endParaRPr lang="en-US" sz="1400" dirty="0"/>
          </a:p>
          <a:p>
            <a:r>
              <a:rPr lang="pt-BR" sz="1400" b="1" i="1" dirty="0"/>
              <a:t>*Tenha em consideração que, devido à natureza da confeção, não é possível garantir que os nossos produtos fritos estejam isentos de contaminação cruzada com outros alérgenios. Caso não tenha certeza quais são os produtos fritos, pergunte a um membro de nossa equipa.</a:t>
            </a:r>
            <a:endParaRPr lang="en-US" sz="1400" b="1" i="1" dirty="0"/>
          </a:p>
          <a:p>
            <a:endParaRPr lang="en-US" b="1" dirty="0"/>
          </a:p>
          <a:p>
            <a:endParaRPr lang="en-US" sz="14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63" b="96512" l="0" r="975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82" y="3041457"/>
            <a:ext cx="490096" cy="501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286" b="90000" l="926" r="89815">
                        <a14:foregroundMark x1="10185" y1="20000" x2="72222" y2="61429"/>
                        <a14:foregroundMark x1="70370" y1="11429" x2="31481" y2="87143"/>
                        <a14:foregroundMark x1="4630" y1="44286" x2="26852" y2="61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030" y="3138453"/>
            <a:ext cx="604287" cy="392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87500" l="0" r="988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783" y="3143172"/>
            <a:ext cx="738554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88506" l="0" r="88785">
                        <a14:foregroundMark x1="2804" y1="5747" x2="32710" y2="32184"/>
                        <a14:foregroundMark x1="29907" y1="13793" x2="45794" y2="40230"/>
                        <a14:backgroundMark x1="8411" y1="1149" x2="26168" y2="22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977" y="3078497"/>
            <a:ext cx="495216" cy="525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091" b="100000" l="1613" r="97581">
                        <a14:foregroundMark x1="75806" y1="12121" x2="78226" y2="77273"/>
                        <a14:foregroundMark x1="57258" y1="81818" x2="78226" y2="68182"/>
                        <a14:foregroundMark x1="57258" y1="33333" x2="91935" y2="30303"/>
                        <a14:foregroundMark x1="58871" y1="21212" x2="90323" y2="181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154" y="3152389"/>
            <a:ext cx="697708" cy="3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545" b="100000" l="2000" r="97000">
                        <a14:foregroundMark x1="21000" y1="35227" x2="24000" y2="90909"/>
                        <a14:foregroundMark x1="10000" y1="95455" x2="87000" y2="94318"/>
                        <a14:foregroundMark x1="8000" y1="84091" x2="17000" y2="40909"/>
                        <a14:backgroundMark x1="9000" y1="97727" x2="71000" y2="97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433" y="3120089"/>
            <a:ext cx="494980" cy="428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407" b="88889" l="0" r="991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370" y="3106679"/>
            <a:ext cx="710539" cy="455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0" r="100000">
                        <a14:foregroundMark x1="16667" y1="57500" x2="79487" y2="7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405" y="3142300"/>
            <a:ext cx="411788" cy="414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2500" b="90000" l="9709" r="893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376" y="3039854"/>
            <a:ext cx="740137" cy="556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389" b="88889" l="0" r="981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898" y="3045214"/>
            <a:ext cx="657955" cy="432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5556" b="88889" l="2062" r="8969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4987" y="2971100"/>
            <a:ext cx="907501" cy="668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1205" b="89157" l="9483" r="896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158" y="3084079"/>
            <a:ext cx="585730" cy="416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0" b="97917" l="8247" r="89691">
                        <a14:foregroundMark x1="85567" y1="47917" x2="85567" y2="77083"/>
                        <a14:foregroundMark x1="70103" y1="45833" x2="80412" y2="864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6336" y="3019944"/>
            <a:ext cx="509283" cy="51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1235" b="88889" l="0" r="970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5667" y="3068790"/>
            <a:ext cx="511137" cy="41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4412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877077"/>
            <a:ext cx="12192000" cy="598092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-1"/>
            <a:ext cx="12192000" cy="972589"/>
          </a:xfrm>
          <a:prstGeom prst="rect">
            <a:avLst/>
          </a:prstGeom>
          <a:solidFill>
            <a:srgbClr val="AE3C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24195" y="203596"/>
            <a:ext cx="6957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Lisboa  – Lista de Alergénios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74785" l="0" r="100000">
                        <a14:foregroundMark x1="28648" y1="13927" x2="31879" y2="11485"/>
                        <a14:foregroundMark x1="30802" y1="29373" x2="29295" y2="33729"/>
                        <a14:foregroundMark x1="47711" y1="21452" x2="43942" y2="35974"/>
                        <a14:foregroundMark x1="25040" y1="28581" x2="23748" y2="32145"/>
                        <a14:foregroundMark x1="12547" y1="22112" x2="11686" y2="37426"/>
                        <a14:foregroundMark x1="58212" y1="25545" x2="54550" y2="36238"/>
                        <a14:foregroundMark x1="69305" y1="29637" x2="69305" y2="33465"/>
                        <a14:foregroundMark x1="81314" y1="27921" x2="81099" y2="36502"/>
                        <a14:foregroundMark x1="92353" y1="25017" x2="89930" y2="33993"/>
                        <a14:foregroundMark x1="40711" y1="52805" x2="40926" y2="54785"/>
                        <a14:foregroundMark x1="50027" y1="52013" x2="51319" y2="55842"/>
                        <a14:foregroundMark x1="54981" y1="54785" x2="57889" y2="54653"/>
                        <a14:foregroundMark x1="60151" y1="52937" x2="60474" y2="57294"/>
                        <a14:backgroundMark x1="48950" y1="55050" x2="48950" y2="55050"/>
                      </a14:backgroundRemoval>
                    </a14:imgEffect>
                  </a14:imgLayer>
                </a14:imgProps>
              </a:ext>
            </a:extLst>
          </a:blip>
          <a:srcRect b="24540"/>
          <a:stretch/>
        </p:blipFill>
        <p:spPr>
          <a:xfrm>
            <a:off x="10764133" y="147258"/>
            <a:ext cx="1185493" cy="7298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163" b="96512" l="0" r="975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2455" y="1150828"/>
            <a:ext cx="490096" cy="501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286" b="90000" l="926" r="89815">
                        <a14:foregroundMark x1="10185" y1="20000" x2="72222" y2="61429"/>
                        <a14:foregroundMark x1="70370" y1="11429" x2="31481" y2="87143"/>
                        <a14:foregroundMark x1="4630" y1="44286" x2="26852" y2="61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464" y="1271398"/>
            <a:ext cx="604287" cy="392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87500" l="0" r="988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723" y="1249461"/>
            <a:ext cx="738554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88506" l="0" r="88785">
                        <a14:foregroundMark x1="2804" y1="5747" x2="32710" y2="32184"/>
                        <a14:foregroundMark x1="29907" y1="13793" x2="45794" y2="40230"/>
                        <a14:backgroundMark x1="8411" y1="1149" x2="26168" y2="22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591" y="1158361"/>
            <a:ext cx="495216" cy="525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091" b="100000" l="1613" r="97581">
                        <a14:foregroundMark x1="75806" y1="12121" x2="78226" y2="77273"/>
                        <a14:foregroundMark x1="57258" y1="81818" x2="78226" y2="68182"/>
                        <a14:foregroundMark x1="57258" y1="33333" x2="91935" y2="30303"/>
                        <a14:foregroundMark x1="58871" y1="21212" x2="90323" y2="181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012" y="1310678"/>
            <a:ext cx="697708" cy="3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545" b="100000" l="2000" r="97000">
                        <a14:foregroundMark x1="21000" y1="35227" x2="24000" y2="90909"/>
                        <a14:foregroundMark x1="10000" y1="95455" x2="87000" y2="94318"/>
                        <a14:foregroundMark x1="8000" y1="84091" x2="17000" y2="40909"/>
                        <a14:backgroundMark x1="9000" y1="97727" x2="71000" y2="97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788" y="1185215"/>
            <a:ext cx="494980" cy="428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7407" b="88889" l="0" r="991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239" y="1176185"/>
            <a:ext cx="710539" cy="455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0" r="100000">
                        <a14:foregroundMark x1="16667" y1="57500" x2="79487" y2="7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841" y="1243687"/>
            <a:ext cx="411788" cy="414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2500" b="90000" l="9709" r="893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863" y="1138785"/>
            <a:ext cx="740137" cy="556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389" b="88889" l="0" r="981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99" y="1222751"/>
            <a:ext cx="630867" cy="41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5556" b="88889" l="2062" r="8969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8836" y="1021236"/>
            <a:ext cx="1023379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1205" b="89157" l="9483" r="896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7982" y="1257033"/>
            <a:ext cx="585730" cy="416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9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0" b="97917" l="8247" r="89691">
                        <a14:foregroundMark x1="85567" y1="47917" x2="85567" y2="77083"/>
                        <a14:foregroundMark x1="70103" y1="45833" x2="80412" y2="864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1510" y="1106854"/>
            <a:ext cx="509283" cy="51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1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backgroundRemoval t="1235" b="88889" l="0" r="970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0077" y="1204945"/>
            <a:ext cx="511137" cy="41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4195" y="6442230"/>
            <a:ext cx="68247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*Cereal cont. Gluten. </a:t>
            </a:r>
            <a:r>
              <a:rPr lang="en-US" b="1" dirty="0"/>
              <a:t>C</a:t>
            </a:r>
            <a:r>
              <a:rPr lang="en-US" dirty="0"/>
              <a:t> = Cevada </a:t>
            </a:r>
            <a:r>
              <a:rPr lang="en-US" b="1" dirty="0"/>
              <a:t>T</a:t>
            </a:r>
            <a:r>
              <a:rPr lang="en-US" dirty="0"/>
              <a:t> = Trigo</a:t>
            </a:r>
            <a:r>
              <a:rPr lang="en-US" b="1" dirty="0"/>
              <a:t> S</a:t>
            </a:r>
            <a:r>
              <a:rPr lang="en-US" dirty="0"/>
              <a:t> = Sim </a:t>
            </a:r>
            <a:r>
              <a:rPr lang="en-US" b="1" dirty="0"/>
              <a:t>PC </a:t>
            </a:r>
            <a:r>
              <a:rPr lang="en-US" dirty="0"/>
              <a:t>= Pode conter</a:t>
            </a:r>
          </a:p>
          <a:p>
            <a:endParaRPr lang="en-US" dirty="0"/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2231970"/>
              </p:ext>
            </p:extLst>
          </p:nvPr>
        </p:nvGraphicFramePr>
        <p:xfrm>
          <a:off x="390700" y="1675232"/>
          <a:ext cx="11438307" cy="473028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47647">
                  <a:extLst>
                    <a:ext uri="{9D8B030D-6E8A-4147-A177-3AD203B41FA5}">
                      <a16:colId xmlns:a16="http://schemas.microsoft.com/office/drawing/2014/main" val="846993778"/>
                    </a:ext>
                  </a:extLst>
                </a:gridCol>
                <a:gridCol w="586497">
                  <a:extLst>
                    <a:ext uri="{9D8B030D-6E8A-4147-A177-3AD203B41FA5}">
                      <a16:colId xmlns:a16="http://schemas.microsoft.com/office/drawing/2014/main" val="1694936116"/>
                    </a:ext>
                  </a:extLst>
                </a:gridCol>
                <a:gridCol w="482138">
                  <a:extLst>
                    <a:ext uri="{9D8B030D-6E8A-4147-A177-3AD203B41FA5}">
                      <a16:colId xmlns:a16="http://schemas.microsoft.com/office/drawing/2014/main" val="2363815482"/>
                    </a:ext>
                  </a:extLst>
                </a:gridCol>
                <a:gridCol w="573578">
                  <a:extLst>
                    <a:ext uri="{9D8B030D-6E8A-4147-A177-3AD203B41FA5}">
                      <a16:colId xmlns:a16="http://schemas.microsoft.com/office/drawing/2014/main" val="2535345177"/>
                    </a:ext>
                  </a:extLst>
                </a:gridCol>
                <a:gridCol w="698269">
                  <a:extLst>
                    <a:ext uri="{9D8B030D-6E8A-4147-A177-3AD203B41FA5}">
                      <a16:colId xmlns:a16="http://schemas.microsoft.com/office/drawing/2014/main" val="73577042"/>
                    </a:ext>
                  </a:extLst>
                </a:gridCol>
                <a:gridCol w="665018">
                  <a:extLst>
                    <a:ext uri="{9D8B030D-6E8A-4147-A177-3AD203B41FA5}">
                      <a16:colId xmlns:a16="http://schemas.microsoft.com/office/drawing/2014/main" val="958890687"/>
                    </a:ext>
                  </a:extLst>
                </a:gridCol>
                <a:gridCol w="623455">
                  <a:extLst>
                    <a:ext uri="{9D8B030D-6E8A-4147-A177-3AD203B41FA5}">
                      <a16:colId xmlns:a16="http://schemas.microsoft.com/office/drawing/2014/main" val="1379330837"/>
                    </a:ext>
                  </a:extLst>
                </a:gridCol>
                <a:gridCol w="681643">
                  <a:extLst>
                    <a:ext uri="{9D8B030D-6E8A-4147-A177-3AD203B41FA5}">
                      <a16:colId xmlns:a16="http://schemas.microsoft.com/office/drawing/2014/main" val="2906763018"/>
                    </a:ext>
                  </a:extLst>
                </a:gridCol>
                <a:gridCol w="665019">
                  <a:extLst>
                    <a:ext uri="{9D8B030D-6E8A-4147-A177-3AD203B41FA5}">
                      <a16:colId xmlns:a16="http://schemas.microsoft.com/office/drawing/2014/main" val="404717716"/>
                    </a:ext>
                  </a:extLst>
                </a:gridCol>
                <a:gridCol w="739832">
                  <a:extLst>
                    <a:ext uri="{9D8B030D-6E8A-4147-A177-3AD203B41FA5}">
                      <a16:colId xmlns:a16="http://schemas.microsoft.com/office/drawing/2014/main" val="1372457699"/>
                    </a:ext>
                  </a:extLst>
                </a:gridCol>
                <a:gridCol w="598517">
                  <a:extLst>
                    <a:ext uri="{9D8B030D-6E8A-4147-A177-3AD203B41FA5}">
                      <a16:colId xmlns:a16="http://schemas.microsoft.com/office/drawing/2014/main" val="878052675"/>
                    </a:ext>
                  </a:extLst>
                </a:gridCol>
                <a:gridCol w="581891">
                  <a:extLst>
                    <a:ext uri="{9D8B030D-6E8A-4147-A177-3AD203B41FA5}">
                      <a16:colId xmlns:a16="http://schemas.microsoft.com/office/drawing/2014/main" val="2932023883"/>
                    </a:ext>
                  </a:extLst>
                </a:gridCol>
                <a:gridCol w="623454">
                  <a:extLst>
                    <a:ext uri="{9D8B030D-6E8A-4147-A177-3AD203B41FA5}">
                      <a16:colId xmlns:a16="http://schemas.microsoft.com/office/drawing/2014/main" val="2759056400"/>
                    </a:ext>
                  </a:extLst>
                </a:gridCol>
                <a:gridCol w="723207">
                  <a:extLst>
                    <a:ext uri="{9D8B030D-6E8A-4147-A177-3AD203B41FA5}">
                      <a16:colId xmlns:a16="http://schemas.microsoft.com/office/drawing/2014/main" val="235799756"/>
                    </a:ext>
                  </a:extLst>
                </a:gridCol>
                <a:gridCol w="748142">
                  <a:extLst>
                    <a:ext uri="{9D8B030D-6E8A-4147-A177-3AD203B41FA5}">
                      <a16:colId xmlns:a16="http://schemas.microsoft.com/office/drawing/2014/main" val="1471554855"/>
                    </a:ext>
                  </a:extLst>
                </a:gridCol>
              </a:tblGrid>
              <a:tr h="506817">
                <a:tc>
                  <a:txBody>
                    <a:bodyPr/>
                    <a:lstStyle/>
                    <a:p>
                      <a:pPr algn="ctr"/>
                      <a:r>
                        <a:rPr lang="en-US" sz="1800" u="sng" dirty="0">
                          <a:solidFill>
                            <a:schemeClr val="tx1"/>
                          </a:solidFill>
                        </a:rPr>
                        <a:t>Starters &amp; Shareable:</a:t>
                      </a:r>
                      <a:endParaRPr lang="en-US" sz="1800" b="1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solidFill>
                            <a:schemeClr val="tx1"/>
                          </a:solidFill>
                        </a:rPr>
                        <a:t>Aipo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</a:rPr>
                        <a:t>Ovos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</a:rPr>
                        <a:t>Peixe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</a:rPr>
                        <a:t>Cereal</a:t>
                      </a:r>
                      <a:r>
                        <a:rPr lang="en-US" sz="900" baseline="0" dirty="0">
                          <a:solidFill>
                            <a:schemeClr val="tx1"/>
                          </a:solidFill>
                        </a:rPr>
                        <a:t> cont.</a:t>
                      </a:r>
                    </a:p>
                    <a:p>
                      <a:pPr algn="ctr"/>
                      <a:r>
                        <a:rPr lang="en-US" sz="900" baseline="0" dirty="0">
                          <a:solidFill>
                            <a:schemeClr val="tx1"/>
                          </a:solidFill>
                        </a:rPr>
                        <a:t>Glúten</a:t>
                      </a:r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</a:rPr>
                        <a:t>Tremoços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</a:rPr>
                        <a:t>Leite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</a:rPr>
                        <a:t>Moluscos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</a:rPr>
                        <a:t>Mostarda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</a:rPr>
                        <a:t>Amendoins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</a:rPr>
                        <a:t>Sésamo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</a:rPr>
                        <a:t>Marisco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</a:rPr>
                        <a:t>Soja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</a:rPr>
                        <a:t>Dióxido de enxofre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</a:rPr>
                        <a:t>Frutos Secos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5164843"/>
                  </a:ext>
                </a:extLst>
              </a:tr>
              <a:tr h="3097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/>
                        <a:t>Hard Rock Nachos</a:t>
                      </a:r>
                      <a:r>
                        <a:rPr lang="en-US" sz="1100" dirty="0"/>
                        <a:t> 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</a:rPr>
                        <a:t>PC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3202875"/>
                  </a:ext>
                </a:extLst>
              </a:tr>
              <a:tr h="478660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/>
                        <a:t>Hard Rock Nachos</a:t>
                      </a:r>
                      <a:r>
                        <a:rPr lang="en-US" sz="1100" b="1" baseline="0" dirty="0"/>
                        <a:t> com </a:t>
                      </a:r>
                      <a:r>
                        <a:rPr lang="en-US" sz="1100" b="1" baseline="0" dirty="0" err="1"/>
                        <a:t>Frango</a:t>
                      </a:r>
                      <a:r>
                        <a:rPr lang="en-US" sz="1100" b="1" baseline="0" dirty="0"/>
                        <a:t> </a:t>
                      </a:r>
                      <a:r>
                        <a:rPr lang="en-US" sz="1100" b="1" baseline="0" dirty="0" err="1"/>
                        <a:t>Grelhado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</a:rPr>
                        <a:t>PC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8345443"/>
                  </a:ext>
                </a:extLst>
              </a:tr>
              <a:tr h="478660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/>
                        <a:t>Hard Rock Nachos</a:t>
                      </a:r>
                      <a:r>
                        <a:rPr lang="en-US" sz="1100" b="1" baseline="0" dirty="0"/>
                        <a:t> com </a:t>
                      </a:r>
                      <a:r>
                        <a:rPr lang="en-US" sz="1100" b="1" baseline="0" dirty="0" err="1"/>
                        <a:t>Bife</a:t>
                      </a:r>
                      <a:r>
                        <a:rPr lang="en-US" sz="1100" b="1" baseline="0" dirty="0"/>
                        <a:t> </a:t>
                      </a:r>
                      <a:r>
                        <a:rPr lang="en-US" sz="1100" b="1" baseline="0" dirty="0" err="1"/>
                        <a:t>Grelhado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Y-T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</a:rPr>
                        <a:t>PC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4465273"/>
                  </a:ext>
                </a:extLst>
              </a:tr>
              <a:tr h="422347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/>
                        <a:t>One Night in Bangkok Spicy Shrimp™</a:t>
                      </a:r>
                      <a:r>
                        <a:rPr lang="en-US" sz="1100" dirty="0"/>
                        <a:t> 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C/T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078643"/>
                  </a:ext>
                </a:extLst>
              </a:tr>
              <a:tr h="478660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/>
                        <a:t>Smoked Chicken Wings - Classic 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1058562"/>
                  </a:ext>
                </a:extLst>
              </a:tr>
              <a:tr h="478660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/>
                        <a:t>Smoked Chicken Wings – Hickory</a:t>
                      </a:r>
                      <a:r>
                        <a:rPr lang="en-US" sz="1100" b="1" baseline="0" dirty="0"/>
                        <a:t> BBQ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8764683"/>
                  </a:ext>
                </a:extLst>
              </a:tr>
              <a:tr h="478660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/>
                        <a:t>Smoked Chicken Wings – Tangy</a:t>
                      </a:r>
                      <a:r>
                        <a:rPr lang="en-US" sz="1100" b="1" baseline="0" dirty="0"/>
                        <a:t> Sauce</a:t>
                      </a:r>
                      <a:r>
                        <a:rPr lang="en-US" sz="1100" b="1" dirty="0"/>
                        <a:t> 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01386632"/>
                  </a:ext>
                </a:extLst>
              </a:tr>
              <a:tr h="478660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/>
                        <a:t>Smoked Chicken Wings - Gochujang Sauce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022299"/>
                  </a:ext>
                </a:extLst>
              </a:tr>
              <a:tr h="309721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/>
                        <a:t>Smoked Chicken Wings - Stardust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7628068"/>
                  </a:ext>
                </a:extLst>
              </a:tr>
              <a:tr h="3097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/>
                        <a:t>Tupelo Dippers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</a:rPr>
                        <a:t>PC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</a:rPr>
                        <a:t>PC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09427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4450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773777"/>
            <a:ext cx="12192000" cy="608422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-1"/>
            <a:ext cx="12192000" cy="972589"/>
          </a:xfrm>
          <a:prstGeom prst="rect">
            <a:avLst/>
          </a:prstGeom>
          <a:solidFill>
            <a:srgbClr val="AE3C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41615" y="250557"/>
            <a:ext cx="6957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Lisboa  – Lista de Alergénios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74785" l="0" r="100000">
                        <a14:foregroundMark x1="28648" y1="13927" x2="31879" y2="11485"/>
                        <a14:foregroundMark x1="30802" y1="29373" x2="29295" y2="33729"/>
                        <a14:foregroundMark x1="47711" y1="21452" x2="43942" y2="35974"/>
                        <a14:foregroundMark x1="25040" y1="28581" x2="23748" y2="32145"/>
                        <a14:foregroundMark x1="12547" y1="22112" x2="11686" y2="37426"/>
                        <a14:foregroundMark x1="58212" y1="25545" x2="54550" y2="36238"/>
                        <a14:foregroundMark x1="69305" y1="29637" x2="69305" y2="33465"/>
                        <a14:foregroundMark x1="81314" y1="27921" x2="81099" y2="36502"/>
                        <a14:foregroundMark x1="92353" y1="25017" x2="89930" y2="33993"/>
                        <a14:foregroundMark x1="40711" y1="52805" x2="40926" y2="54785"/>
                        <a14:foregroundMark x1="50027" y1="52013" x2="51319" y2="55842"/>
                        <a14:foregroundMark x1="54981" y1="54785" x2="57889" y2="54653"/>
                        <a14:foregroundMark x1="60151" y1="52937" x2="60474" y2="57294"/>
                        <a14:backgroundMark x1="48950" y1="55050" x2="48950" y2="55050"/>
                      </a14:backgroundRemoval>
                    </a14:imgEffect>
                  </a14:imgLayer>
                </a14:imgProps>
              </a:ext>
            </a:extLst>
          </a:blip>
          <a:srcRect b="24540"/>
          <a:stretch/>
        </p:blipFill>
        <p:spPr>
          <a:xfrm>
            <a:off x="10764133" y="147258"/>
            <a:ext cx="1185493" cy="7298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63" b="96512" l="0" r="975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185" y="1472062"/>
            <a:ext cx="490096" cy="501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286" b="90000" l="926" r="89815">
                        <a14:foregroundMark x1="10185" y1="20000" x2="72222" y2="61429"/>
                        <a14:foregroundMark x1="70370" y1="11429" x2="31481" y2="87143"/>
                        <a14:foregroundMark x1="4630" y1="44286" x2="26852" y2="61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275" y="1599107"/>
            <a:ext cx="604287" cy="392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87500" l="0" r="988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915" y="1580974"/>
            <a:ext cx="738554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88506" l="0" r="88785">
                        <a14:foregroundMark x1="2804" y1="5747" x2="32710" y2="32184"/>
                        <a14:foregroundMark x1="29907" y1="13793" x2="45794" y2="40230"/>
                        <a14:backgroundMark x1="8411" y1="1149" x2="26168" y2="22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577" y="1461750"/>
            <a:ext cx="495216" cy="525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091" b="100000" l="1613" r="97581">
                        <a14:foregroundMark x1="75806" y1="12121" x2="78226" y2="77273"/>
                        <a14:foregroundMark x1="57258" y1="81818" x2="78226" y2="68182"/>
                        <a14:foregroundMark x1="57258" y1="33333" x2="91935" y2="30303"/>
                        <a14:foregroundMark x1="58871" y1="21212" x2="90323" y2="181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562" y="1569728"/>
            <a:ext cx="697708" cy="3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545" b="100000" l="2000" r="97000">
                        <a14:foregroundMark x1="21000" y1="35227" x2="24000" y2="90909"/>
                        <a14:foregroundMark x1="10000" y1="95455" x2="87000" y2="94318"/>
                        <a14:foregroundMark x1="8000" y1="84091" x2="17000" y2="40909"/>
                        <a14:backgroundMark x1="9000" y1="97727" x2="71000" y2="97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978" y="1501781"/>
            <a:ext cx="494980" cy="428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407" b="88889" l="0" r="991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862" y="1521209"/>
            <a:ext cx="710539" cy="455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0" r="100000">
                        <a14:foregroundMark x1="16667" y1="57500" x2="79487" y2="7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860" y="1547555"/>
            <a:ext cx="411788" cy="414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2500" b="90000" l="9709" r="893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1177" y="1456732"/>
            <a:ext cx="740137" cy="556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389" b="88889" l="0" r="981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4639" y="1541282"/>
            <a:ext cx="657955" cy="432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5556" b="88889" l="2062" r="8969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259" y="1350365"/>
            <a:ext cx="1023379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1205" b="89157" l="9483" r="896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949" y="1560492"/>
            <a:ext cx="585730" cy="416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0" b="97917" l="8247" r="89691">
                        <a14:foregroundMark x1="85567" y1="47917" x2="85567" y2="77083"/>
                        <a14:foregroundMark x1="70103" y1="45833" x2="80412" y2="864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4279" y="1393959"/>
            <a:ext cx="509283" cy="51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1235" b="88889" l="0" r="970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4892" y="1515127"/>
            <a:ext cx="511137" cy="41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324195" y="6384174"/>
            <a:ext cx="68247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*Cereal cont. Gluten. </a:t>
            </a:r>
            <a:r>
              <a:rPr lang="en-US" b="1" dirty="0"/>
              <a:t>T</a:t>
            </a:r>
            <a:r>
              <a:rPr lang="en-US" dirty="0"/>
              <a:t> = Trigo </a:t>
            </a:r>
            <a:r>
              <a:rPr lang="en-US" b="1" dirty="0"/>
              <a:t>M</a:t>
            </a:r>
            <a:r>
              <a:rPr lang="en-US" dirty="0"/>
              <a:t> = Malte </a:t>
            </a:r>
            <a:r>
              <a:rPr lang="en-US" b="1" dirty="0"/>
              <a:t>S</a:t>
            </a:r>
            <a:r>
              <a:rPr lang="en-US" dirty="0"/>
              <a:t> = Sim </a:t>
            </a:r>
            <a:r>
              <a:rPr lang="en-US" b="1" dirty="0"/>
              <a:t>PC </a:t>
            </a:r>
            <a:r>
              <a:rPr lang="en-US" dirty="0"/>
              <a:t>= Pode conter </a:t>
            </a:r>
          </a:p>
          <a:p>
            <a:endParaRPr lang="en-US" dirty="0"/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3264489"/>
              </p:ext>
            </p:extLst>
          </p:nvPr>
        </p:nvGraphicFramePr>
        <p:xfrm>
          <a:off x="241069" y="1986544"/>
          <a:ext cx="11676093" cy="133702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94313">
                  <a:extLst>
                    <a:ext uri="{9D8B030D-6E8A-4147-A177-3AD203B41FA5}">
                      <a16:colId xmlns:a16="http://schemas.microsoft.com/office/drawing/2014/main" val="846993778"/>
                    </a:ext>
                  </a:extLst>
                </a:gridCol>
                <a:gridCol w="523702">
                  <a:extLst>
                    <a:ext uri="{9D8B030D-6E8A-4147-A177-3AD203B41FA5}">
                      <a16:colId xmlns:a16="http://schemas.microsoft.com/office/drawing/2014/main" val="1694936116"/>
                    </a:ext>
                  </a:extLst>
                </a:gridCol>
                <a:gridCol w="473825">
                  <a:extLst>
                    <a:ext uri="{9D8B030D-6E8A-4147-A177-3AD203B41FA5}">
                      <a16:colId xmlns:a16="http://schemas.microsoft.com/office/drawing/2014/main" val="2363815482"/>
                    </a:ext>
                  </a:extLst>
                </a:gridCol>
                <a:gridCol w="573578">
                  <a:extLst>
                    <a:ext uri="{9D8B030D-6E8A-4147-A177-3AD203B41FA5}">
                      <a16:colId xmlns:a16="http://schemas.microsoft.com/office/drawing/2014/main" val="2535345177"/>
                    </a:ext>
                  </a:extLst>
                </a:gridCol>
                <a:gridCol w="698269">
                  <a:extLst>
                    <a:ext uri="{9D8B030D-6E8A-4147-A177-3AD203B41FA5}">
                      <a16:colId xmlns:a16="http://schemas.microsoft.com/office/drawing/2014/main" val="73577042"/>
                    </a:ext>
                  </a:extLst>
                </a:gridCol>
                <a:gridCol w="723208">
                  <a:extLst>
                    <a:ext uri="{9D8B030D-6E8A-4147-A177-3AD203B41FA5}">
                      <a16:colId xmlns:a16="http://schemas.microsoft.com/office/drawing/2014/main" val="958890687"/>
                    </a:ext>
                  </a:extLst>
                </a:gridCol>
                <a:gridCol w="606829">
                  <a:extLst>
                    <a:ext uri="{9D8B030D-6E8A-4147-A177-3AD203B41FA5}">
                      <a16:colId xmlns:a16="http://schemas.microsoft.com/office/drawing/2014/main" val="1379330837"/>
                    </a:ext>
                  </a:extLst>
                </a:gridCol>
                <a:gridCol w="806334">
                  <a:extLst>
                    <a:ext uri="{9D8B030D-6E8A-4147-A177-3AD203B41FA5}">
                      <a16:colId xmlns:a16="http://schemas.microsoft.com/office/drawing/2014/main" val="2906763018"/>
                    </a:ext>
                  </a:extLst>
                </a:gridCol>
                <a:gridCol w="756458">
                  <a:extLst>
                    <a:ext uri="{9D8B030D-6E8A-4147-A177-3AD203B41FA5}">
                      <a16:colId xmlns:a16="http://schemas.microsoft.com/office/drawing/2014/main" val="404717716"/>
                    </a:ext>
                  </a:extLst>
                </a:gridCol>
                <a:gridCol w="814648">
                  <a:extLst>
                    <a:ext uri="{9D8B030D-6E8A-4147-A177-3AD203B41FA5}">
                      <a16:colId xmlns:a16="http://schemas.microsoft.com/office/drawing/2014/main" val="1372457699"/>
                    </a:ext>
                  </a:extLst>
                </a:gridCol>
                <a:gridCol w="782769">
                  <a:extLst>
                    <a:ext uri="{9D8B030D-6E8A-4147-A177-3AD203B41FA5}">
                      <a16:colId xmlns:a16="http://schemas.microsoft.com/office/drawing/2014/main" val="878052675"/>
                    </a:ext>
                  </a:extLst>
                </a:gridCol>
                <a:gridCol w="655540">
                  <a:extLst>
                    <a:ext uri="{9D8B030D-6E8A-4147-A177-3AD203B41FA5}">
                      <a16:colId xmlns:a16="http://schemas.microsoft.com/office/drawing/2014/main" val="2932023883"/>
                    </a:ext>
                  </a:extLst>
                </a:gridCol>
                <a:gridCol w="655540">
                  <a:extLst>
                    <a:ext uri="{9D8B030D-6E8A-4147-A177-3AD203B41FA5}">
                      <a16:colId xmlns:a16="http://schemas.microsoft.com/office/drawing/2014/main" val="2759056400"/>
                    </a:ext>
                  </a:extLst>
                </a:gridCol>
                <a:gridCol w="655540">
                  <a:extLst>
                    <a:ext uri="{9D8B030D-6E8A-4147-A177-3AD203B41FA5}">
                      <a16:colId xmlns:a16="http://schemas.microsoft.com/office/drawing/2014/main" val="235799756"/>
                    </a:ext>
                  </a:extLst>
                </a:gridCol>
                <a:gridCol w="655540">
                  <a:extLst>
                    <a:ext uri="{9D8B030D-6E8A-4147-A177-3AD203B41FA5}">
                      <a16:colId xmlns:a16="http://schemas.microsoft.com/office/drawing/2014/main" val="1471554855"/>
                    </a:ext>
                  </a:extLst>
                </a:gridCol>
              </a:tblGrid>
              <a:tr h="506817">
                <a:tc>
                  <a:txBody>
                    <a:bodyPr/>
                    <a:lstStyle/>
                    <a:p>
                      <a:pPr algn="ctr"/>
                      <a:r>
                        <a:rPr lang="en-US" sz="1800" u="sng" dirty="0">
                          <a:solidFill>
                            <a:schemeClr val="tx1"/>
                          </a:solidFill>
                        </a:rPr>
                        <a:t>Starters &amp; Shareable:</a:t>
                      </a:r>
                      <a:endParaRPr lang="en-US" sz="1800" b="1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Aipo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Ovos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Peixe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Cereal</a:t>
                      </a:r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 cont.</a:t>
                      </a:r>
                    </a:p>
                    <a:p>
                      <a:pPr algn="ctr"/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Glúten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Tremoços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Leite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Moluscos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Mostarda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Amendoins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Sésamo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Marisco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Soja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Dióxido de enxofre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Frutos Secos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5164843"/>
                  </a:ext>
                </a:extLst>
              </a:tr>
              <a:tr h="3097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Margarita Flatbread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S/T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3202875"/>
                  </a:ext>
                </a:extLst>
              </a:tr>
              <a:tr h="478660">
                <a:tc>
                  <a:txBody>
                    <a:bodyPr/>
                    <a:lstStyle/>
                    <a:p>
                      <a:pPr algn="l"/>
                      <a:r>
                        <a:rPr lang="en-US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Pepperoni Flatbread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baseline="0" dirty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83454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4245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877077"/>
            <a:ext cx="12192000" cy="598092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-1"/>
            <a:ext cx="12192000" cy="972589"/>
          </a:xfrm>
          <a:prstGeom prst="rect">
            <a:avLst/>
          </a:prstGeom>
          <a:solidFill>
            <a:srgbClr val="AE3C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41615" y="250557"/>
            <a:ext cx="6957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Lisboa  – Lista de Alergénios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74785" l="0" r="100000">
                        <a14:foregroundMark x1="28648" y1="13927" x2="31879" y2="11485"/>
                        <a14:foregroundMark x1="30802" y1="29373" x2="29295" y2="33729"/>
                        <a14:foregroundMark x1="47711" y1="21452" x2="43942" y2="35974"/>
                        <a14:foregroundMark x1="25040" y1="28581" x2="23748" y2="32145"/>
                        <a14:foregroundMark x1="12547" y1="22112" x2="11686" y2="37426"/>
                        <a14:foregroundMark x1="58212" y1="25545" x2="54550" y2="36238"/>
                        <a14:foregroundMark x1="69305" y1="29637" x2="69305" y2="33465"/>
                        <a14:foregroundMark x1="81314" y1="27921" x2="81099" y2="36502"/>
                        <a14:foregroundMark x1="92353" y1="25017" x2="89930" y2="33993"/>
                        <a14:foregroundMark x1="40711" y1="52805" x2="40926" y2="54785"/>
                        <a14:foregroundMark x1="50027" y1="52013" x2="51319" y2="55842"/>
                        <a14:foregroundMark x1="54981" y1="54785" x2="57889" y2="54653"/>
                        <a14:foregroundMark x1="60151" y1="52937" x2="60474" y2="57294"/>
                        <a14:backgroundMark x1="48950" y1="55050" x2="48950" y2="55050"/>
                      </a14:backgroundRemoval>
                    </a14:imgEffect>
                  </a14:imgLayer>
                </a14:imgProps>
              </a:ext>
            </a:extLst>
          </a:blip>
          <a:srcRect b="24540"/>
          <a:stretch/>
        </p:blipFill>
        <p:spPr>
          <a:xfrm>
            <a:off x="10764133" y="147258"/>
            <a:ext cx="1185493" cy="7298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63" b="96512" l="0" r="975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664" y="1117182"/>
            <a:ext cx="490096" cy="501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286" b="90000" l="926" r="89815">
                        <a14:foregroundMark x1="10185" y1="20000" x2="72222" y2="61429"/>
                        <a14:foregroundMark x1="70370" y1="11429" x2="31481" y2="87143"/>
                        <a14:foregroundMark x1="4630" y1="44286" x2="26852" y2="61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659" y="1224702"/>
            <a:ext cx="604287" cy="392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87500" l="0" r="988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669" y="1240468"/>
            <a:ext cx="738554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88506" l="0" r="88785">
                        <a14:foregroundMark x1="2804" y1="5747" x2="32710" y2="32184"/>
                        <a14:foregroundMark x1="29907" y1="13793" x2="45794" y2="40230"/>
                        <a14:backgroundMark x1="8411" y1="1149" x2="26168" y2="22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359" y="1173758"/>
            <a:ext cx="495216" cy="525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091" b="100000" l="1613" r="97581">
                        <a14:foregroundMark x1="75806" y1="12121" x2="78226" y2="77273"/>
                        <a14:foregroundMark x1="57258" y1="81818" x2="78226" y2="68182"/>
                        <a14:foregroundMark x1="57258" y1="33333" x2="91935" y2="30303"/>
                        <a14:foregroundMark x1="58871" y1="21212" x2="90323" y2="181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070" y="1272930"/>
            <a:ext cx="697708" cy="3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545" b="100000" l="2000" r="97000">
                        <a14:foregroundMark x1="21000" y1="35227" x2="24000" y2="90909"/>
                        <a14:foregroundMark x1="10000" y1="95455" x2="87000" y2="94318"/>
                        <a14:foregroundMark x1="8000" y1="84091" x2="17000" y2="40909"/>
                        <a14:backgroundMark x1="9000" y1="97727" x2="71000" y2="97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4479" y="1191064"/>
            <a:ext cx="494980" cy="428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407" b="88889" l="0" r="991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613" y="1198085"/>
            <a:ext cx="710539" cy="455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0" r="100000">
                        <a14:foregroundMark x1="16667" y1="57500" x2="79487" y2="7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1386" y="1217902"/>
            <a:ext cx="411788" cy="414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2500" b="90000" l="9709" r="893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2255" y="1108109"/>
            <a:ext cx="740137" cy="556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389" b="88889" l="0" r="981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6849" y="1233227"/>
            <a:ext cx="657955" cy="432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5556" b="88889" l="2062" r="8969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3076" y="1018544"/>
            <a:ext cx="1023379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1205" b="89157" l="9483" r="896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4053" y="1247613"/>
            <a:ext cx="585730" cy="416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0" b="97917" l="8247" r="89691">
                        <a14:foregroundMark x1="85567" y1="47917" x2="85567" y2="77083"/>
                        <a14:foregroundMark x1="70103" y1="45833" x2="80412" y2="864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6327" y="1105664"/>
            <a:ext cx="509283" cy="51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1235" b="88889" l="0" r="970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5918" y="1235491"/>
            <a:ext cx="511137" cy="41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310986" y="6363924"/>
            <a:ext cx="97092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*Cereal cont. Gluten. </a:t>
            </a:r>
            <a:r>
              <a:rPr lang="en-US" sz="1600" b="1" dirty="0"/>
              <a:t>C</a:t>
            </a:r>
            <a:r>
              <a:rPr lang="en-US" sz="1600" dirty="0"/>
              <a:t> = Cevada </a:t>
            </a:r>
            <a:r>
              <a:rPr lang="en-US" sz="1600" b="1" dirty="0"/>
              <a:t>CO = </a:t>
            </a:r>
            <a:r>
              <a:rPr lang="en-US" sz="1600" dirty="0"/>
              <a:t>Centeio </a:t>
            </a:r>
            <a:r>
              <a:rPr lang="en-US" sz="1600" b="1" dirty="0"/>
              <a:t>A</a:t>
            </a:r>
            <a:r>
              <a:rPr lang="en-US" sz="1600" dirty="0"/>
              <a:t> = Aveia </a:t>
            </a:r>
            <a:r>
              <a:rPr lang="en-US" sz="1600" b="1" dirty="0"/>
              <a:t>T</a:t>
            </a:r>
            <a:r>
              <a:rPr lang="en-US" sz="1600" dirty="0"/>
              <a:t> = Trigo </a:t>
            </a:r>
            <a:r>
              <a:rPr lang="en-US" sz="1600" b="1" dirty="0"/>
              <a:t>S</a:t>
            </a:r>
            <a:r>
              <a:rPr lang="en-US" sz="1600" dirty="0"/>
              <a:t> = Sim </a:t>
            </a:r>
            <a:r>
              <a:rPr lang="en-US" sz="1600" b="1" dirty="0"/>
              <a:t>PC </a:t>
            </a:r>
            <a:r>
              <a:rPr lang="en-US" sz="1600" dirty="0"/>
              <a:t>= Pode conter </a:t>
            </a:r>
          </a:p>
          <a:p>
            <a:endParaRPr lang="en-US" sz="1600" dirty="0"/>
          </a:p>
        </p:txBody>
      </p:sp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2239374"/>
              </p:ext>
            </p:extLst>
          </p:nvPr>
        </p:nvGraphicFramePr>
        <p:xfrm>
          <a:off x="274945" y="1637353"/>
          <a:ext cx="11712381" cy="338296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30990">
                  <a:extLst>
                    <a:ext uri="{9D8B030D-6E8A-4147-A177-3AD203B41FA5}">
                      <a16:colId xmlns:a16="http://schemas.microsoft.com/office/drawing/2014/main" val="846993778"/>
                    </a:ext>
                  </a:extLst>
                </a:gridCol>
                <a:gridCol w="580075">
                  <a:extLst>
                    <a:ext uri="{9D8B030D-6E8A-4147-A177-3AD203B41FA5}">
                      <a16:colId xmlns:a16="http://schemas.microsoft.com/office/drawing/2014/main" val="1694936116"/>
                    </a:ext>
                  </a:extLst>
                </a:gridCol>
                <a:gridCol w="608171">
                  <a:extLst>
                    <a:ext uri="{9D8B030D-6E8A-4147-A177-3AD203B41FA5}">
                      <a16:colId xmlns:a16="http://schemas.microsoft.com/office/drawing/2014/main" val="2363815482"/>
                    </a:ext>
                  </a:extLst>
                </a:gridCol>
                <a:gridCol w="498121">
                  <a:extLst>
                    <a:ext uri="{9D8B030D-6E8A-4147-A177-3AD203B41FA5}">
                      <a16:colId xmlns:a16="http://schemas.microsoft.com/office/drawing/2014/main" val="2535345177"/>
                    </a:ext>
                  </a:extLst>
                </a:gridCol>
                <a:gridCol w="703517">
                  <a:extLst>
                    <a:ext uri="{9D8B030D-6E8A-4147-A177-3AD203B41FA5}">
                      <a16:colId xmlns:a16="http://schemas.microsoft.com/office/drawing/2014/main" val="73577042"/>
                    </a:ext>
                  </a:extLst>
                </a:gridCol>
                <a:gridCol w="749855">
                  <a:extLst>
                    <a:ext uri="{9D8B030D-6E8A-4147-A177-3AD203B41FA5}">
                      <a16:colId xmlns:a16="http://schemas.microsoft.com/office/drawing/2014/main" val="958890687"/>
                    </a:ext>
                  </a:extLst>
                </a:gridCol>
                <a:gridCol w="611512">
                  <a:extLst>
                    <a:ext uri="{9D8B030D-6E8A-4147-A177-3AD203B41FA5}">
                      <a16:colId xmlns:a16="http://schemas.microsoft.com/office/drawing/2014/main" val="1379330837"/>
                    </a:ext>
                  </a:extLst>
                </a:gridCol>
                <a:gridCol w="721116">
                  <a:extLst>
                    <a:ext uri="{9D8B030D-6E8A-4147-A177-3AD203B41FA5}">
                      <a16:colId xmlns:a16="http://schemas.microsoft.com/office/drawing/2014/main" val="2906763018"/>
                    </a:ext>
                  </a:extLst>
                </a:gridCol>
                <a:gridCol w="807999">
                  <a:extLst>
                    <a:ext uri="{9D8B030D-6E8A-4147-A177-3AD203B41FA5}">
                      <a16:colId xmlns:a16="http://schemas.microsoft.com/office/drawing/2014/main" val="404717716"/>
                    </a:ext>
                  </a:extLst>
                </a:gridCol>
                <a:gridCol w="879100">
                  <a:extLst>
                    <a:ext uri="{9D8B030D-6E8A-4147-A177-3AD203B41FA5}">
                      <a16:colId xmlns:a16="http://schemas.microsoft.com/office/drawing/2014/main" val="1372457699"/>
                    </a:ext>
                  </a:extLst>
                </a:gridCol>
                <a:gridCol w="684385">
                  <a:extLst>
                    <a:ext uri="{9D8B030D-6E8A-4147-A177-3AD203B41FA5}">
                      <a16:colId xmlns:a16="http://schemas.microsoft.com/office/drawing/2014/main" val="878052675"/>
                    </a:ext>
                  </a:extLst>
                </a:gridCol>
                <a:gridCol w="684385">
                  <a:extLst>
                    <a:ext uri="{9D8B030D-6E8A-4147-A177-3AD203B41FA5}">
                      <a16:colId xmlns:a16="http://schemas.microsoft.com/office/drawing/2014/main" val="2932023883"/>
                    </a:ext>
                  </a:extLst>
                </a:gridCol>
                <a:gridCol w="684385">
                  <a:extLst>
                    <a:ext uri="{9D8B030D-6E8A-4147-A177-3AD203B41FA5}">
                      <a16:colId xmlns:a16="http://schemas.microsoft.com/office/drawing/2014/main" val="2759056400"/>
                    </a:ext>
                  </a:extLst>
                </a:gridCol>
                <a:gridCol w="684385">
                  <a:extLst>
                    <a:ext uri="{9D8B030D-6E8A-4147-A177-3AD203B41FA5}">
                      <a16:colId xmlns:a16="http://schemas.microsoft.com/office/drawing/2014/main" val="235799756"/>
                    </a:ext>
                  </a:extLst>
                </a:gridCol>
                <a:gridCol w="684385">
                  <a:extLst>
                    <a:ext uri="{9D8B030D-6E8A-4147-A177-3AD203B41FA5}">
                      <a16:colId xmlns:a16="http://schemas.microsoft.com/office/drawing/2014/main" val="1471554855"/>
                    </a:ext>
                  </a:extLst>
                </a:gridCol>
              </a:tblGrid>
              <a:tr h="421489">
                <a:tc>
                  <a:txBody>
                    <a:bodyPr/>
                    <a:lstStyle/>
                    <a:p>
                      <a:pPr algn="ctr"/>
                      <a:r>
                        <a:rPr lang="en-US" sz="1800" b="1" u="sng" dirty="0">
                          <a:solidFill>
                            <a:schemeClr val="tx1"/>
                          </a:solidFill>
                        </a:rPr>
                        <a:t>Legendary Burgers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Aipo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Ovos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Peixe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Cereal</a:t>
                      </a:r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 cont.</a:t>
                      </a:r>
                    </a:p>
                    <a:p>
                      <a:pPr algn="ctr"/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Glúten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Tremoços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Leite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Moluscos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Mostarda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Amendoins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Sésamo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Marisco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Soja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Dióxido de enxofre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Frutos Secos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5164843"/>
                  </a:ext>
                </a:extLst>
              </a:tr>
              <a:tr h="4342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Original Legendary Burger com Batatas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  <a:endParaRPr lang="pt-PT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P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P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P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P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P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P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P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3202875"/>
                  </a:ext>
                </a:extLst>
              </a:tr>
              <a:tr h="4342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BBQ Bacon Cheeseburger com Batatas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P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P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P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8345443"/>
                  </a:ext>
                </a:extLst>
              </a:tr>
              <a:tr h="4342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Legendary Smash Burger com Batatas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4465273"/>
                  </a:ext>
                </a:extLst>
              </a:tr>
              <a:tr h="3831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BBQ Bacon &amp; Cheese Smashburger com batatas</a:t>
                      </a:r>
                      <a:endParaRPr lang="en-US" sz="11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078643"/>
                  </a:ext>
                </a:extLst>
              </a:tr>
              <a:tr h="4342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Moving Mountains Burger com Batatas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C/T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1058562"/>
                  </a:ext>
                </a:extLst>
              </a:tr>
              <a:tr h="3195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Spicy Diablo Burger &amp; Batatas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C/T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P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8764683"/>
                  </a:ext>
                </a:extLst>
              </a:tr>
              <a:tr h="3195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Classic Smash Burger</a:t>
                      </a:r>
                      <a:endParaRPr lang="pt-PT" sz="11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C/T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P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013866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5409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937158"/>
            <a:ext cx="12192000" cy="598092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-1"/>
            <a:ext cx="12192000" cy="972589"/>
          </a:xfrm>
          <a:prstGeom prst="rect">
            <a:avLst/>
          </a:prstGeom>
          <a:solidFill>
            <a:srgbClr val="AE3C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41615" y="250557"/>
            <a:ext cx="6957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Lisboa  – Lista de Alergénios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74785" l="0" r="100000">
                        <a14:foregroundMark x1="28648" y1="13927" x2="31879" y2="11485"/>
                        <a14:foregroundMark x1="30802" y1="29373" x2="29295" y2="33729"/>
                        <a14:foregroundMark x1="47711" y1="21452" x2="43942" y2="35974"/>
                        <a14:foregroundMark x1="25040" y1="28581" x2="23748" y2="32145"/>
                        <a14:foregroundMark x1="12547" y1="22112" x2="11686" y2="37426"/>
                        <a14:foregroundMark x1="58212" y1="25545" x2="54550" y2="36238"/>
                        <a14:foregroundMark x1="69305" y1="29637" x2="69305" y2="33465"/>
                        <a14:foregroundMark x1="81314" y1="27921" x2="81099" y2="36502"/>
                        <a14:foregroundMark x1="92353" y1="25017" x2="89930" y2="33993"/>
                        <a14:foregroundMark x1="40711" y1="52805" x2="40926" y2="54785"/>
                        <a14:foregroundMark x1="50027" y1="52013" x2="51319" y2="55842"/>
                        <a14:foregroundMark x1="54981" y1="54785" x2="57889" y2="54653"/>
                        <a14:foregroundMark x1="60151" y1="52937" x2="60474" y2="57294"/>
                        <a14:backgroundMark x1="48950" y1="55050" x2="48950" y2="55050"/>
                      </a14:backgroundRemoval>
                    </a14:imgEffect>
                  </a14:imgLayer>
                </a14:imgProps>
              </a:ext>
            </a:extLst>
          </a:blip>
          <a:srcRect b="24540"/>
          <a:stretch/>
        </p:blipFill>
        <p:spPr>
          <a:xfrm>
            <a:off x="10764133" y="147258"/>
            <a:ext cx="1185493" cy="7298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63" b="96512" l="0" r="975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934" y="1414309"/>
            <a:ext cx="490096" cy="501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286" b="90000" l="926" r="89815">
                        <a14:foregroundMark x1="10185" y1="20000" x2="72222" y2="61429"/>
                        <a14:foregroundMark x1="70370" y1="11429" x2="31481" y2="87143"/>
                        <a14:foregroundMark x1="4630" y1="44286" x2="26852" y2="61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300" y="1499928"/>
            <a:ext cx="604287" cy="392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87500" l="0" r="988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570" y="1530630"/>
            <a:ext cx="738554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88506" l="0" r="88785">
                        <a14:foregroundMark x1="2804" y1="5747" x2="32710" y2="32184"/>
                        <a14:foregroundMark x1="29907" y1="13793" x2="45794" y2="40230"/>
                        <a14:backgroundMark x1="8411" y1="1149" x2="26168" y2="22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622" y="1426241"/>
            <a:ext cx="495216" cy="525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091" b="100000" l="1613" r="97581">
                        <a14:foregroundMark x1="75806" y1="12121" x2="78226" y2="77273"/>
                        <a14:foregroundMark x1="57258" y1="81818" x2="78226" y2="68182"/>
                        <a14:foregroundMark x1="57258" y1="33333" x2="91935" y2="30303"/>
                        <a14:foregroundMark x1="58871" y1="21212" x2="90323" y2="181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716" y="1555773"/>
            <a:ext cx="697708" cy="3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545" b="100000" l="2000" r="97000">
                        <a14:foregroundMark x1="21000" y1="35227" x2="24000" y2="90909"/>
                        <a14:foregroundMark x1="10000" y1="95455" x2="87000" y2="94318"/>
                        <a14:foregroundMark x1="8000" y1="84091" x2="17000" y2="40909"/>
                        <a14:backgroundMark x1="9000" y1="97727" x2="71000" y2="97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799" y="1452027"/>
            <a:ext cx="494980" cy="428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407" b="88889" l="0" r="991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695" y="1482928"/>
            <a:ext cx="710539" cy="455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0" r="100000">
                        <a14:foregroundMark x1="16667" y1="57500" x2="79487" y2="7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0608" y="1499928"/>
            <a:ext cx="411788" cy="414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2500" b="90000" l="9709" r="893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2657" y="1416094"/>
            <a:ext cx="740137" cy="556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389" b="88889" l="0" r="981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1501" y="1481472"/>
            <a:ext cx="657955" cy="432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5556" b="88889" l="2062" r="8969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4837" y="1291153"/>
            <a:ext cx="1023379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1205" b="89157" l="9483" r="896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6456" y="1521900"/>
            <a:ext cx="585730" cy="416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0" b="97917" l="8247" r="89691">
                        <a14:foregroundMark x1="85567" y1="47917" x2="85567" y2="77083"/>
                        <a14:foregroundMark x1="70103" y1="45833" x2="80412" y2="864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5888" y="1311411"/>
            <a:ext cx="509283" cy="51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1235" b="88889" l="0" r="970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8873" y="1415948"/>
            <a:ext cx="511137" cy="41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281991" y="6285698"/>
            <a:ext cx="68247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*Cereal cont. Gluten.  </a:t>
            </a:r>
            <a:r>
              <a:rPr lang="en-US" b="1" dirty="0"/>
              <a:t>CO = </a:t>
            </a:r>
            <a:r>
              <a:rPr lang="en-US" dirty="0"/>
              <a:t>Centeio </a:t>
            </a:r>
            <a:r>
              <a:rPr lang="en-US" b="1" dirty="0"/>
              <a:t>T</a:t>
            </a:r>
            <a:r>
              <a:rPr lang="en-US" dirty="0"/>
              <a:t> = Trigo  </a:t>
            </a:r>
            <a:r>
              <a:rPr lang="en-US" b="1" dirty="0"/>
              <a:t>S</a:t>
            </a:r>
            <a:r>
              <a:rPr lang="en-US" dirty="0"/>
              <a:t> = Sim </a:t>
            </a:r>
            <a:r>
              <a:rPr lang="en-US" b="1" dirty="0"/>
              <a:t>PC </a:t>
            </a:r>
            <a:r>
              <a:rPr lang="en-US" dirty="0"/>
              <a:t>= Pode conter  </a:t>
            </a:r>
          </a:p>
          <a:p>
            <a:endParaRPr lang="en-US" dirty="0"/>
          </a:p>
        </p:txBody>
      </p:sp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0483765"/>
              </p:ext>
            </p:extLst>
          </p:nvPr>
        </p:nvGraphicFramePr>
        <p:xfrm>
          <a:off x="324195" y="1956177"/>
          <a:ext cx="11648609" cy="189714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15838">
                  <a:extLst>
                    <a:ext uri="{9D8B030D-6E8A-4147-A177-3AD203B41FA5}">
                      <a16:colId xmlns:a16="http://schemas.microsoft.com/office/drawing/2014/main" val="846993778"/>
                    </a:ext>
                  </a:extLst>
                </a:gridCol>
                <a:gridCol w="607749">
                  <a:extLst>
                    <a:ext uri="{9D8B030D-6E8A-4147-A177-3AD203B41FA5}">
                      <a16:colId xmlns:a16="http://schemas.microsoft.com/office/drawing/2014/main" val="1694936116"/>
                    </a:ext>
                  </a:extLst>
                </a:gridCol>
                <a:gridCol w="637953">
                  <a:extLst>
                    <a:ext uri="{9D8B030D-6E8A-4147-A177-3AD203B41FA5}">
                      <a16:colId xmlns:a16="http://schemas.microsoft.com/office/drawing/2014/main" val="2363815482"/>
                    </a:ext>
                  </a:extLst>
                </a:gridCol>
                <a:gridCol w="542261">
                  <a:extLst>
                    <a:ext uri="{9D8B030D-6E8A-4147-A177-3AD203B41FA5}">
                      <a16:colId xmlns:a16="http://schemas.microsoft.com/office/drawing/2014/main" val="2535345177"/>
                    </a:ext>
                  </a:extLst>
                </a:gridCol>
                <a:gridCol w="750441">
                  <a:extLst>
                    <a:ext uri="{9D8B030D-6E8A-4147-A177-3AD203B41FA5}">
                      <a16:colId xmlns:a16="http://schemas.microsoft.com/office/drawing/2014/main" val="73577042"/>
                    </a:ext>
                  </a:extLst>
                </a:gridCol>
                <a:gridCol w="858129">
                  <a:extLst>
                    <a:ext uri="{9D8B030D-6E8A-4147-A177-3AD203B41FA5}">
                      <a16:colId xmlns:a16="http://schemas.microsoft.com/office/drawing/2014/main" val="958890687"/>
                    </a:ext>
                  </a:extLst>
                </a:gridCol>
                <a:gridCol w="492369">
                  <a:extLst>
                    <a:ext uri="{9D8B030D-6E8A-4147-A177-3AD203B41FA5}">
                      <a16:colId xmlns:a16="http://schemas.microsoft.com/office/drawing/2014/main" val="1379330837"/>
                    </a:ext>
                  </a:extLst>
                </a:gridCol>
                <a:gridCol w="787791">
                  <a:extLst>
                    <a:ext uri="{9D8B030D-6E8A-4147-A177-3AD203B41FA5}">
                      <a16:colId xmlns:a16="http://schemas.microsoft.com/office/drawing/2014/main" val="2906763018"/>
                    </a:ext>
                  </a:extLst>
                </a:gridCol>
                <a:gridCol w="759656">
                  <a:extLst>
                    <a:ext uri="{9D8B030D-6E8A-4147-A177-3AD203B41FA5}">
                      <a16:colId xmlns:a16="http://schemas.microsoft.com/office/drawing/2014/main" val="404717716"/>
                    </a:ext>
                  </a:extLst>
                </a:gridCol>
                <a:gridCol w="858129">
                  <a:extLst>
                    <a:ext uri="{9D8B030D-6E8A-4147-A177-3AD203B41FA5}">
                      <a16:colId xmlns:a16="http://schemas.microsoft.com/office/drawing/2014/main" val="1372457699"/>
                    </a:ext>
                  </a:extLst>
                </a:gridCol>
                <a:gridCol w="633046">
                  <a:extLst>
                    <a:ext uri="{9D8B030D-6E8A-4147-A177-3AD203B41FA5}">
                      <a16:colId xmlns:a16="http://schemas.microsoft.com/office/drawing/2014/main" val="878052675"/>
                    </a:ext>
                  </a:extLst>
                </a:gridCol>
                <a:gridCol w="675249">
                  <a:extLst>
                    <a:ext uri="{9D8B030D-6E8A-4147-A177-3AD203B41FA5}">
                      <a16:colId xmlns:a16="http://schemas.microsoft.com/office/drawing/2014/main" val="2932023883"/>
                    </a:ext>
                  </a:extLst>
                </a:gridCol>
                <a:gridCol w="522004">
                  <a:extLst>
                    <a:ext uri="{9D8B030D-6E8A-4147-A177-3AD203B41FA5}">
                      <a16:colId xmlns:a16="http://schemas.microsoft.com/office/drawing/2014/main" val="2759056400"/>
                    </a:ext>
                  </a:extLst>
                </a:gridCol>
                <a:gridCol w="653997">
                  <a:extLst>
                    <a:ext uri="{9D8B030D-6E8A-4147-A177-3AD203B41FA5}">
                      <a16:colId xmlns:a16="http://schemas.microsoft.com/office/drawing/2014/main" val="235799756"/>
                    </a:ext>
                  </a:extLst>
                </a:gridCol>
                <a:gridCol w="653997">
                  <a:extLst>
                    <a:ext uri="{9D8B030D-6E8A-4147-A177-3AD203B41FA5}">
                      <a16:colId xmlns:a16="http://schemas.microsoft.com/office/drawing/2014/main" val="14715548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 u="sng" dirty="0">
                          <a:solidFill>
                            <a:schemeClr val="tx1"/>
                          </a:solidFill>
                        </a:rPr>
                        <a:t>Sandwiches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Aipo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Ovos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Peixe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Cereal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</a:rPr>
                        <a:t> cont.</a:t>
                      </a:r>
                    </a:p>
                    <a:p>
                      <a:pPr algn="ctr"/>
                      <a:r>
                        <a:rPr lang="en-US" sz="1100" baseline="0" dirty="0">
                          <a:solidFill>
                            <a:schemeClr val="tx1"/>
                          </a:solidFill>
                        </a:rPr>
                        <a:t>Gluten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Tremoços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Leite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Moluscos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Mostarda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Amendoins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Sésamo</a:t>
                      </a:r>
                    </a:p>
                    <a:p>
                      <a:pPr algn="ctr"/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Marisco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Soja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Dióxido de enxofre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Frutos Secos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5164843"/>
                  </a:ext>
                </a:extLst>
              </a:tr>
              <a:tr h="4342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Grilled Chicken Sandwich &amp; Fries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P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P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P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P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3202875"/>
                  </a:ext>
                </a:extLst>
              </a:tr>
              <a:tr h="434261">
                <a:tc>
                  <a:txBody>
                    <a:bodyPr/>
                    <a:lstStyle/>
                    <a:p>
                      <a:pPr algn="l"/>
                      <a:r>
                        <a:rPr lang="en-US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BBQ Pulled Pork Sandwich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P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P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P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P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8345443"/>
                  </a:ext>
                </a:extLst>
              </a:tr>
              <a:tr h="4342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Messi Chicken Sandwich</a:t>
                      </a:r>
                      <a:endParaRPr lang="en-US" sz="1100" b="1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4465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3124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972588"/>
            <a:ext cx="12192000" cy="598092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SSS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-1"/>
            <a:ext cx="12192000" cy="972589"/>
          </a:xfrm>
          <a:prstGeom prst="rect">
            <a:avLst/>
          </a:prstGeom>
          <a:solidFill>
            <a:srgbClr val="AE3C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41615" y="250557"/>
            <a:ext cx="6957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Lisboa  – Lista de Alergénios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74785" l="0" r="100000">
                        <a14:foregroundMark x1="28648" y1="13927" x2="31879" y2="11485"/>
                        <a14:foregroundMark x1="30802" y1="29373" x2="29295" y2="33729"/>
                        <a14:foregroundMark x1="47711" y1="21452" x2="43942" y2="35974"/>
                        <a14:foregroundMark x1="25040" y1="28581" x2="23748" y2="32145"/>
                        <a14:foregroundMark x1="12547" y1="22112" x2="11686" y2="37426"/>
                        <a14:foregroundMark x1="58212" y1="25545" x2="54550" y2="36238"/>
                        <a14:foregroundMark x1="69305" y1="29637" x2="69305" y2="33465"/>
                        <a14:foregroundMark x1="81314" y1="27921" x2="81099" y2="36502"/>
                        <a14:foregroundMark x1="92353" y1="25017" x2="89930" y2="33993"/>
                        <a14:foregroundMark x1="40711" y1="52805" x2="40926" y2="54785"/>
                        <a14:foregroundMark x1="50027" y1="52013" x2="51319" y2="55842"/>
                        <a14:foregroundMark x1="54981" y1="54785" x2="57889" y2="54653"/>
                        <a14:foregroundMark x1="60151" y1="52937" x2="60474" y2="57294"/>
                        <a14:backgroundMark x1="48950" y1="55050" x2="48950" y2="55050"/>
                      </a14:backgroundRemoval>
                    </a14:imgEffect>
                  </a14:imgLayer>
                </a14:imgProps>
              </a:ext>
            </a:extLst>
          </a:blip>
          <a:srcRect b="24540"/>
          <a:stretch/>
        </p:blipFill>
        <p:spPr>
          <a:xfrm>
            <a:off x="10764133" y="147258"/>
            <a:ext cx="1185493" cy="7298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63" b="96512" l="0" r="975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733" y="1211719"/>
            <a:ext cx="490096" cy="501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286" b="90000" l="926" r="89815">
                        <a14:foregroundMark x1="10185" y1="20000" x2="72222" y2="61429"/>
                        <a14:foregroundMark x1="70370" y1="11429" x2="31481" y2="87143"/>
                        <a14:foregroundMark x1="4630" y1="44286" x2="26852" y2="61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142" y="1354110"/>
            <a:ext cx="604287" cy="392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87500" l="0" r="988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923" y="1351095"/>
            <a:ext cx="738554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88506" l="0" r="88785">
                        <a14:foregroundMark x1="2804" y1="5747" x2="32710" y2="32184"/>
                        <a14:foregroundMark x1="29907" y1="13793" x2="45794" y2="40230"/>
                        <a14:backgroundMark x1="8411" y1="1149" x2="26168" y2="22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231" y="1261708"/>
            <a:ext cx="495216" cy="525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091" b="100000" l="1613" r="97581">
                        <a14:foregroundMark x1="75806" y1="12121" x2="78226" y2="77273"/>
                        <a14:foregroundMark x1="57258" y1="81818" x2="78226" y2="68182"/>
                        <a14:foregroundMark x1="57258" y1="33333" x2="91935" y2="30303"/>
                        <a14:foregroundMark x1="58871" y1="21212" x2="90323" y2="181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404" y="1371484"/>
            <a:ext cx="575061" cy="311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545" b="100000" l="2000" r="97000">
                        <a14:foregroundMark x1="21000" y1="35227" x2="24000" y2="90909"/>
                        <a14:foregroundMark x1="10000" y1="95455" x2="87000" y2="94318"/>
                        <a14:foregroundMark x1="8000" y1="84091" x2="17000" y2="40909"/>
                        <a14:backgroundMark x1="9000" y1="97727" x2="71000" y2="97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639" y="1267494"/>
            <a:ext cx="494980" cy="428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407" b="88889" l="0" r="991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374" y="1257926"/>
            <a:ext cx="710539" cy="455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0" r="100000">
                        <a14:foregroundMark x1="16667" y1="57500" x2="79487" y2="7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819" y="1276837"/>
            <a:ext cx="411788" cy="414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2500" b="90000" l="9709" r="893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116" y="1210509"/>
            <a:ext cx="740137" cy="556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389" b="88889" l="0" r="981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9214" y="1240640"/>
            <a:ext cx="657955" cy="432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5556" b="88889" l="2062" r="8969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1692" y="1072132"/>
            <a:ext cx="1023379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1205" b="89157" l="9483" r="896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8403" y="1284928"/>
            <a:ext cx="585730" cy="416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0" b="97917" l="8247" r="89691">
                        <a14:foregroundMark x1="85567" y1="47917" x2="85567" y2="77083"/>
                        <a14:foregroundMark x1="70103" y1="45833" x2="80412" y2="864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6416" y="1127720"/>
            <a:ext cx="509283" cy="51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1235" b="88889" l="0" r="970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6188" y="1245644"/>
            <a:ext cx="511137" cy="41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240672" y="6530978"/>
            <a:ext cx="11122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*Cereal cont. Glúten </a:t>
            </a:r>
            <a:r>
              <a:rPr lang="en-US" b="1" dirty="0"/>
              <a:t>C</a:t>
            </a:r>
            <a:r>
              <a:rPr lang="en-US" dirty="0"/>
              <a:t> = Cevada </a:t>
            </a:r>
            <a:r>
              <a:rPr lang="en-US" b="1" dirty="0"/>
              <a:t>T</a:t>
            </a:r>
            <a:r>
              <a:rPr lang="en-US" dirty="0"/>
              <a:t> = Trigo </a:t>
            </a:r>
            <a:r>
              <a:rPr lang="en-US" b="1" dirty="0"/>
              <a:t> S</a:t>
            </a:r>
            <a:r>
              <a:rPr lang="en-US" dirty="0"/>
              <a:t> = Sim </a:t>
            </a:r>
            <a:r>
              <a:rPr lang="en-US" b="1" dirty="0"/>
              <a:t>PC</a:t>
            </a:r>
            <a:r>
              <a:rPr lang="en-US" dirty="0"/>
              <a:t> = Pode Conter</a:t>
            </a:r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7509626"/>
              </p:ext>
            </p:extLst>
          </p:nvPr>
        </p:nvGraphicFramePr>
        <p:xfrm>
          <a:off x="218752" y="1739126"/>
          <a:ext cx="11899881" cy="420793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56615">
                  <a:extLst>
                    <a:ext uri="{9D8B030D-6E8A-4147-A177-3AD203B41FA5}">
                      <a16:colId xmlns:a16="http://schemas.microsoft.com/office/drawing/2014/main" val="846993778"/>
                    </a:ext>
                  </a:extLst>
                </a:gridCol>
                <a:gridCol w="712382">
                  <a:extLst>
                    <a:ext uri="{9D8B030D-6E8A-4147-A177-3AD203B41FA5}">
                      <a16:colId xmlns:a16="http://schemas.microsoft.com/office/drawing/2014/main" val="1694936116"/>
                    </a:ext>
                  </a:extLst>
                </a:gridCol>
                <a:gridCol w="716988">
                  <a:extLst>
                    <a:ext uri="{9D8B030D-6E8A-4147-A177-3AD203B41FA5}">
                      <a16:colId xmlns:a16="http://schemas.microsoft.com/office/drawing/2014/main" val="2363815482"/>
                    </a:ext>
                  </a:extLst>
                </a:gridCol>
                <a:gridCol w="546090">
                  <a:extLst>
                    <a:ext uri="{9D8B030D-6E8A-4147-A177-3AD203B41FA5}">
                      <a16:colId xmlns:a16="http://schemas.microsoft.com/office/drawing/2014/main" val="2535345177"/>
                    </a:ext>
                  </a:extLst>
                </a:gridCol>
                <a:gridCol w="952981">
                  <a:extLst>
                    <a:ext uri="{9D8B030D-6E8A-4147-A177-3AD203B41FA5}">
                      <a16:colId xmlns:a16="http://schemas.microsoft.com/office/drawing/2014/main" val="73577042"/>
                    </a:ext>
                  </a:extLst>
                </a:gridCol>
                <a:gridCol w="725805">
                  <a:extLst>
                    <a:ext uri="{9D8B030D-6E8A-4147-A177-3AD203B41FA5}">
                      <a16:colId xmlns:a16="http://schemas.microsoft.com/office/drawing/2014/main" val="958890687"/>
                    </a:ext>
                  </a:extLst>
                </a:gridCol>
                <a:gridCol w="578213">
                  <a:extLst>
                    <a:ext uri="{9D8B030D-6E8A-4147-A177-3AD203B41FA5}">
                      <a16:colId xmlns:a16="http://schemas.microsoft.com/office/drawing/2014/main" val="1379330837"/>
                    </a:ext>
                  </a:extLst>
                </a:gridCol>
                <a:gridCol w="702061">
                  <a:extLst>
                    <a:ext uri="{9D8B030D-6E8A-4147-A177-3AD203B41FA5}">
                      <a16:colId xmlns:a16="http://schemas.microsoft.com/office/drawing/2014/main" val="2906763018"/>
                    </a:ext>
                  </a:extLst>
                </a:gridCol>
                <a:gridCol w="748145">
                  <a:extLst>
                    <a:ext uri="{9D8B030D-6E8A-4147-A177-3AD203B41FA5}">
                      <a16:colId xmlns:a16="http://schemas.microsoft.com/office/drawing/2014/main" val="404717716"/>
                    </a:ext>
                  </a:extLst>
                </a:gridCol>
                <a:gridCol w="812715">
                  <a:extLst>
                    <a:ext uri="{9D8B030D-6E8A-4147-A177-3AD203B41FA5}">
                      <a16:colId xmlns:a16="http://schemas.microsoft.com/office/drawing/2014/main" val="1372457699"/>
                    </a:ext>
                  </a:extLst>
                </a:gridCol>
                <a:gridCol w="637953">
                  <a:extLst>
                    <a:ext uri="{9D8B030D-6E8A-4147-A177-3AD203B41FA5}">
                      <a16:colId xmlns:a16="http://schemas.microsoft.com/office/drawing/2014/main" val="878052675"/>
                    </a:ext>
                  </a:extLst>
                </a:gridCol>
                <a:gridCol w="734085">
                  <a:extLst>
                    <a:ext uri="{9D8B030D-6E8A-4147-A177-3AD203B41FA5}">
                      <a16:colId xmlns:a16="http://schemas.microsoft.com/office/drawing/2014/main" val="2932023883"/>
                    </a:ext>
                  </a:extLst>
                </a:gridCol>
                <a:gridCol w="658616">
                  <a:extLst>
                    <a:ext uri="{9D8B030D-6E8A-4147-A177-3AD203B41FA5}">
                      <a16:colId xmlns:a16="http://schemas.microsoft.com/office/drawing/2014/main" val="2759056400"/>
                    </a:ext>
                  </a:extLst>
                </a:gridCol>
                <a:gridCol w="658616">
                  <a:extLst>
                    <a:ext uri="{9D8B030D-6E8A-4147-A177-3AD203B41FA5}">
                      <a16:colId xmlns:a16="http://schemas.microsoft.com/office/drawing/2014/main" val="235799756"/>
                    </a:ext>
                  </a:extLst>
                </a:gridCol>
                <a:gridCol w="658616">
                  <a:extLst>
                    <a:ext uri="{9D8B030D-6E8A-4147-A177-3AD203B41FA5}">
                      <a16:colId xmlns:a16="http://schemas.microsoft.com/office/drawing/2014/main" val="14715548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 u="sng" dirty="0">
                          <a:solidFill>
                            <a:schemeClr val="tx1"/>
                          </a:solidFill>
                        </a:rPr>
                        <a:t>Saladas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Aipo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Ovos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Peixe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Cereal</a:t>
                      </a:r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 cont.</a:t>
                      </a:r>
                    </a:p>
                    <a:p>
                      <a:pPr algn="ctr"/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Glúten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Tremoços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Leite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Moluscos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Mostarda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Amendoins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Sésamo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Marisco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Soja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Dióxido de enxofre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Frutos Secos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5164843"/>
                  </a:ext>
                </a:extLst>
              </a:tr>
              <a:tr h="4342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Chicken Caesar Salad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C/T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b="1" dirty="0">
                          <a:solidFill>
                            <a:schemeClr val="tx1"/>
                          </a:solidFill>
                        </a:rPr>
                        <a:t>PC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b="1" dirty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3202875"/>
                  </a:ext>
                </a:extLst>
              </a:tr>
              <a:tr h="434261">
                <a:tc>
                  <a:txBody>
                    <a:bodyPr/>
                    <a:lstStyle/>
                    <a:p>
                      <a:pPr algn="l"/>
                      <a:r>
                        <a:rPr lang="en-US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Steak Cobb Salad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b="1" dirty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8345443"/>
                  </a:ext>
                </a:extLst>
              </a:tr>
              <a:tr h="434261">
                <a:tc>
                  <a:txBody>
                    <a:bodyPr/>
                    <a:lstStyle/>
                    <a:p>
                      <a:pPr algn="l"/>
                      <a:r>
                        <a:rPr lang="en-US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Asian Noodle Bowl w/Salmon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4465273"/>
                  </a:ext>
                </a:extLst>
              </a:tr>
              <a:tr h="383172">
                <a:tc>
                  <a:txBody>
                    <a:bodyPr/>
                    <a:lstStyle/>
                    <a:p>
                      <a:pPr algn="l"/>
                      <a:r>
                        <a:rPr lang="en-US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Asian Noodle Bowl w/Chicken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078643"/>
                  </a:ext>
                </a:extLst>
              </a:tr>
              <a:tr h="4342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Southwest Bowl </a:t>
                      </a:r>
                      <a:br>
                        <a:rPr lang="en-US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w/Salmon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1058562"/>
                  </a:ext>
                </a:extLst>
              </a:tr>
              <a:tr h="3195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Southwest Bowl w/Chicken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8764683"/>
                  </a:ext>
                </a:extLst>
              </a:tr>
              <a:tr h="3195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Southwest Bowl w/Beef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01386632"/>
                  </a:ext>
                </a:extLst>
              </a:tr>
              <a:tr h="434261">
                <a:tc>
                  <a:txBody>
                    <a:bodyPr/>
                    <a:lstStyle/>
                    <a:p>
                      <a:pPr algn="l"/>
                      <a:r>
                        <a:rPr lang="en-US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Side Caesar Salad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C/T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022299"/>
                  </a:ext>
                </a:extLst>
              </a:tr>
              <a:tr h="4342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Side House Salad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(sem molho)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81325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9329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877077"/>
            <a:ext cx="12192000" cy="598092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-1"/>
            <a:ext cx="12192000" cy="972589"/>
          </a:xfrm>
          <a:prstGeom prst="rect">
            <a:avLst/>
          </a:prstGeom>
          <a:solidFill>
            <a:srgbClr val="AE3C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41615" y="250557"/>
            <a:ext cx="6957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Lisboa  – Lista de Alergénios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74785" l="0" r="100000">
                        <a14:foregroundMark x1="28648" y1="13927" x2="31879" y2="11485"/>
                        <a14:foregroundMark x1="30802" y1="29373" x2="29295" y2="33729"/>
                        <a14:foregroundMark x1="47711" y1="21452" x2="43942" y2="35974"/>
                        <a14:foregroundMark x1="25040" y1="28581" x2="23748" y2="32145"/>
                        <a14:foregroundMark x1="12547" y1="22112" x2="11686" y2="37426"/>
                        <a14:foregroundMark x1="58212" y1="25545" x2="54550" y2="36238"/>
                        <a14:foregroundMark x1="69305" y1="29637" x2="69305" y2="33465"/>
                        <a14:foregroundMark x1="81314" y1="27921" x2="81099" y2="36502"/>
                        <a14:foregroundMark x1="92353" y1="25017" x2="89930" y2="33993"/>
                        <a14:foregroundMark x1="40711" y1="52805" x2="40926" y2="54785"/>
                        <a14:foregroundMark x1="50027" y1="52013" x2="51319" y2="55842"/>
                        <a14:foregroundMark x1="54981" y1="54785" x2="57889" y2="54653"/>
                        <a14:foregroundMark x1="60151" y1="52937" x2="60474" y2="57294"/>
                        <a14:backgroundMark x1="48950" y1="55050" x2="48950" y2="55050"/>
                      </a14:backgroundRemoval>
                    </a14:imgEffect>
                  </a14:imgLayer>
                </a14:imgProps>
              </a:ext>
            </a:extLst>
          </a:blip>
          <a:srcRect b="24540"/>
          <a:stretch/>
        </p:blipFill>
        <p:spPr>
          <a:xfrm>
            <a:off x="10764133" y="147258"/>
            <a:ext cx="1185493" cy="7298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63" b="96512" l="0" r="975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402" y="1358148"/>
            <a:ext cx="490096" cy="501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286" b="90000" l="926" r="89815">
                        <a14:foregroundMark x1="10185" y1="20000" x2="72222" y2="61429"/>
                        <a14:foregroundMark x1="70370" y1="11429" x2="31481" y2="87143"/>
                        <a14:foregroundMark x1="4630" y1="44286" x2="26852" y2="61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257" y="1459752"/>
            <a:ext cx="604287" cy="392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87500" l="0" r="988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182" y="1501847"/>
            <a:ext cx="738554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88506" l="0" r="88785">
                        <a14:foregroundMark x1="2804" y1="5747" x2="32710" y2="32184"/>
                        <a14:foregroundMark x1="29907" y1="13793" x2="45794" y2="40230"/>
                        <a14:backgroundMark x1="8411" y1="1149" x2="26168" y2="22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745" y="1406680"/>
            <a:ext cx="495216" cy="525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091" b="100000" l="1613" r="97581">
                        <a14:foregroundMark x1="75806" y1="12121" x2="78226" y2="77273"/>
                        <a14:foregroundMark x1="57258" y1="81818" x2="78226" y2="68182"/>
                        <a14:foregroundMark x1="57258" y1="33333" x2="91935" y2="30303"/>
                        <a14:foregroundMark x1="58871" y1="21212" x2="90323" y2="181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6975" y="1476871"/>
            <a:ext cx="697708" cy="3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545" b="100000" l="2000" r="97000">
                        <a14:foregroundMark x1="21000" y1="35227" x2="24000" y2="90909"/>
                        <a14:foregroundMark x1="10000" y1="95455" x2="87000" y2="94318"/>
                        <a14:foregroundMark x1="8000" y1="84091" x2="17000" y2="40909"/>
                        <a14:backgroundMark x1="9000" y1="97727" x2="71000" y2="97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542" y="1408696"/>
            <a:ext cx="494980" cy="428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407" b="88889" l="0" r="991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692" y="1421580"/>
            <a:ext cx="710539" cy="455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0" r="100000">
                        <a14:foregroundMark x1="16667" y1="57500" x2="79487" y2="7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440" y="1445659"/>
            <a:ext cx="411788" cy="414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2500" b="90000" l="9709" r="893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656" y="1352041"/>
            <a:ext cx="731851" cy="549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389" b="88889" l="0" r="981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8266" y="1415734"/>
            <a:ext cx="657955" cy="432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5556" b="88889" l="2062" r="8969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8768" y="1247578"/>
            <a:ext cx="1023379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1205" b="89157" l="9483" r="896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5663" y="1474166"/>
            <a:ext cx="585730" cy="416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0" b="97917" l="8247" r="89691">
                        <a14:foregroundMark x1="85567" y1="47917" x2="85567" y2="77083"/>
                        <a14:foregroundMark x1="70103" y1="45833" x2="80412" y2="864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626" y="1309836"/>
            <a:ext cx="509283" cy="51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1235" b="88889" l="0" r="970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8636" y="1413883"/>
            <a:ext cx="511137" cy="41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971531"/>
              </p:ext>
            </p:extLst>
          </p:nvPr>
        </p:nvGraphicFramePr>
        <p:xfrm>
          <a:off x="332572" y="1882827"/>
          <a:ext cx="11730874" cy="422216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56615">
                  <a:extLst>
                    <a:ext uri="{9D8B030D-6E8A-4147-A177-3AD203B41FA5}">
                      <a16:colId xmlns:a16="http://schemas.microsoft.com/office/drawing/2014/main" val="846993778"/>
                    </a:ext>
                  </a:extLst>
                </a:gridCol>
                <a:gridCol w="712382">
                  <a:extLst>
                    <a:ext uri="{9D8B030D-6E8A-4147-A177-3AD203B41FA5}">
                      <a16:colId xmlns:a16="http://schemas.microsoft.com/office/drawing/2014/main" val="1694936116"/>
                    </a:ext>
                  </a:extLst>
                </a:gridCol>
                <a:gridCol w="716988">
                  <a:extLst>
                    <a:ext uri="{9D8B030D-6E8A-4147-A177-3AD203B41FA5}">
                      <a16:colId xmlns:a16="http://schemas.microsoft.com/office/drawing/2014/main" val="2363815482"/>
                    </a:ext>
                  </a:extLst>
                </a:gridCol>
                <a:gridCol w="546090">
                  <a:extLst>
                    <a:ext uri="{9D8B030D-6E8A-4147-A177-3AD203B41FA5}">
                      <a16:colId xmlns:a16="http://schemas.microsoft.com/office/drawing/2014/main" val="2535345177"/>
                    </a:ext>
                  </a:extLst>
                </a:gridCol>
                <a:gridCol w="840399">
                  <a:extLst>
                    <a:ext uri="{9D8B030D-6E8A-4147-A177-3AD203B41FA5}">
                      <a16:colId xmlns:a16="http://schemas.microsoft.com/office/drawing/2014/main" val="73577042"/>
                    </a:ext>
                  </a:extLst>
                </a:gridCol>
                <a:gridCol w="759656">
                  <a:extLst>
                    <a:ext uri="{9D8B030D-6E8A-4147-A177-3AD203B41FA5}">
                      <a16:colId xmlns:a16="http://schemas.microsoft.com/office/drawing/2014/main" val="958890687"/>
                    </a:ext>
                  </a:extLst>
                </a:gridCol>
                <a:gridCol w="633046">
                  <a:extLst>
                    <a:ext uri="{9D8B030D-6E8A-4147-A177-3AD203B41FA5}">
                      <a16:colId xmlns:a16="http://schemas.microsoft.com/office/drawing/2014/main" val="1379330837"/>
                    </a:ext>
                  </a:extLst>
                </a:gridCol>
                <a:gridCol w="773723">
                  <a:extLst>
                    <a:ext uri="{9D8B030D-6E8A-4147-A177-3AD203B41FA5}">
                      <a16:colId xmlns:a16="http://schemas.microsoft.com/office/drawing/2014/main" val="2906763018"/>
                    </a:ext>
                  </a:extLst>
                </a:gridCol>
                <a:gridCol w="759655">
                  <a:extLst>
                    <a:ext uri="{9D8B030D-6E8A-4147-A177-3AD203B41FA5}">
                      <a16:colId xmlns:a16="http://schemas.microsoft.com/office/drawing/2014/main" val="404717716"/>
                    </a:ext>
                  </a:extLst>
                </a:gridCol>
                <a:gridCol w="858129">
                  <a:extLst>
                    <a:ext uri="{9D8B030D-6E8A-4147-A177-3AD203B41FA5}">
                      <a16:colId xmlns:a16="http://schemas.microsoft.com/office/drawing/2014/main" val="1372457699"/>
                    </a:ext>
                  </a:extLst>
                </a:gridCol>
                <a:gridCol w="759656">
                  <a:extLst>
                    <a:ext uri="{9D8B030D-6E8A-4147-A177-3AD203B41FA5}">
                      <a16:colId xmlns:a16="http://schemas.microsoft.com/office/drawing/2014/main" val="878052675"/>
                    </a:ext>
                  </a:extLst>
                </a:gridCol>
                <a:gridCol w="647114">
                  <a:extLst>
                    <a:ext uri="{9D8B030D-6E8A-4147-A177-3AD203B41FA5}">
                      <a16:colId xmlns:a16="http://schemas.microsoft.com/office/drawing/2014/main" val="2932023883"/>
                    </a:ext>
                  </a:extLst>
                </a:gridCol>
                <a:gridCol w="450166">
                  <a:extLst>
                    <a:ext uri="{9D8B030D-6E8A-4147-A177-3AD203B41FA5}">
                      <a16:colId xmlns:a16="http://schemas.microsoft.com/office/drawing/2014/main" val="2759056400"/>
                    </a:ext>
                  </a:extLst>
                </a:gridCol>
                <a:gridCol w="661181">
                  <a:extLst>
                    <a:ext uri="{9D8B030D-6E8A-4147-A177-3AD203B41FA5}">
                      <a16:colId xmlns:a16="http://schemas.microsoft.com/office/drawing/2014/main" val="235799756"/>
                    </a:ext>
                  </a:extLst>
                </a:gridCol>
                <a:gridCol w="556074">
                  <a:extLst>
                    <a:ext uri="{9D8B030D-6E8A-4147-A177-3AD203B41FA5}">
                      <a16:colId xmlns:a16="http://schemas.microsoft.com/office/drawing/2014/main" val="1471554855"/>
                    </a:ext>
                  </a:extLst>
                </a:gridCol>
              </a:tblGrid>
              <a:tr h="522748">
                <a:tc>
                  <a:txBody>
                    <a:bodyPr/>
                    <a:lstStyle/>
                    <a:p>
                      <a:pPr algn="ctr"/>
                      <a:r>
                        <a:rPr lang="pt-PT" sz="2000" b="1" u="sng" dirty="0">
                          <a:solidFill>
                            <a:schemeClr val="tx1"/>
                          </a:solidFill>
                        </a:rPr>
                        <a:t>M</a:t>
                      </a:r>
                      <a:r>
                        <a:rPr lang="en-US" sz="2000" b="1" u="sng" dirty="0" err="1">
                          <a:solidFill>
                            <a:schemeClr val="tx1"/>
                          </a:solidFill>
                        </a:rPr>
                        <a:t>olhos</a:t>
                      </a:r>
                      <a:r>
                        <a:rPr lang="en-US" sz="2000" b="1" u="sng" dirty="0">
                          <a:solidFill>
                            <a:schemeClr val="tx1"/>
                          </a:solidFill>
                        </a:rPr>
                        <a:t> Saladas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Aipo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Ovos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Peixe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Cereal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</a:rPr>
                        <a:t> cont.</a:t>
                      </a:r>
                    </a:p>
                    <a:p>
                      <a:pPr algn="ctr"/>
                      <a:r>
                        <a:rPr lang="en-US" sz="1100" baseline="0" dirty="0">
                          <a:solidFill>
                            <a:schemeClr val="tx1"/>
                          </a:solidFill>
                        </a:rPr>
                        <a:t>Gluten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Tremoços</a:t>
                      </a:r>
                    </a:p>
                    <a:p>
                      <a:pPr algn="ctr"/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Leite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Moluscos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Mostarda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Amendoins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Sésamo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Marisco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Soja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Dióxido de enxofre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Frutos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</a:rPr>
                        <a:t> Secos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5164843"/>
                  </a:ext>
                </a:extLst>
              </a:tr>
              <a:tr h="4342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Blue Cheese Dressing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3202875"/>
                  </a:ext>
                </a:extLst>
              </a:tr>
              <a:tr h="434261">
                <a:tc>
                  <a:txBody>
                    <a:bodyPr/>
                    <a:lstStyle/>
                    <a:p>
                      <a:pPr algn="l"/>
                      <a:r>
                        <a:rPr lang="en-US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Caesar Dressing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</a:rPr>
                        <a:t>PC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</a:rPr>
                        <a:t>PC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8345443"/>
                  </a:ext>
                </a:extLst>
              </a:tr>
              <a:tr h="434261">
                <a:tc>
                  <a:txBody>
                    <a:bodyPr/>
                    <a:lstStyle/>
                    <a:p>
                      <a:pPr algn="l"/>
                      <a:r>
                        <a:rPr lang="en-US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Honey Mustard Dressing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4465273"/>
                  </a:ext>
                </a:extLst>
              </a:tr>
              <a:tr h="383172">
                <a:tc>
                  <a:txBody>
                    <a:bodyPr/>
                    <a:lstStyle/>
                    <a:p>
                      <a:pPr algn="l"/>
                      <a:r>
                        <a:rPr lang="en-US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Oil &amp; Vinegar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078643"/>
                  </a:ext>
                </a:extLst>
              </a:tr>
              <a:tr h="4342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Legendary Sauce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1058562"/>
                  </a:ext>
                </a:extLst>
              </a:tr>
              <a:tr h="3195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Buffalo Sauce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</a:rPr>
                        <a:t>PC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8764683"/>
                  </a:ext>
                </a:extLst>
              </a:tr>
              <a:tr h="3195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Sesame Soy Dressing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01386632"/>
                  </a:ext>
                </a:extLst>
              </a:tr>
              <a:tr h="434261">
                <a:tc>
                  <a:txBody>
                    <a:bodyPr/>
                    <a:lstStyle/>
                    <a:p>
                      <a:pPr algn="l"/>
                      <a:r>
                        <a:rPr lang="en-US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Ranch Dressing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022299"/>
                  </a:ext>
                </a:extLst>
              </a:tr>
              <a:tr h="434261">
                <a:tc>
                  <a:txBody>
                    <a:bodyPr/>
                    <a:lstStyle/>
                    <a:p>
                      <a:pPr algn="l"/>
                      <a:r>
                        <a:rPr lang="pt-PT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Spicy Mayonnaise</a:t>
                      </a:r>
                      <a:endParaRPr lang="en-US" sz="1100" b="1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05387"/>
                  </a:ext>
                </a:extLst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240672" y="6390298"/>
            <a:ext cx="11122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*Cereal cont. Glúten </a:t>
            </a:r>
            <a:r>
              <a:rPr lang="en-US" b="1" dirty="0"/>
              <a:t>C</a:t>
            </a:r>
            <a:r>
              <a:rPr lang="en-US" dirty="0"/>
              <a:t> = Cevada </a:t>
            </a:r>
            <a:r>
              <a:rPr lang="en-US" b="1" dirty="0"/>
              <a:t>T</a:t>
            </a:r>
            <a:r>
              <a:rPr lang="en-US" dirty="0"/>
              <a:t> = Trigo </a:t>
            </a:r>
            <a:r>
              <a:rPr lang="en-US" b="1" dirty="0"/>
              <a:t> S</a:t>
            </a:r>
            <a:r>
              <a:rPr lang="en-US" dirty="0"/>
              <a:t> = Sim </a:t>
            </a:r>
            <a:r>
              <a:rPr lang="en-US" b="1" dirty="0"/>
              <a:t>PC</a:t>
            </a:r>
            <a:r>
              <a:rPr lang="en-US" dirty="0"/>
              <a:t> = Pode Conter</a:t>
            </a:r>
          </a:p>
        </p:txBody>
      </p:sp>
    </p:spTree>
    <p:extLst>
      <p:ext uri="{BB962C8B-B14F-4D97-AF65-F5344CB8AC3E}">
        <p14:creationId xmlns:p14="http://schemas.microsoft.com/office/powerpoint/2010/main" val="1361547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877077"/>
            <a:ext cx="12192000" cy="598092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-1"/>
            <a:ext cx="12192000" cy="972589"/>
          </a:xfrm>
          <a:prstGeom prst="rect">
            <a:avLst/>
          </a:prstGeom>
          <a:solidFill>
            <a:srgbClr val="AE3C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b="24540"/>
          <a:stretch/>
        </p:blipFill>
        <p:spPr>
          <a:xfrm>
            <a:off x="10764133" y="147258"/>
            <a:ext cx="1185493" cy="7298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307" y="1371834"/>
            <a:ext cx="490096" cy="501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192" y="1455725"/>
            <a:ext cx="604287" cy="392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3106" y="1479651"/>
            <a:ext cx="738554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420" y="1357116"/>
            <a:ext cx="495216" cy="525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8083" y="1471644"/>
            <a:ext cx="697708" cy="3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856" y="1372099"/>
            <a:ext cx="494980" cy="428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374" y="1394815"/>
            <a:ext cx="710539" cy="455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708" y="1438799"/>
            <a:ext cx="411788" cy="414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668" y="1342373"/>
            <a:ext cx="740137" cy="556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6034" y="1419861"/>
            <a:ext cx="657955" cy="432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0282" y="1230338"/>
            <a:ext cx="1023379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7254" y="1437807"/>
            <a:ext cx="585730" cy="416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4071" y="1314895"/>
            <a:ext cx="509283" cy="51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4837" y="1408789"/>
            <a:ext cx="511137" cy="41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9110745"/>
              </p:ext>
            </p:extLst>
          </p:nvPr>
        </p:nvGraphicFramePr>
        <p:xfrm>
          <a:off x="332572" y="1882827"/>
          <a:ext cx="11730874" cy="298838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56615">
                  <a:extLst>
                    <a:ext uri="{9D8B030D-6E8A-4147-A177-3AD203B41FA5}">
                      <a16:colId xmlns:a16="http://schemas.microsoft.com/office/drawing/2014/main" val="846993778"/>
                    </a:ext>
                  </a:extLst>
                </a:gridCol>
                <a:gridCol w="712382">
                  <a:extLst>
                    <a:ext uri="{9D8B030D-6E8A-4147-A177-3AD203B41FA5}">
                      <a16:colId xmlns:a16="http://schemas.microsoft.com/office/drawing/2014/main" val="1694936116"/>
                    </a:ext>
                  </a:extLst>
                </a:gridCol>
                <a:gridCol w="716988">
                  <a:extLst>
                    <a:ext uri="{9D8B030D-6E8A-4147-A177-3AD203B41FA5}">
                      <a16:colId xmlns:a16="http://schemas.microsoft.com/office/drawing/2014/main" val="2363815482"/>
                    </a:ext>
                  </a:extLst>
                </a:gridCol>
                <a:gridCol w="546090">
                  <a:extLst>
                    <a:ext uri="{9D8B030D-6E8A-4147-A177-3AD203B41FA5}">
                      <a16:colId xmlns:a16="http://schemas.microsoft.com/office/drawing/2014/main" val="2535345177"/>
                    </a:ext>
                  </a:extLst>
                </a:gridCol>
                <a:gridCol w="854467">
                  <a:extLst>
                    <a:ext uri="{9D8B030D-6E8A-4147-A177-3AD203B41FA5}">
                      <a16:colId xmlns:a16="http://schemas.microsoft.com/office/drawing/2014/main" val="7357704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958890687"/>
                    </a:ext>
                  </a:extLst>
                </a:gridCol>
                <a:gridCol w="502005">
                  <a:extLst>
                    <a:ext uri="{9D8B030D-6E8A-4147-A177-3AD203B41FA5}">
                      <a16:colId xmlns:a16="http://schemas.microsoft.com/office/drawing/2014/main" val="1379330837"/>
                    </a:ext>
                  </a:extLst>
                </a:gridCol>
                <a:gridCol w="712932">
                  <a:extLst>
                    <a:ext uri="{9D8B030D-6E8A-4147-A177-3AD203B41FA5}">
                      <a16:colId xmlns:a16="http://schemas.microsoft.com/office/drawing/2014/main" val="2906763018"/>
                    </a:ext>
                  </a:extLst>
                </a:gridCol>
                <a:gridCol w="754540">
                  <a:extLst>
                    <a:ext uri="{9D8B030D-6E8A-4147-A177-3AD203B41FA5}">
                      <a16:colId xmlns:a16="http://schemas.microsoft.com/office/drawing/2014/main" val="404717716"/>
                    </a:ext>
                  </a:extLst>
                </a:gridCol>
                <a:gridCol w="815926">
                  <a:extLst>
                    <a:ext uri="{9D8B030D-6E8A-4147-A177-3AD203B41FA5}">
                      <a16:colId xmlns:a16="http://schemas.microsoft.com/office/drawing/2014/main" val="1372457699"/>
                    </a:ext>
                  </a:extLst>
                </a:gridCol>
                <a:gridCol w="617476">
                  <a:extLst>
                    <a:ext uri="{9D8B030D-6E8A-4147-A177-3AD203B41FA5}">
                      <a16:colId xmlns:a16="http://schemas.microsoft.com/office/drawing/2014/main" val="878052675"/>
                    </a:ext>
                  </a:extLst>
                </a:gridCol>
                <a:gridCol w="734085">
                  <a:extLst>
                    <a:ext uri="{9D8B030D-6E8A-4147-A177-3AD203B41FA5}">
                      <a16:colId xmlns:a16="http://schemas.microsoft.com/office/drawing/2014/main" val="2932023883"/>
                    </a:ext>
                  </a:extLst>
                </a:gridCol>
                <a:gridCol w="658616">
                  <a:extLst>
                    <a:ext uri="{9D8B030D-6E8A-4147-A177-3AD203B41FA5}">
                      <a16:colId xmlns:a16="http://schemas.microsoft.com/office/drawing/2014/main" val="2759056400"/>
                    </a:ext>
                  </a:extLst>
                </a:gridCol>
                <a:gridCol w="658616">
                  <a:extLst>
                    <a:ext uri="{9D8B030D-6E8A-4147-A177-3AD203B41FA5}">
                      <a16:colId xmlns:a16="http://schemas.microsoft.com/office/drawing/2014/main" val="235799756"/>
                    </a:ext>
                  </a:extLst>
                </a:gridCol>
                <a:gridCol w="658616">
                  <a:extLst>
                    <a:ext uri="{9D8B030D-6E8A-4147-A177-3AD203B41FA5}">
                      <a16:colId xmlns:a16="http://schemas.microsoft.com/office/drawing/2014/main" val="14715548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t-PT" sz="2000" b="1" u="sng" dirty="0">
                          <a:solidFill>
                            <a:schemeClr val="tx1"/>
                          </a:solidFill>
                        </a:rPr>
                        <a:t>M</a:t>
                      </a:r>
                      <a:r>
                        <a:rPr lang="en-US" sz="2000" b="1" u="sng" dirty="0" err="1">
                          <a:solidFill>
                            <a:schemeClr val="tx1"/>
                          </a:solidFill>
                        </a:rPr>
                        <a:t>olhos</a:t>
                      </a:r>
                      <a:r>
                        <a:rPr lang="en-US" sz="2000" b="1" u="sng" dirty="0">
                          <a:solidFill>
                            <a:schemeClr val="tx1"/>
                          </a:solidFill>
                        </a:rPr>
                        <a:t> Saladas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Aipo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Ovos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Peixe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Cereal</a:t>
                      </a:r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 cont.</a:t>
                      </a:r>
                    </a:p>
                    <a:p>
                      <a:pPr algn="ctr"/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Gluten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Tremoços</a:t>
                      </a:r>
                    </a:p>
                    <a:p>
                      <a:pPr algn="ctr"/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Leite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Moluscos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Mostarda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Amendoins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Sésamo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Marisco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Soja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Dióxido de enxofre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Frutos</a:t>
                      </a:r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 Secos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5164843"/>
                  </a:ext>
                </a:extLst>
              </a:tr>
              <a:tr h="4342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Dijonniase </a:t>
                      </a:r>
                      <a:endParaRPr lang="en-US" sz="1100" b="1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3202875"/>
                  </a:ext>
                </a:extLst>
              </a:tr>
              <a:tr h="434261">
                <a:tc>
                  <a:txBody>
                    <a:bodyPr/>
                    <a:lstStyle/>
                    <a:p>
                      <a:pPr algn="l"/>
                      <a:r>
                        <a:rPr lang="pt-PT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Herb Aioli</a:t>
                      </a:r>
                      <a:endParaRPr lang="en-US" sz="1100" b="1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8345443"/>
                  </a:ext>
                </a:extLst>
              </a:tr>
              <a:tr h="434261">
                <a:tc>
                  <a:txBody>
                    <a:bodyPr/>
                    <a:lstStyle/>
                    <a:p>
                      <a:pPr algn="l"/>
                      <a:r>
                        <a:rPr lang="pt-PT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Buffalo Sauce</a:t>
                      </a:r>
                      <a:endParaRPr lang="en-US" sz="1100" b="1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4465273"/>
                  </a:ext>
                </a:extLst>
              </a:tr>
              <a:tr h="383172">
                <a:tc>
                  <a:txBody>
                    <a:bodyPr/>
                    <a:lstStyle/>
                    <a:p>
                      <a:pPr algn="l"/>
                      <a:r>
                        <a:rPr lang="pt-PT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Signature BBQ Sauce</a:t>
                      </a:r>
                      <a:endParaRPr lang="en-US" sz="1100" b="1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078643"/>
                  </a:ext>
                </a:extLst>
              </a:tr>
              <a:tr h="4342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Garlic Aioli</a:t>
                      </a:r>
                      <a:endParaRPr lang="en-US" sz="1100" b="1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1058562"/>
                  </a:ext>
                </a:extLst>
              </a:tr>
              <a:tr h="3195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Gochujang Sauce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8764683"/>
                  </a:ext>
                </a:extLst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332572" y="6330387"/>
            <a:ext cx="7158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*Cereal cont. Glúten </a:t>
            </a:r>
            <a:r>
              <a:rPr lang="en-US" b="1" dirty="0"/>
              <a:t>C</a:t>
            </a:r>
            <a:r>
              <a:rPr lang="en-US" dirty="0"/>
              <a:t> = Cevada </a:t>
            </a:r>
            <a:r>
              <a:rPr lang="en-US" b="1" dirty="0"/>
              <a:t>T</a:t>
            </a:r>
            <a:r>
              <a:rPr lang="en-US" dirty="0"/>
              <a:t> = Trigo </a:t>
            </a:r>
            <a:r>
              <a:rPr lang="en-US" b="1" dirty="0"/>
              <a:t> S</a:t>
            </a:r>
            <a:r>
              <a:rPr lang="en-US" dirty="0"/>
              <a:t> = Sim </a:t>
            </a:r>
            <a:r>
              <a:rPr lang="en-US" b="1" dirty="0"/>
              <a:t>PC</a:t>
            </a:r>
            <a:r>
              <a:rPr lang="en-US" dirty="0"/>
              <a:t> = Pode Conter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1615" y="250557"/>
            <a:ext cx="6957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Lisboa  – Lista de Alergénios</a:t>
            </a:r>
          </a:p>
        </p:txBody>
      </p:sp>
    </p:spTree>
    <p:extLst>
      <p:ext uri="{BB962C8B-B14F-4D97-AF65-F5344CB8AC3E}">
        <p14:creationId xmlns:p14="http://schemas.microsoft.com/office/powerpoint/2010/main" val="1651244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711201"/>
            <a:ext cx="12192000" cy="6146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-1"/>
            <a:ext cx="12192000" cy="809153"/>
          </a:xfrm>
          <a:prstGeom prst="rect">
            <a:avLst/>
          </a:prstGeom>
          <a:solidFill>
            <a:srgbClr val="AE3C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24196" y="125600"/>
            <a:ext cx="6957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Lisboa  – Lista de Alergénios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74785" l="0" r="100000">
                        <a14:foregroundMark x1="28648" y1="13927" x2="31879" y2="11485"/>
                        <a14:foregroundMark x1="30802" y1="29373" x2="29295" y2="33729"/>
                        <a14:foregroundMark x1="47711" y1="21452" x2="43942" y2="35974"/>
                        <a14:foregroundMark x1="25040" y1="28581" x2="23748" y2="32145"/>
                        <a14:foregroundMark x1="12547" y1="22112" x2="11686" y2="37426"/>
                        <a14:foregroundMark x1="58212" y1="25545" x2="54550" y2="36238"/>
                        <a14:foregroundMark x1="69305" y1="29637" x2="69305" y2="33465"/>
                        <a14:foregroundMark x1="81314" y1="27921" x2="81099" y2="36502"/>
                        <a14:foregroundMark x1="92353" y1="25017" x2="89930" y2="33993"/>
                        <a14:foregroundMark x1="40711" y1="52805" x2="40926" y2="54785"/>
                        <a14:foregroundMark x1="50027" y1="52013" x2="51319" y2="55842"/>
                        <a14:foregroundMark x1="54981" y1="54785" x2="57889" y2="54653"/>
                        <a14:foregroundMark x1="60151" y1="52937" x2="60474" y2="57294"/>
                        <a14:backgroundMark x1="48950" y1="55050" x2="48950" y2="55050"/>
                      </a14:backgroundRemoval>
                    </a14:imgEffect>
                  </a14:imgLayer>
                </a14:imgProps>
              </a:ext>
            </a:extLst>
          </a:blip>
          <a:srcRect b="24540"/>
          <a:stretch/>
        </p:blipFill>
        <p:spPr>
          <a:xfrm>
            <a:off x="10765062" y="43958"/>
            <a:ext cx="1185493" cy="7298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63" b="96512" l="0" r="975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616" y="903127"/>
            <a:ext cx="490096" cy="501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286" b="90000" l="926" r="89815">
                        <a14:foregroundMark x1="10185" y1="20000" x2="72222" y2="61429"/>
                        <a14:foregroundMark x1="70370" y1="11429" x2="31481" y2="87143"/>
                        <a14:foregroundMark x1="4630" y1="44286" x2="26852" y2="61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905" y="1021425"/>
            <a:ext cx="604287" cy="392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87500" l="0" r="988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751" y="1028860"/>
            <a:ext cx="738554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88506" l="0" r="88785">
                        <a14:foregroundMark x1="2804" y1="5747" x2="32710" y2="32184"/>
                        <a14:foregroundMark x1="29907" y1="13793" x2="45794" y2="40230"/>
                        <a14:backgroundMark x1="8411" y1="1149" x2="26168" y2="22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268" y="935712"/>
            <a:ext cx="495216" cy="525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091" b="100000" l="1613" r="97581">
                        <a14:foregroundMark x1="75806" y1="12121" x2="78226" y2="77273"/>
                        <a14:foregroundMark x1="57258" y1="81818" x2="78226" y2="68182"/>
                        <a14:foregroundMark x1="57258" y1="33333" x2="91935" y2="30303"/>
                        <a14:foregroundMark x1="58871" y1="21212" x2="90323" y2="181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702" y="1048310"/>
            <a:ext cx="697708" cy="3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545" b="100000" l="2000" r="97000">
                        <a14:foregroundMark x1="21000" y1="35227" x2="24000" y2="90909"/>
                        <a14:foregroundMark x1="10000" y1="95455" x2="87000" y2="94318"/>
                        <a14:foregroundMark x1="8000" y1="84091" x2="17000" y2="40909"/>
                        <a14:backgroundMark x1="9000" y1="97727" x2="71000" y2="97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817" y="936256"/>
            <a:ext cx="494980" cy="428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407" b="88889" l="0" r="991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810" y="970433"/>
            <a:ext cx="710539" cy="455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0" r="100000">
                        <a14:foregroundMark x1="16667" y1="57500" x2="79487" y2="7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3432" y="970239"/>
            <a:ext cx="411788" cy="414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2500" b="90000" l="9709" r="893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631" y="888180"/>
            <a:ext cx="740137" cy="556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389" b="88889" l="0" r="981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0791" y="944776"/>
            <a:ext cx="657955" cy="432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5556" b="88889" l="2062" r="8969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0088" y="773980"/>
            <a:ext cx="1023379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1205" b="89157" l="9483" r="896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2385" y="994061"/>
            <a:ext cx="585730" cy="416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0" b="97917" l="8247" r="89691">
                        <a14:foregroundMark x1="85567" y1="47917" x2="85567" y2="77083"/>
                        <a14:foregroundMark x1="70103" y1="45833" x2="80412" y2="864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7494" y="854799"/>
            <a:ext cx="509283" cy="51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1235" b="88889" l="0" r="970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6188" y="927163"/>
            <a:ext cx="511137" cy="41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276300" y="6466335"/>
            <a:ext cx="7640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*Cereal cont. Glúten </a:t>
            </a:r>
            <a:r>
              <a:rPr lang="en-US" b="1" dirty="0"/>
              <a:t>C</a:t>
            </a:r>
            <a:r>
              <a:rPr lang="en-US" dirty="0"/>
              <a:t> = Cevada </a:t>
            </a:r>
            <a:r>
              <a:rPr lang="en-US" b="1" dirty="0"/>
              <a:t>T</a:t>
            </a:r>
            <a:r>
              <a:rPr lang="en-US" dirty="0"/>
              <a:t> = Trigo </a:t>
            </a:r>
            <a:r>
              <a:rPr lang="en-US" b="1" dirty="0"/>
              <a:t>M</a:t>
            </a:r>
            <a:r>
              <a:rPr lang="en-US" dirty="0"/>
              <a:t> = Malte </a:t>
            </a:r>
            <a:r>
              <a:rPr lang="en-US" b="1" dirty="0"/>
              <a:t>S</a:t>
            </a:r>
            <a:r>
              <a:rPr lang="en-US" dirty="0"/>
              <a:t> = Sim </a:t>
            </a:r>
            <a:r>
              <a:rPr lang="en-US" b="1" dirty="0"/>
              <a:t>PC</a:t>
            </a:r>
            <a:r>
              <a:rPr lang="en-US" dirty="0"/>
              <a:t> = Pode Conter</a:t>
            </a:r>
          </a:p>
        </p:txBody>
      </p:sp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1945087"/>
              </p:ext>
            </p:extLst>
          </p:nvPr>
        </p:nvGraphicFramePr>
        <p:xfrm>
          <a:off x="310707" y="1414505"/>
          <a:ext cx="11741226" cy="497794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59970">
                  <a:extLst>
                    <a:ext uri="{9D8B030D-6E8A-4147-A177-3AD203B41FA5}">
                      <a16:colId xmlns:a16="http://schemas.microsoft.com/office/drawing/2014/main" val="846993778"/>
                    </a:ext>
                  </a:extLst>
                </a:gridCol>
                <a:gridCol w="713544">
                  <a:extLst>
                    <a:ext uri="{9D8B030D-6E8A-4147-A177-3AD203B41FA5}">
                      <a16:colId xmlns:a16="http://schemas.microsoft.com/office/drawing/2014/main" val="1694936116"/>
                    </a:ext>
                  </a:extLst>
                </a:gridCol>
                <a:gridCol w="718158">
                  <a:extLst>
                    <a:ext uri="{9D8B030D-6E8A-4147-A177-3AD203B41FA5}">
                      <a16:colId xmlns:a16="http://schemas.microsoft.com/office/drawing/2014/main" val="2363815482"/>
                    </a:ext>
                  </a:extLst>
                </a:gridCol>
                <a:gridCol w="546981">
                  <a:extLst>
                    <a:ext uri="{9D8B030D-6E8A-4147-A177-3AD203B41FA5}">
                      <a16:colId xmlns:a16="http://schemas.microsoft.com/office/drawing/2014/main" val="2535345177"/>
                    </a:ext>
                  </a:extLst>
                </a:gridCol>
                <a:gridCol w="954536">
                  <a:extLst>
                    <a:ext uri="{9D8B030D-6E8A-4147-A177-3AD203B41FA5}">
                      <a16:colId xmlns:a16="http://schemas.microsoft.com/office/drawing/2014/main" val="73577042"/>
                    </a:ext>
                  </a:extLst>
                </a:gridCol>
                <a:gridCol w="674873">
                  <a:extLst>
                    <a:ext uri="{9D8B030D-6E8A-4147-A177-3AD203B41FA5}">
                      <a16:colId xmlns:a16="http://schemas.microsoft.com/office/drawing/2014/main" val="958890687"/>
                    </a:ext>
                  </a:extLst>
                </a:gridCol>
                <a:gridCol w="464234">
                  <a:extLst>
                    <a:ext uri="{9D8B030D-6E8A-4147-A177-3AD203B41FA5}">
                      <a16:colId xmlns:a16="http://schemas.microsoft.com/office/drawing/2014/main" val="1379330837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906763018"/>
                    </a:ext>
                  </a:extLst>
                </a:gridCol>
                <a:gridCol w="808654">
                  <a:extLst>
                    <a:ext uri="{9D8B030D-6E8A-4147-A177-3AD203B41FA5}">
                      <a16:colId xmlns:a16="http://schemas.microsoft.com/office/drawing/2014/main" val="404717716"/>
                    </a:ext>
                  </a:extLst>
                </a:gridCol>
                <a:gridCol w="780995">
                  <a:extLst>
                    <a:ext uri="{9D8B030D-6E8A-4147-A177-3AD203B41FA5}">
                      <a16:colId xmlns:a16="http://schemas.microsoft.com/office/drawing/2014/main" val="1372457699"/>
                    </a:ext>
                  </a:extLst>
                </a:gridCol>
                <a:gridCol w="573405">
                  <a:extLst>
                    <a:ext uri="{9D8B030D-6E8A-4147-A177-3AD203B41FA5}">
                      <a16:colId xmlns:a16="http://schemas.microsoft.com/office/drawing/2014/main" val="878052675"/>
                    </a:ext>
                  </a:extLst>
                </a:gridCol>
                <a:gridCol w="735283">
                  <a:extLst>
                    <a:ext uri="{9D8B030D-6E8A-4147-A177-3AD203B41FA5}">
                      <a16:colId xmlns:a16="http://schemas.microsoft.com/office/drawing/2014/main" val="2932023883"/>
                    </a:ext>
                  </a:extLst>
                </a:gridCol>
                <a:gridCol w="659691">
                  <a:extLst>
                    <a:ext uri="{9D8B030D-6E8A-4147-A177-3AD203B41FA5}">
                      <a16:colId xmlns:a16="http://schemas.microsoft.com/office/drawing/2014/main" val="2759056400"/>
                    </a:ext>
                  </a:extLst>
                </a:gridCol>
                <a:gridCol w="659691">
                  <a:extLst>
                    <a:ext uri="{9D8B030D-6E8A-4147-A177-3AD203B41FA5}">
                      <a16:colId xmlns:a16="http://schemas.microsoft.com/office/drawing/2014/main" val="235799756"/>
                    </a:ext>
                  </a:extLst>
                </a:gridCol>
                <a:gridCol w="659691">
                  <a:extLst>
                    <a:ext uri="{9D8B030D-6E8A-4147-A177-3AD203B41FA5}">
                      <a16:colId xmlns:a16="http://schemas.microsoft.com/office/drawing/2014/main" val="1471554855"/>
                    </a:ext>
                  </a:extLst>
                </a:gridCol>
              </a:tblGrid>
              <a:tr h="388291">
                <a:tc>
                  <a:txBody>
                    <a:bodyPr/>
                    <a:lstStyle/>
                    <a:p>
                      <a:pPr algn="ctr"/>
                      <a:r>
                        <a:rPr lang="en-US" sz="1400" b="1" u="sng" dirty="0">
                          <a:solidFill>
                            <a:schemeClr val="tx1"/>
                          </a:solidFill>
                          <a:latin typeface="+mn-lt"/>
                        </a:rPr>
                        <a:t>Speciality Entrees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solidFill>
                            <a:schemeClr val="tx1"/>
                          </a:solidFill>
                          <a:latin typeface="+mn-lt"/>
                        </a:rPr>
                        <a:t>Aipo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  <a:latin typeface="+mn-lt"/>
                        </a:rPr>
                        <a:t>Ovos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  <a:latin typeface="+mn-lt"/>
                        </a:rPr>
                        <a:t>Peixe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  <a:latin typeface="+mn-lt"/>
                        </a:rPr>
                        <a:t>Cereal</a:t>
                      </a:r>
                      <a:r>
                        <a:rPr lang="en-US" sz="9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cont.</a:t>
                      </a:r>
                    </a:p>
                    <a:p>
                      <a:pPr algn="ctr"/>
                      <a:r>
                        <a:rPr lang="en-US" sz="900" baseline="0" dirty="0">
                          <a:solidFill>
                            <a:schemeClr val="tx1"/>
                          </a:solidFill>
                          <a:latin typeface="+mn-lt"/>
                        </a:rPr>
                        <a:t>Gluten</a:t>
                      </a:r>
                      <a:endParaRPr lang="en-US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</a:rPr>
                        <a:t>Tremoços</a:t>
                      </a:r>
                    </a:p>
                    <a:p>
                      <a:pPr algn="ctr"/>
                      <a:endParaRPr lang="en-US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  <a:latin typeface="+mn-lt"/>
                        </a:rPr>
                        <a:t>Leite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</a:rPr>
                        <a:t>Moluscos</a:t>
                      </a:r>
                      <a:endParaRPr lang="en-US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  <a:latin typeface="+mn-lt"/>
                        </a:rPr>
                        <a:t>Mostarda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</a:rPr>
                        <a:t>Amendoins</a:t>
                      </a:r>
                      <a:endParaRPr lang="en-US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</a:rPr>
                        <a:t>Sésamo</a:t>
                      </a:r>
                      <a:endParaRPr lang="en-US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  <a:latin typeface="+mn-lt"/>
                        </a:rPr>
                        <a:t>Marisco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  <a:latin typeface="+mn-lt"/>
                        </a:rPr>
                        <a:t>Soja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</a:rPr>
                        <a:t>Dióxido de enxofre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tx1"/>
                          </a:solidFill>
                        </a:rPr>
                        <a:t>Frutos Secos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5164843"/>
                  </a:ext>
                </a:extLst>
              </a:tr>
              <a:tr h="3163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Hickory Smoked Ribs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PC-C/M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3202875"/>
                  </a:ext>
                </a:extLst>
              </a:tr>
              <a:tr h="316385"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/>
                        <a:t>Famous Veggie Fajitas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C/T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8345443"/>
                  </a:ext>
                </a:extLst>
              </a:tr>
              <a:tr h="316385"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NY Strip Steak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4465273"/>
                  </a:ext>
                </a:extLst>
              </a:tr>
              <a:tr h="348851"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Famous Chicken Fajitas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078643"/>
                  </a:ext>
                </a:extLst>
              </a:tr>
              <a:tr h="373910"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Famous Beef Fajitas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1058562"/>
                  </a:ext>
                </a:extLst>
              </a:tr>
              <a:tr h="348851"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Twisted Mac, Chicken and Cheese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T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8764683"/>
                  </a:ext>
                </a:extLst>
              </a:tr>
              <a:tr h="316385"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Hickory  Smoked BBQ</a:t>
                      </a:r>
                      <a:r>
                        <a:rPr lang="en-US" sz="1000" b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 Chicken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C/M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01386632"/>
                  </a:ext>
                </a:extLst>
              </a:tr>
              <a:tr h="373910"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Smokehouse BBQ Duo – Ribs &amp; Chick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C/M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P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022299"/>
                  </a:ext>
                </a:extLst>
              </a:tr>
              <a:tr h="373910"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Smokehouse BBQ Duo – Chick &amp; Pork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P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457001"/>
                  </a:ext>
                </a:extLst>
              </a:tr>
              <a:tr h="373910"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Smokehouse BBQ Duo – Ribs &amp; Pork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P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86018462"/>
                  </a:ext>
                </a:extLst>
              </a:tr>
              <a:tr h="316385"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Smokehouse Trio Combo</a:t>
                      </a:r>
                      <a:r>
                        <a:rPr lang="pt-PT" sz="1400" dirty="0">
                          <a:latin typeface="+mn-lt"/>
                        </a:rPr>
                        <a:t> 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PT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4615964"/>
                  </a:ext>
                </a:extLst>
              </a:tr>
              <a:tr h="3163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Grilled Salmon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4628568"/>
                  </a:ext>
                </a:extLst>
              </a:tr>
              <a:tr h="3163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Tupelo Chicken Tenders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72294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5017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877077"/>
            <a:ext cx="12192000" cy="598092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-1"/>
            <a:ext cx="12192000" cy="972589"/>
          </a:xfrm>
          <a:prstGeom prst="rect">
            <a:avLst/>
          </a:prstGeom>
          <a:solidFill>
            <a:srgbClr val="AE3C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41615" y="250557"/>
            <a:ext cx="6957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Lisboa  – Lista de Alergénios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74785" l="0" r="100000">
                        <a14:foregroundMark x1="28648" y1="13927" x2="31879" y2="11485"/>
                        <a14:foregroundMark x1="30802" y1="29373" x2="29295" y2="33729"/>
                        <a14:foregroundMark x1="47711" y1="21452" x2="43942" y2="35974"/>
                        <a14:foregroundMark x1="25040" y1="28581" x2="23748" y2="32145"/>
                        <a14:foregroundMark x1="12547" y1="22112" x2="11686" y2="37426"/>
                        <a14:foregroundMark x1="58212" y1="25545" x2="54550" y2="36238"/>
                        <a14:foregroundMark x1="69305" y1="29637" x2="69305" y2="33465"/>
                        <a14:foregroundMark x1="81314" y1="27921" x2="81099" y2="36502"/>
                        <a14:foregroundMark x1="92353" y1="25017" x2="89930" y2="33993"/>
                        <a14:foregroundMark x1="40711" y1="52805" x2="40926" y2="54785"/>
                        <a14:foregroundMark x1="50027" y1="52013" x2="51319" y2="55842"/>
                        <a14:foregroundMark x1="54981" y1="54785" x2="57889" y2="54653"/>
                        <a14:foregroundMark x1="60151" y1="52937" x2="60474" y2="57294"/>
                        <a14:backgroundMark x1="48950" y1="55050" x2="48950" y2="55050"/>
                      </a14:backgroundRemoval>
                    </a14:imgEffect>
                  </a14:imgLayer>
                </a14:imgProps>
              </a:ext>
            </a:extLst>
          </a:blip>
          <a:srcRect b="24540"/>
          <a:stretch/>
        </p:blipFill>
        <p:spPr>
          <a:xfrm>
            <a:off x="10764133" y="147258"/>
            <a:ext cx="1185493" cy="7298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63" b="96512" l="0" r="975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671" y="1378745"/>
            <a:ext cx="490096" cy="501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286" b="90000" l="926" r="89815">
                        <a14:foregroundMark x1="10185" y1="20000" x2="72222" y2="61429"/>
                        <a14:foregroundMark x1="70370" y1="11429" x2="31481" y2="87143"/>
                        <a14:foregroundMark x1="4630" y1="44286" x2="26852" y2="61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132" y="1496552"/>
            <a:ext cx="604287" cy="392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87500" l="0" r="988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599" y="1543592"/>
            <a:ext cx="738554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88506" l="0" r="88785">
                        <a14:foregroundMark x1="2804" y1="5747" x2="32710" y2="32184"/>
                        <a14:foregroundMark x1="29907" y1="13793" x2="45794" y2="40230"/>
                        <a14:backgroundMark x1="8411" y1="1149" x2="26168" y2="22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0340" y="1421689"/>
            <a:ext cx="495216" cy="525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091" b="100000" l="1613" r="97581">
                        <a14:foregroundMark x1="75806" y1="12121" x2="78226" y2="77273"/>
                        <a14:foregroundMark x1="57258" y1="81818" x2="78226" y2="68182"/>
                        <a14:foregroundMark x1="57258" y1="33333" x2="91935" y2="30303"/>
                        <a14:foregroundMark x1="58871" y1="21212" x2="90323" y2="181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119" y="1597459"/>
            <a:ext cx="556005" cy="301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545" b="100000" l="2000" r="97000">
                        <a14:foregroundMark x1="21000" y1="35227" x2="24000" y2="90909"/>
                        <a14:foregroundMark x1="10000" y1="95455" x2="87000" y2="94318"/>
                        <a14:foregroundMark x1="8000" y1="84091" x2="17000" y2="40909"/>
                        <a14:backgroundMark x1="9000" y1="97727" x2="71000" y2="97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3420" y="1469085"/>
            <a:ext cx="494980" cy="428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407" b="88889" l="0" r="991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400" y="1503596"/>
            <a:ext cx="710539" cy="455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0" r="100000">
                        <a14:foregroundMark x1="16667" y1="57500" x2="79487" y2="7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264" y="1503596"/>
            <a:ext cx="411788" cy="414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2500" b="90000" l="9709" r="893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0090" y="1414668"/>
            <a:ext cx="740137" cy="556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389" b="88889" l="0" r="981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0658" y="1457702"/>
            <a:ext cx="657955" cy="432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5556" b="88889" l="2062" r="8969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8537" y="1277784"/>
            <a:ext cx="1023379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1205" b="89157" l="9483" r="896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5001" y="1527123"/>
            <a:ext cx="585730" cy="416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0" b="97917" l="8247" r="89691">
                        <a14:foregroundMark x1="85567" y1="47917" x2="85567" y2="77083"/>
                        <a14:foregroundMark x1="70103" y1="45833" x2="80412" y2="864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867" y="1378745"/>
            <a:ext cx="509283" cy="51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1235" b="88889" l="0" r="970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2326" y="1484179"/>
            <a:ext cx="511137" cy="41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177451" y="6409042"/>
            <a:ext cx="8929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Cereal cont. Glúten. </a:t>
            </a:r>
            <a:r>
              <a:rPr lang="en-US" b="1" dirty="0"/>
              <a:t>C</a:t>
            </a:r>
            <a:r>
              <a:rPr lang="en-US" dirty="0"/>
              <a:t> = Cevada  </a:t>
            </a:r>
            <a:r>
              <a:rPr lang="en-US" b="1" dirty="0"/>
              <a:t>T</a:t>
            </a:r>
            <a:r>
              <a:rPr lang="en-US" dirty="0"/>
              <a:t> = Trigo  </a:t>
            </a:r>
            <a:r>
              <a:rPr lang="en-US" b="1" dirty="0"/>
              <a:t>S</a:t>
            </a:r>
            <a:r>
              <a:rPr lang="en-US" dirty="0"/>
              <a:t> = Sim </a:t>
            </a:r>
            <a:r>
              <a:rPr lang="en-US" b="1" dirty="0"/>
              <a:t>PC </a:t>
            </a:r>
            <a:r>
              <a:rPr lang="en-US" dirty="0"/>
              <a:t>= Pode conter</a:t>
            </a:r>
          </a:p>
          <a:p>
            <a:endParaRPr lang="en-US" dirty="0"/>
          </a:p>
        </p:txBody>
      </p:sp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764152"/>
              </p:ext>
            </p:extLst>
          </p:nvPr>
        </p:nvGraphicFramePr>
        <p:xfrm>
          <a:off x="203806" y="1933280"/>
          <a:ext cx="11750014" cy="427951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59970">
                  <a:extLst>
                    <a:ext uri="{9D8B030D-6E8A-4147-A177-3AD203B41FA5}">
                      <a16:colId xmlns:a16="http://schemas.microsoft.com/office/drawing/2014/main" val="846993778"/>
                    </a:ext>
                  </a:extLst>
                </a:gridCol>
                <a:gridCol w="713544">
                  <a:extLst>
                    <a:ext uri="{9D8B030D-6E8A-4147-A177-3AD203B41FA5}">
                      <a16:colId xmlns:a16="http://schemas.microsoft.com/office/drawing/2014/main" val="1694936116"/>
                    </a:ext>
                  </a:extLst>
                </a:gridCol>
                <a:gridCol w="718158">
                  <a:extLst>
                    <a:ext uri="{9D8B030D-6E8A-4147-A177-3AD203B41FA5}">
                      <a16:colId xmlns:a16="http://schemas.microsoft.com/office/drawing/2014/main" val="2363815482"/>
                    </a:ext>
                  </a:extLst>
                </a:gridCol>
                <a:gridCol w="546981">
                  <a:extLst>
                    <a:ext uri="{9D8B030D-6E8A-4147-A177-3AD203B41FA5}">
                      <a16:colId xmlns:a16="http://schemas.microsoft.com/office/drawing/2014/main" val="2535345177"/>
                    </a:ext>
                  </a:extLst>
                </a:gridCol>
                <a:gridCol w="954536">
                  <a:extLst>
                    <a:ext uri="{9D8B030D-6E8A-4147-A177-3AD203B41FA5}">
                      <a16:colId xmlns:a16="http://schemas.microsoft.com/office/drawing/2014/main" val="73577042"/>
                    </a:ext>
                  </a:extLst>
                </a:gridCol>
                <a:gridCol w="707647">
                  <a:extLst>
                    <a:ext uri="{9D8B030D-6E8A-4147-A177-3AD203B41FA5}">
                      <a16:colId xmlns:a16="http://schemas.microsoft.com/office/drawing/2014/main" val="958890687"/>
                    </a:ext>
                  </a:extLst>
                </a:gridCol>
                <a:gridCol w="493485">
                  <a:extLst>
                    <a:ext uri="{9D8B030D-6E8A-4147-A177-3AD203B41FA5}">
                      <a16:colId xmlns:a16="http://schemas.microsoft.com/office/drawing/2014/main" val="1379330837"/>
                    </a:ext>
                  </a:extLst>
                </a:gridCol>
                <a:gridCol w="725715">
                  <a:extLst>
                    <a:ext uri="{9D8B030D-6E8A-4147-A177-3AD203B41FA5}">
                      <a16:colId xmlns:a16="http://schemas.microsoft.com/office/drawing/2014/main" val="2906763018"/>
                    </a:ext>
                  </a:extLst>
                </a:gridCol>
                <a:gridCol w="752434">
                  <a:extLst>
                    <a:ext uri="{9D8B030D-6E8A-4147-A177-3AD203B41FA5}">
                      <a16:colId xmlns:a16="http://schemas.microsoft.com/office/drawing/2014/main" val="404717716"/>
                    </a:ext>
                  </a:extLst>
                </a:gridCol>
                <a:gridCol w="786080">
                  <a:extLst>
                    <a:ext uri="{9D8B030D-6E8A-4147-A177-3AD203B41FA5}">
                      <a16:colId xmlns:a16="http://schemas.microsoft.com/office/drawing/2014/main" val="1372457699"/>
                    </a:ext>
                  </a:extLst>
                </a:gridCol>
                <a:gridCol w="595086">
                  <a:extLst>
                    <a:ext uri="{9D8B030D-6E8A-4147-A177-3AD203B41FA5}">
                      <a16:colId xmlns:a16="http://schemas.microsoft.com/office/drawing/2014/main" val="878052675"/>
                    </a:ext>
                  </a:extLst>
                </a:gridCol>
                <a:gridCol w="717305">
                  <a:extLst>
                    <a:ext uri="{9D8B030D-6E8A-4147-A177-3AD203B41FA5}">
                      <a16:colId xmlns:a16="http://schemas.microsoft.com/office/drawing/2014/main" val="2932023883"/>
                    </a:ext>
                  </a:extLst>
                </a:gridCol>
                <a:gridCol w="659691">
                  <a:extLst>
                    <a:ext uri="{9D8B030D-6E8A-4147-A177-3AD203B41FA5}">
                      <a16:colId xmlns:a16="http://schemas.microsoft.com/office/drawing/2014/main" val="2759056400"/>
                    </a:ext>
                  </a:extLst>
                </a:gridCol>
                <a:gridCol w="659691">
                  <a:extLst>
                    <a:ext uri="{9D8B030D-6E8A-4147-A177-3AD203B41FA5}">
                      <a16:colId xmlns:a16="http://schemas.microsoft.com/office/drawing/2014/main" val="235799756"/>
                    </a:ext>
                  </a:extLst>
                </a:gridCol>
                <a:gridCol w="659691">
                  <a:extLst>
                    <a:ext uri="{9D8B030D-6E8A-4147-A177-3AD203B41FA5}">
                      <a16:colId xmlns:a16="http://schemas.microsoft.com/office/drawing/2014/main" val="1471554855"/>
                    </a:ext>
                  </a:extLst>
                </a:gridCol>
              </a:tblGrid>
              <a:tr h="332188">
                <a:tc>
                  <a:txBody>
                    <a:bodyPr/>
                    <a:lstStyle/>
                    <a:p>
                      <a:pPr algn="ctr"/>
                      <a:r>
                        <a:rPr lang="en-US" sz="1800" b="1" u="sng" dirty="0">
                          <a:solidFill>
                            <a:schemeClr val="tx1"/>
                          </a:solidFill>
                        </a:rPr>
                        <a:t>Subs &amp; Side</a:t>
                      </a:r>
                      <a:r>
                        <a:rPr lang="en-US" sz="1800" b="1" u="sng" baseline="0" dirty="0">
                          <a:solidFill>
                            <a:schemeClr val="tx1"/>
                          </a:solidFill>
                        </a:rPr>
                        <a:t> Items</a:t>
                      </a:r>
                      <a:endParaRPr lang="en-US" sz="1800" b="1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Aipo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Ovos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Peixe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Cereal</a:t>
                      </a:r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 cont.</a:t>
                      </a:r>
                    </a:p>
                    <a:p>
                      <a:pPr algn="ctr"/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Gluten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Tremoços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Leite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Moluscos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Mostarda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Amendoins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Sésamo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Marisco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Soja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Dióxido de enxofre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Frutos Secos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5164843"/>
                  </a:ext>
                </a:extLst>
              </a:tr>
              <a:tr h="2847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Sub House Salad </a:t>
                      </a:r>
                      <a:b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(no dressing)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3202875"/>
                  </a:ext>
                </a:extLst>
              </a:tr>
              <a:tr h="284733">
                <a:tc>
                  <a:txBody>
                    <a:bodyPr/>
                    <a:lstStyle/>
                    <a:p>
                      <a:pPr algn="l"/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SIDE Caesar Salad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C/T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8345443"/>
                  </a:ext>
                </a:extLst>
              </a:tr>
              <a:tr h="284733">
                <a:tc>
                  <a:txBody>
                    <a:bodyPr/>
                    <a:lstStyle/>
                    <a:p>
                      <a:pPr algn="l"/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Side Twisted Mac and Cheese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4465273"/>
                  </a:ext>
                </a:extLst>
              </a:tr>
              <a:tr h="403372">
                <a:tc>
                  <a:txBody>
                    <a:bodyPr/>
                    <a:lstStyle/>
                    <a:p>
                      <a:pPr algn="l"/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Breaded Onion Ring (side)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078643"/>
                  </a:ext>
                </a:extLst>
              </a:tr>
              <a:tr h="403372">
                <a:tc>
                  <a:txBody>
                    <a:bodyPr/>
                    <a:lstStyle/>
                    <a:p>
                      <a:pPr algn="l"/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Seasoned French Fries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1058562"/>
                  </a:ext>
                </a:extLst>
              </a:tr>
              <a:tr h="403372">
                <a:tc>
                  <a:txBody>
                    <a:bodyPr/>
                    <a:lstStyle/>
                    <a:p>
                      <a:pPr algn="l"/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Side Golden Mashed Potatoes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8764683"/>
                  </a:ext>
                </a:extLst>
              </a:tr>
              <a:tr h="284733">
                <a:tc>
                  <a:txBody>
                    <a:bodyPr/>
                    <a:lstStyle/>
                    <a:p>
                      <a:pPr algn="l"/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Side Guacamole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01386632"/>
                  </a:ext>
                </a:extLst>
              </a:tr>
              <a:tr h="403372">
                <a:tc>
                  <a:txBody>
                    <a:bodyPr/>
                    <a:lstStyle/>
                    <a:p>
                      <a:pPr algn="l"/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Side Cheese &amp; Bacon Fries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022299"/>
                  </a:ext>
                </a:extLst>
              </a:tr>
              <a:tr h="403372">
                <a:tc>
                  <a:txBody>
                    <a:bodyPr/>
                    <a:lstStyle/>
                    <a:p>
                      <a:pPr algn="l"/>
                      <a:r>
                        <a:rPr lang="pt-PT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Smokehouse Beans 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7852085"/>
                  </a:ext>
                </a:extLst>
              </a:tr>
              <a:tr h="403372">
                <a:tc>
                  <a:txBody>
                    <a:bodyPr/>
                    <a:lstStyle/>
                    <a:p>
                      <a:pPr algn="l"/>
                      <a:r>
                        <a:rPr lang="pt-PT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Tomato &amp; Cucumber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T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943755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633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783397"/>
            <a:ext cx="12192000" cy="6146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-1"/>
            <a:ext cx="12192000" cy="809153"/>
          </a:xfrm>
          <a:prstGeom prst="rect">
            <a:avLst/>
          </a:prstGeom>
          <a:solidFill>
            <a:srgbClr val="AE3C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24196" y="165909"/>
            <a:ext cx="6957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Lisboa  – Lista de Alergénios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74785" l="0" r="100000">
                        <a14:foregroundMark x1="28648" y1="13927" x2="31879" y2="11485"/>
                        <a14:foregroundMark x1="30802" y1="29373" x2="29295" y2="33729"/>
                        <a14:foregroundMark x1="47711" y1="21452" x2="43942" y2="35974"/>
                        <a14:foregroundMark x1="25040" y1="28581" x2="23748" y2="32145"/>
                        <a14:foregroundMark x1="12547" y1="22112" x2="11686" y2="37426"/>
                        <a14:foregroundMark x1="58212" y1="25545" x2="54550" y2="36238"/>
                        <a14:foregroundMark x1="69305" y1="29637" x2="69305" y2="33465"/>
                        <a14:foregroundMark x1="81314" y1="27921" x2="81099" y2="36502"/>
                        <a14:foregroundMark x1="92353" y1="25017" x2="89930" y2="33993"/>
                        <a14:foregroundMark x1="40711" y1="52805" x2="40926" y2="54785"/>
                        <a14:foregroundMark x1="50027" y1="52013" x2="51319" y2="55842"/>
                        <a14:foregroundMark x1="54981" y1="54785" x2="57889" y2="54653"/>
                        <a14:foregroundMark x1="60151" y1="52937" x2="60474" y2="57294"/>
                        <a14:backgroundMark x1="48950" y1="55050" x2="48950" y2="55050"/>
                      </a14:backgroundRemoval>
                    </a14:imgEffect>
                  </a14:imgLayer>
                </a14:imgProps>
              </a:ext>
            </a:extLst>
          </a:blip>
          <a:srcRect b="24540"/>
          <a:stretch/>
        </p:blipFill>
        <p:spPr>
          <a:xfrm>
            <a:off x="10765062" y="43958"/>
            <a:ext cx="1185493" cy="7298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63" b="96512" l="0" r="975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2623" y="712066"/>
            <a:ext cx="490096" cy="501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286" b="90000" l="926" r="89815">
                        <a14:foregroundMark x1="10185" y1="20000" x2="72222" y2="61429"/>
                        <a14:foregroundMark x1="70370" y1="11429" x2="31481" y2="87143"/>
                        <a14:foregroundMark x1="4630" y1="44286" x2="26852" y2="61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307" y="834997"/>
            <a:ext cx="604287" cy="392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87500" l="0" r="988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365" y="849202"/>
            <a:ext cx="738554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88506" l="0" r="88785">
                        <a14:foregroundMark x1="2804" y1="5747" x2="32710" y2="32184"/>
                        <a14:foregroundMark x1="29907" y1="13793" x2="45794" y2="40230"/>
                        <a14:backgroundMark x1="8411" y1="1149" x2="26168" y2="22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000" y="820074"/>
            <a:ext cx="431720" cy="458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091" b="100000" l="1613" r="97581">
                        <a14:foregroundMark x1="75806" y1="12121" x2="78226" y2="77273"/>
                        <a14:foregroundMark x1="57258" y1="81818" x2="78226" y2="68182"/>
                        <a14:foregroundMark x1="57258" y1="33333" x2="91935" y2="30303"/>
                        <a14:foregroundMark x1="58871" y1="21212" x2="90323" y2="181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080" y="894560"/>
            <a:ext cx="575402" cy="311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545" b="100000" l="2000" r="97000">
                        <a14:foregroundMark x1="21000" y1="35227" x2="24000" y2="90909"/>
                        <a14:foregroundMark x1="10000" y1="95455" x2="87000" y2="94318"/>
                        <a14:foregroundMark x1="8000" y1="84091" x2="17000" y2="40909"/>
                        <a14:backgroundMark x1="9000" y1="97727" x2="71000" y2="97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0321" y="813045"/>
            <a:ext cx="431720" cy="374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407" b="88889" l="0" r="991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781" y="830331"/>
            <a:ext cx="607213" cy="389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0" r="100000">
                        <a14:foregroundMark x1="16667" y1="57500" x2="79487" y2="7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527" y="810936"/>
            <a:ext cx="411788" cy="414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2500" b="90000" l="9709" r="893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742" y="834997"/>
            <a:ext cx="634903" cy="476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389" b="88889" l="0" r="981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9841" y="866710"/>
            <a:ext cx="555262" cy="36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5556" b="88889" l="2062" r="8969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3494" y="789900"/>
            <a:ext cx="740137" cy="544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1205" b="89157" l="9483" r="896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5140" y="824222"/>
            <a:ext cx="585730" cy="416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0" b="97917" l="8247" r="89691">
                        <a14:foregroundMark x1="85567" y1="47917" x2="85567" y2="77083"/>
                        <a14:foregroundMark x1="70103" y1="45833" x2="80412" y2="864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2364" y="785570"/>
            <a:ext cx="423516" cy="426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1235" b="88889" l="0" r="970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4620" y="809152"/>
            <a:ext cx="524962" cy="426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5753921"/>
              </p:ext>
            </p:extLst>
          </p:nvPr>
        </p:nvGraphicFramePr>
        <p:xfrm>
          <a:off x="397701" y="1227253"/>
          <a:ext cx="11552851" cy="550823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982659">
                  <a:extLst>
                    <a:ext uri="{9D8B030D-6E8A-4147-A177-3AD203B41FA5}">
                      <a16:colId xmlns:a16="http://schemas.microsoft.com/office/drawing/2014/main" val="846993778"/>
                    </a:ext>
                  </a:extLst>
                </a:gridCol>
                <a:gridCol w="638193">
                  <a:extLst>
                    <a:ext uri="{9D8B030D-6E8A-4147-A177-3AD203B41FA5}">
                      <a16:colId xmlns:a16="http://schemas.microsoft.com/office/drawing/2014/main" val="1694936116"/>
                    </a:ext>
                  </a:extLst>
                </a:gridCol>
                <a:gridCol w="527051">
                  <a:extLst>
                    <a:ext uri="{9D8B030D-6E8A-4147-A177-3AD203B41FA5}">
                      <a16:colId xmlns:a16="http://schemas.microsoft.com/office/drawing/2014/main" val="2363815482"/>
                    </a:ext>
                  </a:extLst>
                </a:gridCol>
                <a:gridCol w="560969">
                  <a:extLst>
                    <a:ext uri="{9D8B030D-6E8A-4147-A177-3AD203B41FA5}">
                      <a16:colId xmlns:a16="http://schemas.microsoft.com/office/drawing/2014/main" val="2535345177"/>
                    </a:ext>
                  </a:extLst>
                </a:gridCol>
                <a:gridCol w="891540">
                  <a:extLst>
                    <a:ext uri="{9D8B030D-6E8A-4147-A177-3AD203B41FA5}">
                      <a16:colId xmlns:a16="http://schemas.microsoft.com/office/drawing/2014/main" val="73577042"/>
                    </a:ext>
                  </a:extLst>
                </a:gridCol>
                <a:gridCol w="791367">
                  <a:extLst>
                    <a:ext uri="{9D8B030D-6E8A-4147-A177-3AD203B41FA5}">
                      <a16:colId xmlns:a16="http://schemas.microsoft.com/office/drawing/2014/main" val="958890687"/>
                    </a:ext>
                  </a:extLst>
                </a:gridCol>
                <a:gridCol w="646837">
                  <a:extLst>
                    <a:ext uri="{9D8B030D-6E8A-4147-A177-3AD203B41FA5}">
                      <a16:colId xmlns:a16="http://schemas.microsoft.com/office/drawing/2014/main" val="1379330837"/>
                    </a:ext>
                  </a:extLst>
                </a:gridCol>
                <a:gridCol w="740721">
                  <a:extLst>
                    <a:ext uri="{9D8B030D-6E8A-4147-A177-3AD203B41FA5}">
                      <a16:colId xmlns:a16="http://schemas.microsoft.com/office/drawing/2014/main" val="2906763018"/>
                    </a:ext>
                  </a:extLst>
                </a:gridCol>
                <a:gridCol w="746128">
                  <a:extLst>
                    <a:ext uri="{9D8B030D-6E8A-4147-A177-3AD203B41FA5}">
                      <a16:colId xmlns:a16="http://schemas.microsoft.com/office/drawing/2014/main" val="404717716"/>
                    </a:ext>
                  </a:extLst>
                </a:gridCol>
                <a:gridCol w="851806">
                  <a:extLst>
                    <a:ext uri="{9D8B030D-6E8A-4147-A177-3AD203B41FA5}">
                      <a16:colId xmlns:a16="http://schemas.microsoft.com/office/drawing/2014/main" val="1372457699"/>
                    </a:ext>
                  </a:extLst>
                </a:gridCol>
                <a:gridCol w="651459">
                  <a:extLst>
                    <a:ext uri="{9D8B030D-6E8A-4147-A177-3AD203B41FA5}">
                      <a16:colId xmlns:a16="http://schemas.microsoft.com/office/drawing/2014/main" val="878052675"/>
                    </a:ext>
                  </a:extLst>
                </a:gridCol>
                <a:gridCol w="664816">
                  <a:extLst>
                    <a:ext uri="{9D8B030D-6E8A-4147-A177-3AD203B41FA5}">
                      <a16:colId xmlns:a16="http://schemas.microsoft.com/office/drawing/2014/main" val="2932023883"/>
                    </a:ext>
                  </a:extLst>
                </a:gridCol>
                <a:gridCol w="486173">
                  <a:extLst>
                    <a:ext uri="{9D8B030D-6E8A-4147-A177-3AD203B41FA5}">
                      <a16:colId xmlns:a16="http://schemas.microsoft.com/office/drawing/2014/main" val="2759056400"/>
                    </a:ext>
                  </a:extLst>
                </a:gridCol>
                <a:gridCol w="686566">
                  <a:extLst>
                    <a:ext uri="{9D8B030D-6E8A-4147-A177-3AD203B41FA5}">
                      <a16:colId xmlns:a16="http://schemas.microsoft.com/office/drawing/2014/main" val="235799756"/>
                    </a:ext>
                  </a:extLst>
                </a:gridCol>
                <a:gridCol w="686566">
                  <a:extLst>
                    <a:ext uri="{9D8B030D-6E8A-4147-A177-3AD203B41FA5}">
                      <a16:colId xmlns:a16="http://schemas.microsoft.com/office/drawing/2014/main" val="1471554855"/>
                    </a:ext>
                  </a:extLst>
                </a:gridCol>
              </a:tblGrid>
              <a:tr h="376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Kids Meals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Aipo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Ovos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Peixe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Cereal cont.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Glúten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Tremoços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Leite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Moluscos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Mostarda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Amendoins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Sésamo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Marisco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Soja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Dióxido de enxofre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Frutos Secos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5164843"/>
                  </a:ext>
                </a:extLst>
              </a:tr>
              <a:tr h="3342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Kids Hot Dog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3202875"/>
                  </a:ext>
                </a:extLst>
              </a:tr>
              <a:tr h="3342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Messi Kids Burger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8345443"/>
                  </a:ext>
                </a:extLst>
              </a:tr>
              <a:tr h="4735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Messi Kids Golden Chicken Sandwich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4465273"/>
                  </a:ext>
                </a:extLst>
              </a:tr>
              <a:tr h="3361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Kids Bacon Cheeseburger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078643"/>
                  </a:ext>
                </a:extLst>
              </a:tr>
              <a:tr h="3342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Kids Chicken Breast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1058562"/>
                  </a:ext>
                </a:extLst>
              </a:tr>
              <a:tr h="4735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Twisted ‘N Tasty Cavatappi Pasta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8764683"/>
                  </a:ext>
                </a:extLst>
              </a:tr>
              <a:tr h="3342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Kids Mac &amp; Cheese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01386632"/>
                  </a:ext>
                </a:extLst>
              </a:tr>
              <a:tr h="3333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Kids Grilled Chicken Salad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022299"/>
                  </a:ext>
                </a:extLst>
              </a:tr>
              <a:tr h="3342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Kids Chicken Tenders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31233592"/>
                  </a:ext>
                </a:extLst>
              </a:tr>
              <a:tr h="3342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Pizza Pepperoni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S/T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9877255"/>
                  </a:ext>
                </a:extLst>
              </a:tr>
              <a:tr h="3342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Pizza de Queijo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S/T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99103563"/>
                  </a:ext>
                </a:extLst>
              </a:tr>
              <a:tr h="3342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Seasonal Vegetables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72786163"/>
                  </a:ext>
                </a:extLst>
              </a:tr>
              <a:tr h="3342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Puré de Batata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6681213"/>
                  </a:ext>
                </a:extLst>
              </a:tr>
              <a:tr h="3342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Batatas Fritas </a:t>
                      </a:r>
                      <a:r>
                        <a:rPr lang="en-US" sz="10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ou</a:t>
                      </a: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Fruta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1998874"/>
                  </a:ext>
                </a:extLst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271164" y="6685838"/>
            <a:ext cx="8929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 Cereal cont. Glúten. </a:t>
            </a:r>
            <a:r>
              <a:rPr lang="en-US" sz="1400" b="1" dirty="0"/>
              <a:t>C</a:t>
            </a:r>
            <a:r>
              <a:rPr lang="en-US" sz="1400" dirty="0"/>
              <a:t> = Cevada.  </a:t>
            </a:r>
            <a:r>
              <a:rPr lang="en-US" sz="1400" b="1" dirty="0"/>
              <a:t>T</a:t>
            </a:r>
            <a:r>
              <a:rPr lang="en-US" sz="1400" dirty="0"/>
              <a:t> = Trigo  </a:t>
            </a:r>
            <a:r>
              <a:rPr lang="en-US" sz="1400" b="1" dirty="0"/>
              <a:t>S</a:t>
            </a:r>
            <a:r>
              <a:rPr lang="en-US" sz="1400" dirty="0"/>
              <a:t> = Sim </a:t>
            </a:r>
            <a:r>
              <a:rPr lang="en-US" sz="1400" b="1" dirty="0"/>
              <a:t>PC </a:t>
            </a:r>
            <a:r>
              <a:rPr lang="en-US" sz="1400" dirty="0"/>
              <a:t>= Pode conter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88825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711201"/>
            <a:ext cx="12192000" cy="6146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-1"/>
            <a:ext cx="12192000" cy="809153"/>
          </a:xfrm>
          <a:prstGeom prst="rect">
            <a:avLst/>
          </a:prstGeom>
          <a:solidFill>
            <a:srgbClr val="AE3C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24195" y="142965"/>
            <a:ext cx="6957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Lisboa  – Lista de Alergénios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74785" l="0" r="100000">
                        <a14:foregroundMark x1="28648" y1="13927" x2="31879" y2="11485"/>
                        <a14:foregroundMark x1="30802" y1="29373" x2="29295" y2="33729"/>
                        <a14:foregroundMark x1="47711" y1="21452" x2="43942" y2="35974"/>
                        <a14:foregroundMark x1="25040" y1="28581" x2="23748" y2="32145"/>
                        <a14:foregroundMark x1="12547" y1="22112" x2="11686" y2="37426"/>
                        <a14:foregroundMark x1="58212" y1="25545" x2="54550" y2="36238"/>
                        <a14:foregroundMark x1="69305" y1="29637" x2="69305" y2="33465"/>
                        <a14:foregroundMark x1="81314" y1="27921" x2="81099" y2="36502"/>
                        <a14:foregroundMark x1="92353" y1="25017" x2="89930" y2="33993"/>
                        <a14:foregroundMark x1="40711" y1="52805" x2="40926" y2="54785"/>
                        <a14:foregroundMark x1="50027" y1="52013" x2="51319" y2="55842"/>
                        <a14:foregroundMark x1="54981" y1="54785" x2="57889" y2="54653"/>
                        <a14:foregroundMark x1="60151" y1="52937" x2="60474" y2="57294"/>
                        <a14:backgroundMark x1="48950" y1="55050" x2="48950" y2="55050"/>
                      </a14:backgroundRemoval>
                    </a14:imgEffect>
                  </a14:imgLayer>
                </a14:imgProps>
              </a:ext>
            </a:extLst>
          </a:blip>
          <a:srcRect b="24540"/>
          <a:stretch/>
        </p:blipFill>
        <p:spPr>
          <a:xfrm>
            <a:off x="10765062" y="43958"/>
            <a:ext cx="1185493" cy="7298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163" b="96512" l="0" r="975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811" y="1146543"/>
            <a:ext cx="490096" cy="501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286" b="90000" l="926" r="89815">
                        <a14:foregroundMark x1="10185" y1="20000" x2="72222" y2="61429"/>
                        <a14:foregroundMark x1="70370" y1="11429" x2="31481" y2="87143"/>
                        <a14:foregroundMark x1="4630" y1="44286" x2="26852" y2="61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168" y="1222220"/>
            <a:ext cx="604287" cy="392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87500" l="0" r="988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250" y="1292982"/>
            <a:ext cx="738554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88506" l="0" r="88785">
                        <a14:foregroundMark x1="2804" y1="5747" x2="32710" y2="32184"/>
                        <a14:foregroundMark x1="29907" y1="13793" x2="45794" y2="40230"/>
                        <a14:backgroundMark x1="8411" y1="1149" x2="26168" y2="22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217" y="1190901"/>
            <a:ext cx="495216" cy="525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091" b="100000" l="1613" r="97581">
                        <a14:foregroundMark x1="75806" y1="12121" x2="78226" y2="77273"/>
                        <a14:foregroundMark x1="57258" y1="81818" x2="78226" y2="68182"/>
                        <a14:foregroundMark x1="57258" y1="33333" x2="91935" y2="30303"/>
                        <a14:foregroundMark x1="58871" y1="21212" x2="90323" y2="181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956" y="1245761"/>
            <a:ext cx="697708" cy="3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545" b="100000" l="2000" r="97000">
                        <a14:foregroundMark x1="21000" y1="35227" x2="24000" y2="90909"/>
                        <a14:foregroundMark x1="10000" y1="95455" x2="87000" y2="94318"/>
                        <a14:foregroundMark x1="8000" y1="84091" x2="17000" y2="40909"/>
                        <a14:backgroundMark x1="9000" y1="97727" x2="71000" y2="97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274" y="1180583"/>
            <a:ext cx="494980" cy="428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7407" b="88889" l="0" r="991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965" y="1203748"/>
            <a:ext cx="710539" cy="455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0" r="100000">
                        <a14:foregroundMark x1="16667" y1="57500" x2="79487" y2="7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9513" y="1233775"/>
            <a:ext cx="411788" cy="414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2500" b="90000" l="9709" r="893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8561" y="1127005"/>
            <a:ext cx="740137" cy="556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389" b="88889" l="0" r="981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6139" y="1236900"/>
            <a:ext cx="590677" cy="388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5556" b="88889" l="2062" r="8969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7694" y="1013894"/>
            <a:ext cx="1023379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1205" b="89157" l="9483" r="896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138" y="1236287"/>
            <a:ext cx="585730" cy="416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9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0" b="97917" l="8247" r="89691">
                        <a14:foregroundMark x1="85567" y1="47917" x2="85567" y2="77083"/>
                        <a14:foregroundMark x1="70103" y1="45833" x2="80412" y2="864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7029" y="1110359"/>
            <a:ext cx="509283" cy="51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1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backgroundRemoval t="1235" b="88889" l="0" r="970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0732" y="1197199"/>
            <a:ext cx="511137" cy="41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338709" y="6168421"/>
            <a:ext cx="8929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Cereal cont. Glúten. </a:t>
            </a:r>
            <a:r>
              <a:rPr lang="en-US" b="1" dirty="0"/>
              <a:t>C</a:t>
            </a:r>
            <a:r>
              <a:rPr lang="en-US" dirty="0"/>
              <a:t> = Cevada  </a:t>
            </a:r>
            <a:r>
              <a:rPr lang="en-US" b="1" dirty="0"/>
              <a:t>A</a:t>
            </a:r>
            <a:r>
              <a:rPr lang="en-US" dirty="0"/>
              <a:t> = Aveia </a:t>
            </a:r>
            <a:r>
              <a:rPr lang="en-US" b="1" dirty="0"/>
              <a:t>T</a:t>
            </a:r>
            <a:r>
              <a:rPr lang="en-US" dirty="0"/>
              <a:t> = Trigo  </a:t>
            </a:r>
            <a:r>
              <a:rPr lang="en-US" b="1" dirty="0"/>
              <a:t>S</a:t>
            </a:r>
            <a:r>
              <a:rPr lang="en-US" dirty="0"/>
              <a:t> = Sim </a:t>
            </a:r>
            <a:r>
              <a:rPr lang="en-US" b="1" dirty="0"/>
              <a:t>PC </a:t>
            </a:r>
            <a:r>
              <a:rPr lang="en-US" dirty="0"/>
              <a:t>= Pode conter</a:t>
            </a:r>
          </a:p>
          <a:p>
            <a:endParaRPr lang="en-US" dirty="0"/>
          </a:p>
        </p:txBody>
      </p:sp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673765"/>
              </p:ext>
            </p:extLst>
          </p:nvPr>
        </p:nvGraphicFramePr>
        <p:xfrm>
          <a:off x="436683" y="1665765"/>
          <a:ext cx="11627708" cy="402155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38528">
                  <a:extLst>
                    <a:ext uri="{9D8B030D-6E8A-4147-A177-3AD203B41FA5}">
                      <a16:colId xmlns:a16="http://schemas.microsoft.com/office/drawing/2014/main" val="846993778"/>
                    </a:ext>
                  </a:extLst>
                </a:gridCol>
                <a:gridCol w="706116">
                  <a:extLst>
                    <a:ext uri="{9D8B030D-6E8A-4147-A177-3AD203B41FA5}">
                      <a16:colId xmlns:a16="http://schemas.microsoft.com/office/drawing/2014/main" val="1694936116"/>
                    </a:ext>
                  </a:extLst>
                </a:gridCol>
                <a:gridCol w="710683">
                  <a:extLst>
                    <a:ext uri="{9D8B030D-6E8A-4147-A177-3AD203B41FA5}">
                      <a16:colId xmlns:a16="http://schemas.microsoft.com/office/drawing/2014/main" val="2363815482"/>
                    </a:ext>
                  </a:extLst>
                </a:gridCol>
                <a:gridCol w="541287">
                  <a:extLst>
                    <a:ext uri="{9D8B030D-6E8A-4147-A177-3AD203B41FA5}">
                      <a16:colId xmlns:a16="http://schemas.microsoft.com/office/drawing/2014/main" val="2535345177"/>
                    </a:ext>
                  </a:extLst>
                </a:gridCol>
                <a:gridCol w="944600">
                  <a:extLst>
                    <a:ext uri="{9D8B030D-6E8A-4147-A177-3AD203B41FA5}">
                      <a16:colId xmlns:a16="http://schemas.microsoft.com/office/drawing/2014/main" val="73577042"/>
                    </a:ext>
                  </a:extLst>
                </a:gridCol>
                <a:gridCol w="732617">
                  <a:extLst>
                    <a:ext uri="{9D8B030D-6E8A-4147-A177-3AD203B41FA5}">
                      <a16:colId xmlns:a16="http://schemas.microsoft.com/office/drawing/2014/main" val="958890687"/>
                    </a:ext>
                  </a:extLst>
                </a:gridCol>
                <a:gridCol w="537029">
                  <a:extLst>
                    <a:ext uri="{9D8B030D-6E8A-4147-A177-3AD203B41FA5}">
                      <a16:colId xmlns:a16="http://schemas.microsoft.com/office/drawing/2014/main" val="1379330837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val="2906763018"/>
                    </a:ext>
                  </a:extLst>
                </a:gridCol>
                <a:gridCol w="696686">
                  <a:extLst>
                    <a:ext uri="{9D8B030D-6E8A-4147-A177-3AD203B41FA5}">
                      <a16:colId xmlns:a16="http://schemas.microsoft.com/office/drawing/2014/main" val="404717716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1372457699"/>
                    </a:ext>
                  </a:extLst>
                </a:gridCol>
                <a:gridCol w="682171">
                  <a:extLst>
                    <a:ext uri="{9D8B030D-6E8A-4147-A177-3AD203B41FA5}">
                      <a16:colId xmlns:a16="http://schemas.microsoft.com/office/drawing/2014/main" val="878052675"/>
                    </a:ext>
                  </a:extLst>
                </a:gridCol>
                <a:gridCol w="624114">
                  <a:extLst>
                    <a:ext uri="{9D8B030D-6E8A-4147-A177-3AD203B41FA5}">
                      <a16:colId xmlns:a16="http://schemas.microsoft.com/office/drawing/2014/main" val="2932023883"/>
                    </a:ext>
                  </a:extLst>
                </a:gridCol>
                <a:gridCol w="526172">
                  <a:extLst>
                    <a:ext uri="{9D8B030D-6E8A-4147-A177-3AD203B41FA5}">
                      <a16:colId xmlns:a16="http://schemas.microsoft.com/office/drawing/2014/main" val="2759056400"/>
                    </a:ext>
                  </a:extLst>
                </a:gridCol>
                <a:gridCol w="652824">
                  <a:extLst>
                    <a:ext uri="{9D8B030D-6E8A-4147-A177-3AD203B41FA5}">
                      <a16:colId xmlns:a16="http://schemas.microsoft.com/office/drawing/2014/main" val="235799756"/>
                    </a:ext>
                  </a:extLst>
                </a:gridCol>
                <a:gridCol w="652824">
                  <a:extLst>
                    <a:ext uri="{9D8B030D-6E8A-4147-A177-3AD203B41FA5}">
                      <a16:colId xmlns:a16="http://schemas.microsoft.com/office/drawing/2014/main" val="14715548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 u="sng" dirty="0" err="1">
                          <a:solidFill>
                            <a:schemeClr val="tx1"/>
                          </a:solidFill>
                        </a:rPr>
                        <a:t>Sobremesas</a:t>
                      </a:r>
                      <a:endParaRPr lang="en-US" sz="2000" b="1" u="sng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Aipo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Ovos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Peixe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Cereal</a:t>
                      </a:r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 cont.</a:t>
                      </a:r>
                    </a:p>
                    <a:p>
                      <a:pPr algn="ctr"/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Gluten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Tremoços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Leite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Moluscos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Mostarda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Amendoins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Sésamo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Marisco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Soja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Dióxido de enxofre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Frutos Secos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5164843"/>
                  </a:ext>
                </a:extLst>
              </a:tr>
              <a:tr h="3342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Hot Fudge Brownie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3202875"/>
                  </a:ext>
                </a:extLst>
              </a:tr>
              <a:tr h="334293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Apple Cobbler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8345443"/>
                  </a:ext>
                </a:extLst>
              </a:tr>
              <a:tr h="473582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Hot Fudge Sundae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4465273"/>
                  </a:ext>
                </a:extLst>
              </a:tr>
              <a:tr h="336122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Ice Cream, Chocolate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078643"/>
                  </a:ext>
                </a:extLst>
              </a:tr>
              <a:tr h="334293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Ice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</a:rPr>
                        <a:t> Cream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, Baunilha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1058562"/>
                  </a:ext>
                </a:extLst>
              </a:tr>
              <a:tr h="473582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Classic Cheesecake (Morango)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A/ 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8764683"/>
                  </a:ext>
                </a:extLst>
              </a:tr>
              <a:tr h="334293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Classic Shake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01386632"/>
                  </a:ext>
                </a:extLst>
              </a:tr>
              <a:tr h="473582">
                <a:tc>
                  <a:txBody>
                    <a:bodyPr/>
                    <a:lstStyle/>
                    <a:p>
                      <a:pPr algn="l"/>
                      <a:r>
                        <a:rPr lang="pt-PT" sz="1400" b="1" dirty="0">
                          <a:solidFill>
                            <a:schemeClr val="tx1"/>
                          </a:solidFill>
                        </a:rPr>
                        <a:t>Chocolate</a:t>
                      </a:r>
                      <a:r>
                        <a:rPr lang="pt-PT" sz="1400" b="1" baseline="0" dirty="0">
                          <a:solidFill>
                            <a:schemeClr val="tx1"/>
                          </a:solidFill>
                        </a:rPr>
                        <a:t> Shake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022299"/>
                  </a:ext>
                </a:extLst>
              </a:tr>
              <a:tr h="3342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Kids Hot Fudge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</a:rPr>
                        <a:t> Sundae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PC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727861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54979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711201"/>
            <a:ext cx="12192000" cy="6146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-1"/>
            <a:ext cx="12192000" cy="809153"/>
          </a:xfrm>
          <a:prstGeom prst="rect">
            <a:avLst/>
          </a:prstGeom>
          <a:solidFill>
            <a:srgbClr val="AE3C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24195" y="177004"/>
            <a:ext cx="6957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Lisboa  – Lista de Alergénios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74785" l="0" r="100000">
                        <a14:foregroundMark x1="28648" y1="13927" x2="31879" y2="11485"/>
                        <a14:foregroundMark x1="30802" y1="29373" x2="29295" y2="33729"/>
                        <a14:foregroundMark x1="47711" y1="21452" x2="43942" y2="35974"/>
                        <a14:foregroundMark x1="25040" y1="28581" x2="23748" y2="32145"/>
                        <a14:foregroundMark x1="12547" y1="22112" x2="11686" y2="37426"/>
                        <a14:foregroundMark x1="58212" y1="25545" x2="54550" y2="36238"/>
                        <a14:foregroundMark x1="69305" y1="29637" x2="69305" y2="33465"/>
                        <a14:foregroundMark x1="81314" y1="27921" x2="81099" y2="36502"/>
                        <a14:foregroundMark x1="92353" y1="25017" x2="89930" y2="33993"/>
                        <a14:foregroundMark x1="40711" y1="52805" x2="40926" y2="54785"/>
                        <a14:foregroundMark x1="50027" y1="52013" x2="51319" y2="55842"/>
                        <a14:foregroundMark x1="54981" y1="54785" x2="57889" y2="54653"/>
                        <a14:foregroundMark x1="60151" y1="52937" x2="60474" y2="57294"/>
                        <a14:backgroundMark x1="48950" y1="55050" x2="48950" y2="55050"/>
                      </a14:backgroundRemoval>
                    </a14:imgEffect>
                  </a14:imgLayer>
                </a14:imgProps>
              </a:ext>
            </a:extLst>
          </a:blip>
          <a:srcRect b="24540"/>
          <a:stretch/>
        </p:blipFill>
        <p:spPr>
          <a:xfrm>
            <a:off x="10765062" y="43958"/>
            <a:ext cx="1185493" cy="729819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907979"/>
              </p:ext>
            </p:extLst>
          </p:nvPr>
        </p:nvGraphicFramePr>
        <p:xfrm>
          <a:off x="2784767" y="1526251"/>
          <a:ext cx="9235434" cy="486623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76393">
                  <a:extLst>
                    <a:ext uri="{9D8B030D-6E8A-4147-A177-3AD203B41FA5}">
                      <a16:colId xmlns:a16="http://schemas.microsoft.com/office/drawing/2014/main" val="3363846400"/>
                    </a:ext>
                  </a:extLst>
                </a:gridCol>
                <a:gridCol w="497957">
                  <a:extLst>
                    <a:ext uri="{9D8B030D-6E8A-4147-A177-3AD203B41FA5}">
                      <a16:colId xmlns:a16="http://schemas.microsoft.com/office/drawing/2014/main" val="1970199997"/>
                    </a:ext>
                  </a:extLst>
                </a:gridCol>
                <a:gridCol w="519520">
                  <a:extLst>
                    <a:ext uri="{9D8B030D-6E8A-4147-A177-3AD203B41FA5}">
                      <a16:colId xmlns:a16="http://schemas.microsoft.com/office/drawing/2014/main" val="1325854443"/>
                    </a:ext>
                  </a:extLst>
                </a:gridCol>
                <a:gridCol w="691176">
                  <a:extLst>
                    <a:ext uri="{9D8B030D-6E8A-4147-A177-3AD203B41FA5}">
                      <a16:colId xmlns:a16="http://schemas.microsoft.com/office/drawing/2014/main" val="2101825663"/>
                    </a:ext>
                  </a:extLst>
                </a:gridCol>
                <a:gridCol w="758380">
                  <a:extLst>
                    <a:ext uri="{9D8B030D-6E8A-4147-A177-3AD203B41FA5}">
                      <a16:colId xmlns:a16="http://schemas.microsoft.com/office/drawing/2014/main" val="3813352327"/>
                    </a:ext>
                  </a:extLst>
                </a:gridCol>
                <a:gridCol w="489663">
                  <a:extLst>
                    <a:ext uri="{9D8B030D-6E8A-4147-A177-3AD203B41FA5}">
                      <a16:colId xmlns:a16="http://schemas.microsoft.com/office/drawing/2014/main" val="236799359"/>
                    </a:ext>
                  </a:extLst>
                </a:gridCol>
                <a:gridCol w="745110">
                  <a:extLst>
                    <a:ext uri="{9D8B030D-6E8A-4147-A177-3AD203B41FA5}">
                      <a16:colId xmlns:a16="http://schemas.microsoft.com/office/drawing/2014/main" val="1427047481"/>
                    </a:ext>
                  </a:extLst>
                </a:gridCol>
                <a:gridCol w="755062">
                  <a:extLst>
                    <a:ext uri="{9D8B030D-6E8A-4147-A177-3AD203B41FA5}">
                      <a16:colId xmlns:a16="http://schemas.microsoft.com/office/drawing/2014/main" val="3105704476"/>
                    </a:ext>
                  </a:extLst>
                </a:gridCol>
                <a:gridCol w="846293">
                  <a:extLst>
                    <a:ext uri="{9D8B030D-6E8A-4147-A177-3AD203B41FA5}">
                      <a16:colId xmlns:a16="http://schemas.microsoft.com/office/drawing/2014/main" val="2967339304"/>
                    </a:ext>
                  </a:extLst>
                </a:gridCol>
                <a:gridCol w="691176">
                  <a:extLst>
                    <a:ext uri="{9D8B030D-6E8A-4147-A177-3AD203B41FA5}">
                      <a16:colId xmlns:a16="http://schemas.microsoft.com/office/drawing/2014/main" val="225017724"/>
                    </a:ext>
                  </a:extLst>
                </a:gridCol>
                <a:gridCol w="691176">
                  <a:extLst>
                    <a:ext uri="{9D8B030D-6E8A-4147-A177-3AD203B41FA5}">
                      <a16:colId xmlns:a16="http://schemas.microsoft.com/office/drawing/2014/main" val="1066392855"/>
                    </a:ext>
                  </a:extLst>
                </a:gridCol>
                <a:gridCol w="691176">
                  <a:extLst>
                    <a:ext uri="{9D8B030D-6E8A-4147-A177-3AD203B41FA5}">
                      <a16:colId xmlns:a16="http://schemas.microsoft.com/office/drawing/2014/main" val="643425330"/>
                    </a:ext>
                  </a:extLst>
                </a:gridCol>
                <a:gridCol w="691176">
                  <a:extLst>
                    <a:ext uri="{9D8B030D-6E8A-4147-A177-3AD203B41FA5}">
                      <a16:colId xmlns:a16="http://schemas.microsoft.com/office/drawing/2014/main" val="2823715795"/>
                    </a:ext>
                  </a:extLst>
                </a:gridCol>
                <a:gridCol w="691176">
                  <a:extLst>
                    <a:ext uri="{9D8B030D-6E8A-4147-A177-3AD203B41FA5}">
                      <a16:colId xmlns:a16="http://schemas.microsoft.com/office/drawing/2014/main" val="349683080"/>
                    </a:ext>
                  </a:extLst>
                </a:gridCol>
              </a:tblGrid>
              <a:tr h="556858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Aipo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Ovos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Peixe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Cereal</a:t>
                      </a:r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 cont.</a:t>
                      </a:r>
                    </a:p>
                    <a:p>
                      <a:pPr algn="ctr"/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Glúten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Tremoços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Leite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Moluscos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Mostarda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Amendoins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Sésamo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Marisco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Soja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Dióxido de enxofre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Frutos Secos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4970349"/>
                  </a:ext>
                </a:extLst>
              </a:tr>
              <a:tr h="41828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b="1" dirty="0"/>
                        <a:t>Y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b="1" dirty="0"/>
                        <a:t>Y</a:t>
                      </a:r>
                      <a:endParaRPr lang="en-US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8155103"/>
                  </a:ext>
                </a:extLst>
              </a:tr>
              <a:tr h="388688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3916656"/>
                  </a:ext>
                </a:extLst>
              </a:tr>
              <a:tr h="371239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b="1" dirty="0"/>
                        <a:t>Y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77952544"/>
                  </a:ext>
                </a:extLst>
              </a:tr>
              <a:tr h="438308">
                <a:tc>
                  <a:txBody>
                    <a:bodyPr/>
                    <a:lstStyle/>
                    <a:p>
                      <a:pPr algn="ctr"/>
                      <a:r>
                        <a:rPr lang="pt-PT" b="1" dirty="0"/>
                        <a:t>Y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4914988"/>
                  </a:ext>
                </a:extLst>
              </a:tr>
              <a:tr h="380418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b="1" dirty="0"/>
                        <a:t>Y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12423414"/>
                  </a:ext>
                </a:extLst>
              </a:tr>
              <a:tr h="42176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3126247"/>
                  </a:ext>
                </a:extLst>
              </a:tr>
              <a:tr h="378548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600" b="1" dirty="0"/>
                        <a:t>Y</a:t>
                      </a:r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89800025"/>
                  </a:ext>
                </a:extLst>
              </a:tr>
              <a:tr h="371239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8915799"/>
                  </a:ext>
                </a:extLst>
              </a:tr>
              <a:tr h="371239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06509758"/>
                  </a:ext>
                </a:extLst>
              </a:tr>
              <a:tr h="378548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5941058"/>
                  </a:ext>
                </a:extLst>
              </a:tr>
              <a:tr h="391098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/>
                        <a:t>Y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/>
                        <a:t>Y</a:t>
                      </a:r>
                      <a:endParaRPr lang="en-US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9943336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8969994"/>
              </p:ext>
            </p:extLst>
          </p:nvPr>
        </p:nvGraphicFramePr>
        <p:xfrm>
          <a:off x="324196" y="1520354"/>
          <a:ext cx="2460572" cy="487121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60572">
                  <a:extLst>
                    <a:ext uri="{9D8B030D-6E8A-4147-A177-3AD203B41FA5}">
                      <a16:colId xmlns:a16="http://schemas.microsoft.com/office/drawing/2014/main" val="1741520444"/>
                    </a:ext>
                  </a:extLst>
                </a:gridCol>
              </a:tblGrid>
              <a:tr h="565809">
                <a:tc>
                  <a:txBody>
                    <a:bodyPr/>
                    <a:lstStyle/>
                    <a:p>
                      <a:pPr algn="ctr"/>
                      <a:r>
                        <a:rPr lang="en-US" sz="2000" b="1" u="sng" dirty="0">
                          <a:solidFill>
                            <a:schemeClr val="tx1"/>
                          </a:solidFill>
                        </a:rPr>
                        <a:t>Cocktails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0648724"/>
                  </a:ext>
                </a:extLst>
              </a:tr>
              <a:tr h="4168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Passion Fruit Mai Tai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44477598"/>
                  </a:ext>
                </a:extLst>
              </a:tr>
              <a:tr h="387927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Tiki Royale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3551646"/>
                  </a:ext>
                </a:extLst>
              </a:tr>
              <a:tr h="377499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Zombie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06526228"/>
                  </a:ext>
                </a:extLst>
              </a:tr>
              <a:tr h="426064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Margarita Rita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6563329"/>
                  </a:ext>
                </a:extLst>
              </a:tr>
              <a:tr h="387928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Pineapple Coconut Mojito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2713783"/>
                  </a:ext>
                </a:extLst>
              </a:tr>
              <a:tr h="415636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Classic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</a:rPr>
                        <a:t>Carribean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 Mojito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6798117"/>
                  </a:ext>
                </a:extLst>
              </a:tr>
              <a:tr h="392142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Tropical Margarita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2113930"/>
                  </a:ext>
                </a:extLst>
              </a:tr>
              <a:tr h="356004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Ultimate Long Island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3519499"/>
                  </a:ext>
                </a:extLst>
              </a:tr>
              <a:tr h="3786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Electric Blues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4073689"/>
                  </a:ext>
                </a:extLst>
              </a:tr>
              <a:tr h="3786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Bahama Mama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0356451"/>
                  </a:ext>
                </a:extLst>
              </a:tr>
              <a:tr h="3879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Classic Hurricane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1912284"/>
                  </a:ext>
                </a:extLst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163" b="96512" l="0" r="975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767" y="1014012"/>
            <a:ext cx="490096" cy="501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286" b="90000" l="926" r="89815">
                        <a14:foregroundMark x1="10185" y1="20000" x2="72222" y2="61429"/>
                        <a14:foregroundMark x1="70370" y1="11429" x2="31481" y2="87143"/>
                        <a14:foregroundMark x1="4630" y1="44286" x2="26852" y2="61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377" y="1149714"/>
            <a:ext cx="604287" cy="392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87500" l="0" r="988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774" y="1124821"/>
            <a:ext cx="738554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88506" l="0" r="88785">
                        <a14:foregroundMark x1="2804" y1="5747" x2="32710" y2="32184"/>
                        <a14:foregroundMark x1="29907" y1="13793" x2="45794" y2="40230"/>
                        <a14:backgroundMark x1="8411" y1="1149" x2="26168" y2="22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693" y="1075128"/>
            <a:ext cx="495216" cy="525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091" b="100000" l="1613" r="97581">
                        <a14:foregroundMark x1="75806" y1="12121" x2="78226" y2="77273"/>
                        <a14:foregroundMark x1="57258" y1="81818" x2="78226" y2="68182"/>
                        <a14:foregroundMark x1="57258" y1="33333" x2="91935" y2="30303"/>
                        <a14:foregroundMark x1="58871" y1="21212" x2="90323" y2="181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804" y="1164045"/>
            <a:ext cx="697708" cy="3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545" b="100000" l="2000" r="97000">
                        <a14:foregroundMark x1="21000" y1="35227" x2="24000" y2="90909"/>
                        <a14:foregroundMark x1="10000" y1="95455" x2="87000" y2="94318"/>
                        <a14:foregroundMark x1="8000" y1="84091" x2="17000" y2="40909"/>
                        <a14:backgroundMark x1="9000" y1="97727" x2="71000" y2="97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473" y="1047412"/>
            <a:ext cx="494980" cy="428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7407" b="88889" l="0" r="991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389" y="1062721"/>
            <a:ext cx="710539" cy="455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0" r="100000">
                        <a14:foregroundMark x1="16667" y1="57500" x2="79487" y2="7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048" y="1113421"/>
            <a:ext cx="411788" cy="414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2500" b="90000" l="9709" r="893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5359" y="1000782"/>
            <a:ext cx="740137" cy="556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389" b="88889" l="0" r="981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8359" y="1105272"/>
            <a:ext cx="657955" cy="432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5556" b="88889" l="2062" r="8969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0354" y="913855"/>
            <a:ext cx="1023379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1205" b="89157" l="9483" r="896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2372" y="1171371"/>
            <a:ext cx="585730" cy="416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9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0" b="97917" l="8247" r="89691">
                        <a14:foregroundMark x1="85567" y1="47917" x2="85567" y2="77083"/>
                        <a14:foregroundMark x1="70103" y1="45833" x2="80412" y2="864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2239" y="1002450"/>
            <a:ext cx="509283" cy="51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1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backgroundRemoval t="1235" b="88889" l="0" r="970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7808" y="1110615"/>
            <a:ext cx="511137" cy="41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279399" y="5864320"/>
            <a:ext cx="68247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*</a:t>
            </a:r>
            <a:r>
              <a:rPr lang="en-US" b="1" dirty="0"/>
              <a:t> A</a:t>
            </a:r>
            <a:r>
              <a:rPr lang="en-US" dirty="0"/>
              <a:t> = Amêndoa  </a:t>
            </a:r>
            <a:r>
              <a:rPr lang="en-US" b="1" dirty="0"/>
              <a:t>C</a:t>
            </a:r>
            <a:r>
              <a:rPr lang="en-US" dirty="0"/>
              <a:t> = Coco   </a:t>
            </a:r>
            <a:r>
              <a:rPr lang="en-US" b="1" dirty="0"/>
              <a:t>S</a:t>
            </a:r>
            <a:r>
              <a:rPr lang="en-US" dirty="0"/>
              <a:t> = Sim    </a:t>
            </a:r>
          </a:p>
        </p:txBody>
      </p:sp>
    </p:spTree>
    <p:extLst>
      <p:ext uri="{BB962C8B-B14F-4D97-AF65-F5344CB8AC3E}">
        <p14:creationId xmlns:p14="http://schemas.microsoft.com/office/powerpoint/2010/main" val="2485570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711201"/>
            <a:ext cx="12192000" cy="6146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" y="-51891"/>
            <a:ext cx="12192000" cy="796494"/>
          </a:xfrm>
          <a:prstGeom prst="rect">
            <a:avLst/>
          </a:prstGeom>
          <a:solidFill>
            <a:srgbClr val="AE3C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24195" y="142965"/>
            <a:ext cx="6957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Lisboa  – Lista de Alergénios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74785" l="0" r="100000">
                        <a14:foregroundMark x1="28648" y1="13927" x2="31879" y2="11485"/>
                        <a14:foregroundMark x1="30802" y1="29373" x2="29295" y2="33729"/>
                        <a14:foregroundMark x1="47711" y1="21452" x2="43942" y2="35974"/>
                        <a14:foregroundMark x1="25040" y1="28581" x2="23748" y2="32145"/>
                        <a14:foregroundMark x1="12547" y1="22112" x2="11686" y2="37426"/>
                        <a14:foregroundMark x1="58212" y1="25545" x2="54550" y2="36238"/>
                        <a14:foregroundMark x1="69305" y1="29637" x2="69305" y2="33465"/>
                        <a14:foregroundMark x1="81314" y1="27921" x2="81099" y2="36502"/>
                        <a14:foregroundMark x1="92353" y1="25017" x2="89930" y2="33993"/>
                        <a14:foregroundMark x1="40711" y1="52805" x2="40926" y2="54785"/>
                        <a14:foregroundMark x1="50027" y1="52013" x2="51319" y2="55842"/>
                        <a14:foregroundMark x1="54981" y1="54785" x2="57889" y2="54653"/>
                        <a14:foregroundMark x1="60151" y1="52937" x2="60474" y2="57294"/>
                        <a14:backgroundMark x1="48950" y1="55050" x2="48950" y2="55050"/>
                      </a14:backgroundRemoval>
                    </a14:imgEffect>
                  </a14:imgLayer>
                </a14:imgProps>
              </a:ext>
            </a:extLst>
          </a:blip>
          <a:srcRect b="24540"/>
          <a:stretch/>
        </p:blipFill>
        <p:spPr>
          <a:xfrm>
            <a:off x="10765062" y="43958"/>
            <a:ext cx="1185493" cy="729819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70650"/>
              </p:ext>
            </p:extLst>
          </p:nvPr>
        </p:nvGraphicFramePr>
        <p:xfrm>
          <a:off x="2694287" y="1526254"/>
          <a:ext cx="9256267" cy="459824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74440">
                  <a:extLst>
                    <a:ext uri="{9D8B030D-6E8A-4147-A177-3AD203B41FA5}">
                      <a16:colId xmlns:a16="http://schemas.microsoft.com/office/drawing/2014/main" val="3363846400"/>
                    </a:ext>
                  </a:extLst>
                </a:gridCol>
                <a:gridCol w="495916">
                  <a:extLst>
                    <a:ext uri="{9D8B030D-6E8A-4147-A177-3AD203B41FA5}">
                      <a16:colId xmlns:a16="http://schemas.microsoft.com/office/drawing/2014/main" val="1970199997"/>
                    </a:ext>
                  </a:extLst>
                </a:gridCol>
                <a:gridCol w="660614">
                  <a:extLst>
                    <a:ext uri="{9D8B030D-6E8A-4147-A177-3AD203B41FA5}">
                      <a16:colId xmlns:a16="http://schemas.microsoft.com/office/drawing/2014/main" val="1325854443"/>
                    </a:ext>
                  </a:extLst>
                </a:gridCol>
                <a:gridCol w="624114">
                  <a:extLst>
                    <a:ext uri="{9D8B030D-6E8A-4147-A177-3AD203B41FA5}">
                      <a16:colId xmlns:a16="http://schemas.microsoft.com/office/drawing/2014/main" val="2101825663"/>
                    </a:ext>
                  </a:extLst>
                </a:gridCol>
                <a:gridCol w="725715">
                  <a:extLst>
                    <a:ext uri="{9D8B030D-6E8A-4147-A177-3AD203B41FA5}">
                      <a16:colId xmlns:a16="http://schemas.microsoft.com/office/drawing/2014/main" val="3813352327"/>
                    </a:ext>
                  </a:extLst>
                </a:gridCol>
                <a:gridCol w="448000">
                  <a:extLst>
                    <a:ext uri="{9D8B030D-6E8A-4147-A177-3AD203B41FA5}">
                      <a16:colId xmlns:a16="http://schemas.microsoft.com/office/drawing/2014/main" val="236799359"/>
                    </a:ext>
                  </a:extLst>
                </a:gridCol>
                <a:gridCol w="742056">
                  <a:extLst>
                    <a:ext uri="{9D8B030D-6E8A-4147-A177-3AD203B41FA5}">
                      <a16:colId xmlns:a16="http://schemas.microsoft.com/office/drawing/2014/main" val="1427047481"/>
                    </a:ext>
                  </a:extLst>
                </a:gridCol>
                <a:gridCol w="751968">
                  <a:extLst>
                    <a:ext uri="{9D8B030D-6E8A-4147-A177-3AD203B41FA5}">
                      <a16:colId xmlns:a16="http://schemas.microsoft.com/office/drawing/2014/main" val="3105704476"/>
                    </a:ext>
                  </a:extLst>
                </a:gridCol>
                <a:gridCol w="842824">
                  <a:extLst>
                    <a:ext uri="{9D8B030D-6E8A-4147-A177-3AD203B41FA5}">
                      <a16:colId xmlns:a16="http://schemas.microsoft.com/office/drawing/2014/main" val="2967339304"/>
                    </a:ext>
                  </a:extLst>
                </a:gridCol>
                <a:gridCol w="698124">
                  <a:extLst>
                    <a:ext uri="{9D8B030D-6E8A-4147-A177-3AD203B41FA5}">
                      <a16:colId xmlns:a16="http://schemas.microsoft.com/office/drawing/2014/main" val="225017724"/>
                    </a:ext>
                  </a:extLst>
                </a:gridCol>
                <a:gridCol w="698124">
                  <a:extLst>
                    <a:ext uri="{9D8B030D-6E8A-4147-A177-3AD203B41FA5}">
                      <a16:colId xmlns:a16="http://schemas.microsoft.com/office/drawing/2014/main" val="1066392855"/>
                    </a:ext>
                  </a:extLst>
                </a:gridCol>
                <a:gridCol w="698124">
                  <a:extLst>
                    <a:ext uri="{9D8B030D-6E8A-4147-A177-3AD203B41FA5}">
                      <a16:colId xmlns:a16="http://schemas.microsoft.com/office/drawing/2014/main" val="643425330"/>
                    </a:ext>
                  </a:extLst>
                </a:gridCol>
                <a:gridCol w="698124">
                  <a:extLst>
                    <a:ext uri="{9D8B030D-6E8A-4147-A177-3AD203B41FA5}">
                      <a16:colId xmlns:a16="http://schemas.microsoft.com/office/drawing/2014/main" val="2823715795"/>
                    </a:ext>
                  </a:extLst>
                </a:gridCol>
                <a:gridCol w="698124">
                  <a:extLst>
                    <a:ext uri="{9D8B030D-6E8A-4147-A177-3AD203B41FA5}">
                      <a16:colId xmlns:a16="http://schemas.microsoft.com/office/drawing/2014/main" val="349683080"/>
                    </a:ext>
                  </a:extLst>
                </a:gridCol>
              </a:tblGrid>
              <a:tr h="550718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Aipo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Ovos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Peixe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Cereal</a:t>
                      </a:r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 cont.</a:t>
                      </a:r>
                    </a:p>
                    <a:p>
                      <a:pPr algn="ctr"/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Glúten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Tremoços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Leite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Moluscos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Mostarda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Amendoins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Sésamo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Marisco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Soja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Dióxido de enxofre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Frutos Secos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4970349"/>
                  </a:ext>
                </a:extLst>
              </a:tr>
              <a:tr h="422310"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S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8155103"/>
                  </a:ext>
                </a:extLst>
              </a:tr>
              <a:tr h="386428"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S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3916656"/>
                  </a:ext>
                </a:extLst>
              </a:tr>
              <a:tr h="409101"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S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77952544"/>
                  </a:ext>
                </a:extLst>
              </a:tr>
              <a:tr h="362582"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4914988"/>
                  </a:ext>
                </a:extLst>
              </a:tr>
              <a:tr h="418588"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12423414"/>
                  </a:ext>
                </a:extLst>
              </a:tr>
              <a:tr h="409704"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3126247"/>
                  </a:ext>
                </a:extLst>
              </a:tr>
              <a:tr h="409704"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89800025"/>
                  </a:ext>
                </a:extLst>
              </a:tr>
              <a:tr h="409704"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S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8915799"/>
                  </a:ext>
                </a:extLst>
              </a:tr>
              <a:tr h="409704"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06509758"/>
                  </a:ext>
                </a:extLst>
              </a:tr>
              <a:tr h="409704"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S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5941058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1594636"/>
              </p:ext>
            </p:extLst>
          </p:nvPr>
        </p:nvGraphicFramePr>
        <p:xfrm>
          <a:off x="266100" y="1526256"/>
          <a:ext cx="2428185" cy="460525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28185">
                  <a:extLst>
                    <a:ext uri="{9D8B030D-6E8A-4147-A177-3AD203B41FA5}">
                      <a16:colId xmlns:a16="http://schemas.microsoft.com/office/drawing/2014/main" val="1741520444"/>
                    </a:ext>
                  </a:extLst>
                </a:gridCol>
              </a:tblGrid>
              <a:tr h="563801">
                <a:tc>
                  <a:txBody>
                    <a:bodyPr/>
                    <a:lstStyle/>
                    <a:p>
                      <a:pPr algn="ctr"/>
                      <a:r>
                        <a:rPr lang="en-US" sz="2000" b="1" u="sng" dirty="0">
                          <a:solidFill>
                            <a:schemeClr val="tx1"/>
                          </a:solidFill>
                        </a:rPr>
                        <a:t>Cocktails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0648724"/>
                  </a:ext>
                </a:extLst>
              </a:tr>
              <a:tr h="4064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Yuzu Lychee Martini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44477598"/>
                  </a:ext>
                </a:extLst>
              </a:tr>
              <a:tr h="389873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err="1">
                          <a:solidFill>
                            <a:schemeClr val="tx1"/>
                          </a:solidFill>
                        </a:rPr>
                        <a:t>Cocunut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 Guava Margarita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3551646"/>
                  </a:ext>
                </a:extLst>
              </a:tr>
              <a:tr h="401759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Jalapeno Peach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</a:rPr>
                        <a:t>Mezarita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06526228"/>
                  </a:ext>
                </a:extLst>
              </a:tr>
              <a:tr h="378691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Paloma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6563329"/>
                  </a:ext>
                </a:extLst>
              </a:tr>
              <a:tr h="414203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Bourbon Apple Mule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2713783"/>
                  </a:ext>
                </a:extLst>
              </a:tr>
              <a:tr h="407834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Espresso Martini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6798117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Lucky Penny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2113930"/>
                  </a:ext>
                </a:extLst>
              </a:tr>
              <a:tr h="414203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Blackberry Sparkling Sangria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3519499"/>
                  </a:ext>
                </a:extLst>
              </a:tr>
              <a:tr h="4078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Smoked Old Fashioned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4073689"/>
                  </a:ext>
                </a:extLst>
              </a:tr>
              <a:tr h="4142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Aperol Spritz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0356451"/>
                  </a:ext>
                </a:extLst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163" b="96512" l="0" r="975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330" y="1014803"/>
            <a:ext cx="490096" cy="501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286" b="90000" l="926" r="89815">
                        <a14:foregroundMark x1="10185" y1="20000" x2="72222" y2="61429"/>
                        <a14:foregroundMark x1="70370" y1="11429" x2="31481" y2="87143"/>
                        <a14:foregroundMark x1="4630" y1="44286" x2="26852" y2="61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082" y="1087112"/>
            <a:ext cx="604287" cy="392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87500" l="0" r="988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921" y="1140934"/>
            <a:ext cx="738554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88506" l="0" r="88785">
                        <a14:foregroundMark x1="2804" y1="5747" x2="32710" y2="32184"/>
                        <a14:foregroundMark x1="29907" y1="13793" x2="45794" y2="40230"/>
                        <a14:backgroundMark x1="8411" y1="1149" x2="26168" y2="22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315" y="1045115"/>
            <a:ext cx="495216" cy="525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091" b="100000" l="1613" r="97581">
                        <a14:foregroundMark x1="75806" y1="12121" x2="78226" y2="77273"/>
                        <a14:foregroundMark x1="57258" y1="81818" x2="78226" y2="68182"/>
                        <a14:foregroundMark x1="57258" y1="33333" x2="91935" y2="30303"/>
                        <a14:foregroundMark x1="58871" y1="21212" x2="90323" y2="181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923" y="1140934"/>
            <a:ext cx="697708" cy="3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545" b="100000" l="2000" r="97000">
                        <a14:foregroundMark x1="21000" y1="35227" x2="24000" y2="90909"/>
                        <a14:foregroundMark x1="10000" y1="95455" x2="87000" y2="94318"/>
                        <a14:foregroundMark x1="8000" y1="84091" x2="17000" y2="40909"/>
                        <a14:backgroundMark x1="9000" y1="97727" x2="71000" y2="97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7830" y="1060667"/>
            <a:ext cx="494980" cy="428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7407" b="88889" l="0" r="991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435" y="1051893"/>
            <a:ext cx="710539" cy="455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0" r="100000">
                        <a14:foregroundMark x1="16667" y1="57500" x2="79487" y2="7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0326" y="1093162"/>
            <a:ext cx="411788" cy="414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2500" b="90000" l="9709" r="893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6401" y="1014803"/>
            <a:ext cx="740137" cy="556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389" b="88889" l="0" r="981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4656" y="1077305"/>
            <a:ext cx="657955" cy="432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5556" b="88889" l="2062" r="8969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9806" y="888918"/>
            <a:ext cx="1023379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1205" b="89157" l="9483" r="896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5912" y="1087112"/>
            <a:ext cx="585730" cy="416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9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0" b="97917" l="8247" r="89691">
                        <a14:foregroundMark x1="85567" y1="47917" x2="85567" y2="77083"/>
                        <a14:foregroundMark x1="70103" y1="45833" x2="80412" y2="864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9629" y="983752"/>
            <a:ext cx="509283" cy="51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1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backgroundRemoval t="1235" b="88889" l="0" r="970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5951" y="1057865"/>
            <a:ext cx="511137" cy="41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266100" y="6423283"/>
            <a:ext cx="6824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*</a:t>
            </a:r>
            <a:r>
              <a:rPr lang="en-US" sz="1600" b="1" dirty="0"/>
              <a:t> S</a:t>
            </a:r>
            <a:r>
              <a:rPr lang="en-US" sz="1600" dirty="0"/>
              <a:t> = Sim    </a:t>
            </a:r>
          </a:p>
        </p:txBody>
      </p:sp>
    </p:spTree>
    <p:extLst>
      <p:ext uri="{BB962C8B-B14F-4D97-AF65-F5344CB8AC3E}">
        <p14:creationId xmlns:p14="http://schemas.microsoft.com/office/powerpoint/2010/main" val="37308720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711201"/>
            <a:ext cx="12192000" cy="6146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-1"/>
            <a:ext cx="12192000" cy="809153"/>
          </a:xfrm>
          <a:prstGeom prst="rect">
            <a:avLst/>
          </a:prstGeom>
          <a:solidFill>
            <a:srgbClr val="AE3C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24195" y="152353"/>
            <a:ext cx="6957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Lisboa  – Lista de Alergénios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74785" l="0" r="100000">
                        <a14:foregroundMark x1="28648" y1="13927" x2="31879" y2="11485"/>
                        <a14:foregroundMark x1="30802" y1="29373" x2="29295" y2="33729"/>
                        <a14:foregroundMark x1="47711" y1="21452" x2="43942" y2="35974"/>
                        <a14:foregroundMark x1="25040" y1="28581" x2="23748" y2="32145"/>
                        <a14:foregroundMark x1="12547" y1="22112" x2="11686" y2="37426"/>
                        <a14:foregroundMark x1="58212" y1="25545" x2="54550" y2="36238"/>
                        <a14:foregroundMark x1="69305" y1="29637" x2="69305" y2="33465"/>
                        <a14:foregroundMark x1="81314" y1="27921" x2="81099" y2="36502"/>
                        <a14:foregroundMark x1="92353" y1="25017" x2="89930" y2="33993"/>
                        <a14:foregroundMark x1="40711" y1="52805" x2="40926" y2="54785"/>
                        <a14:foregroundMark x1="50027" y1="52013" x2="51319" y2="55842"/>
                        <a14:foregroundMark x1="54981" y1="54785" x2="57889" y2="54653"/>
                        <a14:foregroundMark x1="60151" y1="52937" x2="60474" y2="57294"/>
                        <a14:backgroundMark x1="48950" y1="55050" x2="48950" y2="55050"/>
                      </a14:backgroundRemoval>
                    </a14:imgEffect>
                  </a14:imgLayer>
                </a14:imgProps>
              </a:ext>
            </a:extLst>
          </a:blip>
          <a:srcRect b="24540"/>
          <a:stretch/>
        </p:blipFill>
        <p:spPr>
          <a:xfrm>
            <a:off x="10765062" y="43958"/>
            <a:ext cx="1185493" cy="729819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3613447"/>
              </p:ext>
            </p:extLst>
          </p:nvPr>
        </p:nvGraphicFramePr>
        <p:xfrm>
          <a:off x="2434851" y="1531087"/>
          <a:ext cx="9676791" cy="495284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77847">
                  <a:extLst>
                    <a:ext uri="{9D8B030D-6E8A-4147-A177-3AD203B41FA5}">
                      <a16:colId xmlns:a16="http://schemas.microsoft.com/office/drawing/2014/main" val="3363846400"/>
                    </a:ext>
                  </a:extLst>
                </a:gridCol>
                <a:gridCol w="677847">
                  <a:extLst>
                    <a:ext uri="{9D8B030D-6E8A-4147-A177-3AD203B41FA5}">
                      <a16:colId xmlns:a16="http://schemas.microsoft.com/office/drawing/2014/main" val="1970199997"/>
                    </a:ext>
                  </a:extLst>
                </a:gridCol>
                <a:gridCol w="677847">
                  <a:extLst>
                    <a:ext uri="{9D8B030D-6E8A-4147-A177-3AD203B41FA5}">
                      <a16:colId xmlns:a16="http://schemas.microsoft.com/office/drawing/2014/main" val="1325854443"/>
                    </a:ext>
                  </a:extLst>
                </a:gridCol>
                <a:gridCol w="677847">
                  <a:extLst>
                    <a:ext uri="{9D8B030D-6E8A-4147-A177-3AD203B41FA5}">
                      <a16:colId xmlns:a16="http://schemas.microsoft.com/office/drawing/2014/main" val="2101825663"/>
                    </a:ext>
                  </a:extLst>
                </a:gridCol>
                <a:gridCol w="713624">
                  <a:extLst>
                    <a:ext uri="{9D8B030D-6E8A-4147-A177-3AD203B41FA5}">
                      <a16:colId xmlns:a16="http://schemas.microsoft.com/office/drawing/2014/main" val="3813352327"/>
                    </a:ext>
                  </a:extLst>
                </a:gridCol>
                <a:gridCol w="598994">
                  <a:extLst>
                    <a:ext uri="{9D8B030D-6E8A-4147-A177-3AD203B41FA5}">
                      <a16:colId xmlns:a16="http://schemas.microsoft.com/office/drawing/2014/main" val="236799359"/>
                    </a:ext>
                  </a:extLst>
                </a:gridCol>
                <a:gridCol w="756700">
                  <a:extLst>
                    <a:ext uri="{9D8B030D-6E8A-4147-A177-3AD203B41FA5}">
                      <a16:colId xmlns:a16="http://schemas.microsoft.com/office/drawing/2014/main" val="1427047481"/>
                    </a:ext>
                  </a:extLst>
                </a:gridCol>
                <a:gridCol w="710502">
                  <a:extLst>
                    <a:ext uri="{9D8B030D-6E8A-4147-A177-3AD203B41FA5}">
                      <a16:colId xmlns:a16="http://schemas.microsoft.com/office/drawing/2014/main" val="3105704476"/>
                    </a:ext>
                  </a:extLst>
                </a:gridCol>
                <a:gridCol w="796348">
                  <a:extLst>
                    <a:ext uri="{9D8B030D-6E8A-4147-A177-3AD203B41FA5}">
                      <a16:colId xmlns:a16="http://schemas.microsoft.com/office/drawing/2014/main" val="2967339304"/>
                    </a:ext>
                  </a:extLst>
                </a:gridCol>
                <a:gridCol w="677847">
                  <a:extLst>
                    <a:ext uri="{9D8B030D-6E8A-4147-A177-3AD203B41FA5}">
                      <a16:colId xmlns:a16="http://schemas.microsoft.com/office/drawing/2014/main" val="225017724"/>
                    </a:ext>
                  </a:extLst>
                </a:gridCol>
                <a:gridCol w="677847">
                  <a:extLst>
                    <a:ext uri="{9D8B030D-6E8A-4147-A177-3AD203B41FA5}">
                      <a16:colId xmlns:a16="http://schemas.microsoft.com/office/drawing/2014/main" val="1066392855"/>
                    </a:ext>
                  </a:extLst>
                </a:gridCol>
                <a:gridCol w="677847">
                  <a:extLst>
                    <a:ext uri="{9D8B030D-6E8A-4147-A177-3AD203B41FA5}">
                      <a16:colId xmlns:a16="http://schemas.microsoft.com/office/drawing/2014/main" val="643425330"/>
                    </a:ext>
                  </a:extLst>
                </a:gridCol>
                <a:gridCol w="677847">
                  <a:extLst>
                    <a:ext uri="{9D8B030D-6E8A-4147-A177-3AD203B41FA5}">
                      <a16:colId xmlns:a16="http://schemas.microsoft.com/office/drawing/2014/main" val="2823715795"/>
                    </a:ext>
                  </a:extLst>
                </a:gridCol>
                <a:gridCol w="677847">
                  <a:extLst>
                    <a:ext uri="{9D8B030D-6E8A-4147-A177-3AD203B41FA5}">
                      <a16:colId xmlns:a16="http://schemas.microsoft.com/office/drawing/2014/main" val="349683080"/>
                    </a:ext>
                  </a:extLst>
                </a:gridCol>
              </a:tblGrid>
              <a:tr h="607387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Aipo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Ovos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Peixe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Cereal</a:t>
                      </a:r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 cont.</a:t>
                      </a:r>
                    </a:p>
                    <a:p>
                      <a:pPr algn="ctr"/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Glúten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Tremoços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Leite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Moluscos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Mostarda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Amendoins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Sésamo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Marisco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Soja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Dióxido de enxofre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Frutos Secos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4970349"/>
                  </a:ext>
                </a:extLst>
              </a:tr>
              <a:tr h="39760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+mn-lt"/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8155103"/>
                  </a:ext>
                </a:extLst>
              </a:tr>
              <a:tr h="37377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3916656"/>
                  </a:ext>
                </a:extLst>
              </a:tr>
              <a:tr h="397022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77952544"/>
                  </a:ext>
                </a:extLst>
              </a:tr>
              <a:tr h="37200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C/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4914988"/>
                  </a:ext>
                </a:extLst>
              </a:tr>
              <a:tr h="406228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+mn-lt"/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12423414"/>
                  </a:ext>
                </a:extLst>
              </a:tr>
              <a:tr h="39760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3126247"/>
                  </a:ext>
                </a:extLst>
              </a:tr>
              <a:tr h="39760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89800025"/>
                  </a:ext>
                </a:extLst>
              </a:tr>
              <a:tr h="39760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+mn-lt"/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8915799"/>
                  </a:ext>
                </a:extLst>
              </a:tr>
              <a:tr h="39760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06509758"/>
                  </a:ext>
                </a:extLst>
              </a:tr>
              <a:tr h="397606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5941058"/>
                  </a:ext>
                </a:extLst>
              </a:tr>
              <a:tr h="410788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9943336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8781285"/>
              </p:ext>
            </p:extLst>
          </p:nvPr>
        </p:nvGraphicFramePr>
        <p:xfrm>
          <a:off x="315885" y="1526256"/>
          <a:ext cx="2118972" cy="495002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18972">
                  <a:extLst>
                    <a:ext uri="{9D8B030D-6E8A-4147-A177-3AD203B41FA5}">
                      <a16:colId xmlns:a16="http://schemas.microsoft.com/office/drawing/2014/main" val="1741520444"/>
                    </a:ext>
                  </a:extLst>
                </a:gridCol>
              </a:tblGrid>
              <a:tr h="600256">
                <a:tc>
                  <a:txBody>
                    <a:bodyPr/>
                    <a:lstStyle/>
                    <a:p>
                      <a:pPr algn="ctr"/>
                      <a:r>
                        <a:rPr lang="en-US" sz="2000" b="1" u="sng" dirty="0">
                          <a:solidFill>
                            <a:schemeClr val="tx1"/>
                          </a:solidFill>
                        </a:rPr>
                        <a:t>Cervejas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0648724"/>
                  </a:ext>
                </a:extLst>
              </a:tr>
              <a:tr h="3907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</a:rPr>
                        <a:t>Sagres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1" baseline="0" dirty="0" err="1">
                          <a:solidFill>
                            <a:schemeClr val="tx1"/>
                          </a:solidFill>
                        </a:rPr>
                        <a:t>Pressão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</a:rPr>
                        <a:t> &amp; Garrafa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44477598"/>
                  </a:ext>
                </a:extLst>
              </a:tr>
              <a:tr h="374845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Bohemia </a:t>
                      </a:r>
                      <a:r>
                        <a:rPr lang="en-US" sz="1400" b="1" baseline="0" dirty="0" err="1">
                          <a:solidFill>
                            <a:schemeClr val="tx1"/>
                          </a:solidFill>
                        </a:rPr>
                        <a:t>Pressão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3551646"/>
                  </a:ext>
                </a:extLst>
              </a:tr>
              <a:tr h="398237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Heineken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06526228"/>
                  </a:ext>
                </a:extLst>
              </a:tr>
              <a:tr h="398237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Crafted Bohemia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</a:rPr>
                        <a:t> Pilsener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6563329"/>
                  </a:ext>
                </a:extLst>
              </a:tr>
              <a:tr h="398237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Crafted Lagunitas IPA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2713783"/>
                  </a:ext>
                </a:extLst>
              </a:tr>
              <a:tr h="398237">
                <a:tc>
                  <a:txBody>
                    <a:bodyPr/>
                    <a:lstStyle/>
                    <a:p>
                      <a:pPr algn="l"/>
                      <a:r>
                        <a:rPr lang="pt-PT" sz="1400" b="1" dirty="0">
                          <a:solidFill>
                            <a:schemeClr val="tx1"/>
                          </a:solidFill>
                        </a:rPr>
                        <a:t>Sagres</a:t>
                      </a:r>
                      <a:r>
                        <a:rPr lang="pt-PT" sz="1400" b="1" baseline="0" dirty="0">
                          <a:solidFill>
                            <a:schemeClr val="tx1"/>
                          </a:solidFill>
                        </a:rPr>
                        <a:t> Dark Lager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6798117"/>
                  </a:ext>
                </a:extLst>
              </a:tr>
              <a:tr h="398237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Desperados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2113930"/>
                  </a:ext>
                </a:extLst>
              </a:tr>
              <a:tr h="398237">
                <a:tc>
                  <a:txBody>
                    <a:bodyPr/>
                    <a:lstStyle/>
                    <a:p>
                      <a:pPr algn="l"/>
                      <a:r>
                        <a:rPr lang="pt-PT" sz="1400" b="1" dirty="0">
                          <a:solidFill>
                            <a:schemeClr val="tx1"/>
                          </a:solidFill>
                        </a:rPr>
                        <a:t>Budweiser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3519499"/>
                  </a:ext>
                </a:extLst>
              </a:tr>
              <a:tr h="398237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Heineken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4073689"/>
                  </a:ext>
                </a:extLst>
              </a:tr>
              <a:tr h="398237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Bandida Sidra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0356451"/>
                  </a:ext>
                </a:extLst>
              </a:tr>
              <a:tr h="3982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DAURA</a:t>
                      </a:r>
                      <a:endParaRPr lang="en-US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1912284"/>
                  </a:ext>
                </a:extLst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163" b="96512" l="0" r="975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8084" y="1010964"/>
            <a:ext cx="490096" cy="501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286" b="90000" l="926" r="89815">
                        <a14:foregroundMark x1="10185" y1="20000" x2="72222" y2="61429"/>
                        <a14:foregroundMark x1="70370" y1="11429" x2="31481" y2="87143"/>
                        <a14:foregroundMark x1="4630" y1="44286" x2="26852" y2="61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725" y="1115028"/>
            <a:ext cx="604287" cy="392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87500" l="0" r="988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508" y="1134390"/>
            <a:ext cx="738554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88506" l="0" r="88785">
                        <a14:foregroundMark x1="2804" y1="5747" x2="32710" y2="32184"/>
                        <a14:foregroundMark x1="29907" y1="13793" x2="45794" y2="40230"/>
                        <a14:backgroundMark x1="8411" y1="1149" x2="26168" y2="22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806" y="1015059"/>
            <a:ext cx="495216" cy="525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091" b="100000" l="1613" r="97581">
                        <a14:foregroundMark x1="75806" y1="12121" x2="78226" y2="77273"/>
                        <a14:foregroundMark x1="57258" y1="81818" x2="78226" y2="68182"/>
                        <a14:foregroundMark x1="57258" y1="33333" x2="91935" y2="30303"/>
                        <a14:foregroundMark x1="58871" y1="21212" x2="90323" y2="181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953" y="1129358"/>
            <a:ext cx="697708" cy="3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545" b="100000" l="2000" r="97000">
                        <a14:foregroundMark x1="21000" y1="35227" x2="24000" y2="90909"/>
                        <a14:foregroundMark x1="10000" y1="95455" x2="87000" y2="94318"/>
                        <a14:foregroundMark x1="8000" y1="84091" x2="17000" y2="40909"/>
                        <a14:backgroundMark x1="9000" y1="97727" x2="71000" y2="97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412" y="1058085"/>
            <a:ext cx="494980" cy="428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7407" b="88889" l="0" r="991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213" y="1050716"/>
            <a:ext cx="710539" cy="455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0" r="100000">
                        <a14:foregroundMark x1="16667" y1="57500" x2="79487" y2="7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976" y="1083602"/>
            <a:ext cx="411788" cy="414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2500" b="90000" l="9709" r="893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5309" y="1009080"/>
            <a:ext cx="740137" cy="556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389" b="88889" l="0" r="981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1556" y="1082357"/>
            <a:ext cx="657955" cy="432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5556" b="88889" l="2062" r="8969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9679" y="872823"/>
            <a:ext cx="1023379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1205" b="89157" l="9483" r="896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2936" y="1153635"/>
            <a:ext cx="585730" cy="416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9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0" b="97917" l="8247" r="89691">
                        <a14:foregroundMark x1="85567" y1="47917" x2="85567" y2="77083"/>
                        <a14:foregroundMark x1="70103" y1="45833" x2="80412" y2="864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1205" y="982385"/>
            <a:ext cx="509283" cy="51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1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backgroundRemoval t="1235" b="88889" l="0" r="970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6188" y="1067843"/>
            <a:ext cx="511137" cy="41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214018" y="6512377"/>
            <a:ext cx="6824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* Cereal cont. Glúten  </a:t>
            </a:r>
            <a:r>
              <a:rPr lang="en-US" sz="1600" b="1" dirty="0"/>
              <a:t>C</a:t>
            </a:r>
            <a:r>
              <a:rPr lang="en-US" sz="1600" dirty="0"/>
              <a:t> = Cevada  </a:t>
            </a:r>
            <a:r>
              <a:rPr lang="en-US" sz="1600" b="1" dirty="0"/>
              <a:t>T</a:t>
            </a:r>
            <a:r>
              <a:rPr lang="en-US" sz="1600" dirty="0"/>
              <a:t> = Trigo   </a:t>
            </a:r>
            <a:r>
              <a:rPr lang="en-US" sz="1600" b="1" dirty="0"/>
              <a:t>S</a:t>
            </a:r>
            <a:r>
              <a:rPr lang="en-US" sz="1600" dirty="0"/>
              <a:t> = Sim </a:t>
            </a:r>
          </a:p>
        </p:txBody>
      </p:sp>
    </p:spTree>
    <p:extLst>
      <p:ext uri="{BB962C8B-B14F-4D97-AF65-F5344CB8AC3E}">
        <p14:creationId xmlns:p14="http://schemas.microsoft.com/office/powerpoint/2010/main" val="10661288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711201"/>
            <a:ext cx="12192000" cy="6146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-1"/>
            <a:ext cx="12192000" cy="809153"/>
          </a:xfrm>
          <a:prstGeom prst="rect">
            <a:avLst/>
          </a:prstGeom>
          <a:solidFill>
            <a:srgbClr val="AE3C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24195" y="152353"/>
            <a:ext cx="6957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Lisboa  – Lista de Alergénios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74785" l="0" r="100000">
                        <a14:foregroundMark x1="28648" y1="13927" x2="31879" y2="11485"/>
                        <a14:foregroundMark x1="30802" y1="29373" x2="29295" y2="33729"/>
                        <a14:foregroundMark x1="47711" y1="21452" x2="43942" y2="35974"/>
                        <a14:foregroundMark x1="25040" y1="28581" x2="23748" y2="32145"/>
                        <a14:foregroundMark x1="12547" y1="22112" x2="11686" y2="37426"/>
                        <a14:foregroundMark x1="58212" y1="25545" x2="54550" y2="36238"/>
                        <a14:foregroundMark x1="69305" y1="29637" x2="69305" y2="33465"/>
                        <a14:foregroundMark x1="81314" y1="27921" x2="81099" y2="36502"/>
                        <a14:foregroundMark x1="92353" y1="25017" x2="89930" y2="33993"/>
                        <a14:foregroundMark x1="40711" y1="52805" x2="40926" y2="54785"/>
                        <a14:foregroundMark x1="50027" y1="52013" x2="51319" y2="55842"/>
                        <a14:foregroundMark x1="54981" y1="54785" x2="57889" y2="54653"/>
                        <a14:foregroundMark x1="60151" y1="52937" x2="60474" y2="57294"/>
                        <a14:backgroundMark x1="48950" y1="55050" x2="48950" y2="55050"/>
                      </a14:backgroundRemoval>
                    </a14:imgEffect>
                  </a14:imgLayer>
                </a14:imgProps>
              </a:ext>
            </a:extLst>
          </a:blip>
          <a:srcRect b="24540"/>
          <a:stretch/>
        </p:blipFill>
        <p:spPr>
          <a:xfrm>
            <a:off x="10765062" y="43958"/>
            <a:ext cx="1185493" cy="7298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163" b="96512" l="0" r="975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0525" y="1007519"/>
            <a:ext cx="490096" cy="501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286" b="90000" l="926" r="89815">
                        <a14:foregroundMark x1="10185" y1="20000" x2="72222" y2="61429"/>
                        <a14:foregroundMark x1="70370" y1="11429" x2="31481" y2="87143"/>
                        <a14:foregroundMark x1="4630" y1="44286" x2="26852" y2="61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769" y="1178326"/>
            <a:ext cx="493491" cy="320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87500" l="0" r="988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894" y="1190538"/>
            <a:ext cx="703187" cy="38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88506" l="0" r="88785">
                        <a14:foregroundMark x1="2804" y1="5747" x2="32710" y2="32184"/>
                        <a14:foregroundMark x1="29907" y1="13793" x2="45794" y2="40230"/>
                        <a14:backgroundMark x1="8411" y1="1149" x2="26168" y2="22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715" y="1023501"/>
            <a:ext cx="495216" cy="525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091" b="100000" l="1613" r="97581">
                        <a14:foregroundMark x1="75806" y1="12121" x2="78226" y2="77273"/>
                        <a14:foregroundMark x1="57258" y1="81818" x2="78226" y2="68182"/>
                        <a14:foregroundMark x1="57258" y1="33333" x2="91935" y2="30303"/>
                        <a14:foregroundMark x1="58871" y1="21212" x2="90323" y2="181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053" y="1128085"/>
            <a:ext cx="697708" cy="3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545" b="100000" l="2000" r="97000">
                        <a14:foregroundMark x1="21000" y1="35227" x2="24000" y2="90909"/>
                        <a14:foregroundMark x1="10000" y1="95455" x2="87000" y2="94318"/>
                        <a14:foregroundMark x1="8000" y1="84091" x2="17000" y2="40909"/>
                        <a14:backgroundMark x1="9000" y1="97727" x2="71000" y2="97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0586" y="1056998"/>
            <a:ext cx="494980" cy="428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7407" b="88889" l="0" r="991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512" y="1056393"/>
            <a:ext cx="710539" cy="455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0" r="100000">
                        <a14:foregroundMark x1="16667" y1="57500" x2="79487" y2="7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451" y="1114814"/>
            <a:ext cx="411788" cy="414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2500" b="90000" l="9709" r="893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129" y="1001065"/>
            <a:ext cx="740137" cy="556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389" b="88889" l="0" r="981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5942" y="1056393"/>
            <a:ext cx="657955" cy="432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5556" b="88889" l="2062" r="8969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8256" y="881634"/>
            <a:ext cx="1023379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1205" b="89157" l="9483" r="896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2007" y="1121813"/>
            <a:ext cx="585730" cy="416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9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0" b="97917" l="8247" r="89691">
                        <a14:foregroundMark x1="85567" y1="47917" x2="85567" y2="77083"/>
                        <a14:foregroundMark x1="70103" y1="45833" x2="80412" y2="864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3645" y="970153"/>
            <a:ext cx="509283" cy="51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1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backgroundRemoval t="1235" b="88889" l="0" r="970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6188" y="1067843"/>
            <a:ext cx="511137" cy="41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8682200"/>
              </p:ext>
            </p:extLst>
          </p:nvPr>
        </p:nvGraphicFramePr>
        <p:xfrm>
          <a:off x="2801385" y="1526253"/>
          <a:ext cx="9285318" cy="250264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65517">
                  <a:extLst>
                    <a:ext uri="{9D8B030D-6E8A-4147-A177-3AD203B41FA5}">
                      <a16:colId xmlns:a16="http://schemas.microsoft.com/office/drawing/2014/main" val="3363846400"/>
                    </a:ext>
                  </a:extLst>
                </a:gridCol>
                <a:gridCol w="498763">
                  <a:extLst>
                    <a:ext uri="{9D8B030D-6E8A-4147-A177-3AD203B41FA5}">
                      <a16:colId xmlns:a16="http://schemas.microsoft.com/office/drawing/2014/main" val="1970199997"/>
                    </a:ext>
                  </a:extLst>
                </a:gridCol>
                <a:gridCol w="573579">
                  <a:extLst>
                    <a:ext uri="{9D8B030D-6E8A-4147-A177-3AD203B41FA5}">
                      <a16:colId xmlns:a16="http://schemas.microsoft.com/office/drawing/2014/main" val="1325854443"/>
                    </a:ext>
                  </a:extLst>
                </a:gridCol>
                <a:gridCol w="648392">
                  <a:extLst>
                    <a:ext uri="{9D8B030D-6E8A-4147-A177-3AD203B41FA5}">
                      <a16:colId xmlns:a16="http://schemas.microsoft.com/office/drawing/2014/main" val="2101825663"/>
                    </a:ext>
                  </a:extLst>
                </a:gridCol>
                <a:gridCol w="698269">
                  <a:extLst>
                    <a:ext uri="{9D8B030D-6E8A-4147-A177-3AD203B41FA5}">
                      <a16:colId xmlns:a16="http://schemas.microsoft.com/office/drawing/2014/main" val="3813352327"/>
                    </a:ext>
                  </a:extLst>
                </a:gridCol>
                <a:gridCol w="465513">
                  <a:extLst>
                    <a:ext uri="{9D8B030D-6E8A-4147-A177-3AD203B41FA5}">
                      <a16:colId xmlns:a16="http://schemas.microsoft.com/office/drawing/2014/main" val="236799359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1427047481"/>
                    </a:ext>
                  </a:extLst>
                </a:gridCol>
                <a:gridCol w="764771">
                  <a:extLst>
                    <a:ext uri="{9D8B030D-6E8A-4147-A177-3AD203B41FA5}">
                      <a16:colId xmlns:a16="http://schemas.microsoft.com/office/drawing/2014/main" val="3105704476"/>
                    </a:ext>
                  </a:extLst>
                </a:gridCol>
                <a:gridCol w="814647">
                  <a:extLst>
                    <a:ext uri="{9D8B030D-6E8A-4147-A177-3AD203B41FA5}">
                      <a16:colId xmlns:a16="http://schemas.microsoft.com/office/drawing/2014/main" val="2967339304"/>
                    </a:ext>
                  </a:extLst>
                </a:gridCol>
                <a:gridCol w="648393">
                  <a:extLst>
                    <a:ext uri="{9D8B030D-6E8A-4147-A177-3AD203B41FA5}">
                      <a16:colId xmlns:a16="http://schemas.microsoft.com/office/drawing/2014/main" val="225017724"/>
                    </a:ext>
                  </a:extLst>
                </a:gridCol>
                <a:gridCol w="606829">
                  <a:extLst>
                    <a:ext uri="{9D8B030D-6E8A-4147-A177-3AD203B41FA5}">
                      <a16:colId xmlns:a16="http://schemas.microsoft.com/office/drawing/2014/main" val="1066392855"/>
                    </a:ext>
                  </a:extLst>
                </a:gridCol>
                <a:gridCol w="665018">
                  <a:extLst>
                    <a:ext uri="{9D8B030D-6E8A-4147-A177-3AD203B41FA5}">
                      <a16:colId xmlns:a16="http://schemas.microsoft.com/office/drawing/2014/main" val="643425330"/>
                    </a:ext>
                  </a:extLst>
                </a:gridCol>
                <a:gridCol w="1040870">
                  <a:extLst>
                    <a:ext uri="{9D8B030D-6E8A-4147-A177-3AD203B41FA5}">
                      <a16:colId xmlns:a16="http://schemas.microsoft.com/office/drawing/2014/main" val="2823715795"/>
                    </a:ext>
                  </a:extLst>
                </a:gridCol>
                <a:gridCol w="663237">
                  <a:extLst>
                    <a:ext uri="{9D8B030D-6E8A-4147-A177-3AD203B41FA5}">
                      <a16:colId xmlns:a16="http://schemas.microsoft.com/office/drawing/2014/main" val="349683080"/>
                    </a:ext>
                  </a:extLst>
                </a:gridCol>
              </a:tblGrid>
              <a:tr h="549979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err="1">
                          <a:solidFill>
                            <a:schemeClr val="tx1"/>
                          </a:solidFill>
                        </a:rPr>
                        <a:t>Aipo</a:t>
                      </a:r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>
                          <a:solidFill>
                            <a:schemeClr val="tx1"/>
                          </a:solidFill>
                        </a:rPr>
                        <a:t>Ovos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>
                          <a:solidFill>
                            <a:schemeClr val="tx1"/>
                          </a:solidFill>
                        </a:rPr>
                        <a:t>Peixe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Cereal</a:t>
                      </a:r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 cont.</a:t>
                      </a:r>
                    </a:p>
                    <a:p>
                      <a:pPr algn="ctr"/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Gluten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>
                          <a:solidFill>
                            <a:schemeClr val="tx1"/>
                          </a:solidFill>
                        </a:rPr>
                        <a:t>Tremoços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>
                          <a:solidFill>
                            <a:schemeClr val="tx1"/>
                          </a:solidFill>
                        </a:rPr>
                        <a:t>Leite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>
                          <a:solidFill>
                            <a:schemeClr val="tx1"/>
                          </a:solidFill>
                        </a:rPr>
                        <a:t>Moluscos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>
                          <a:solidFill>
                            <a:schemeClr val="tx1"/>
                          </a:solidFill>
                        </a:rPr>
                        <a:t>Mostarda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>
                          <a:solidFill>
                            <a:schemeClr val="tx1"/>
                          </a:solidFill>
                        </a:rPr>
                        <a:t>Amendoins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Sésamo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>
                          <a:solidFill>
                            <a:schemeClr val="tx1"/>
                          </a:solidFill>
                        </a:rPr>
                        <a:t>Marisco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>
                          <a:solidFill>
                            <a:schemeClr val="tx1"/>
                          </a:solidFill>
                        </a:rPr>
                        <a:t>Soja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>
                          <a:solidFill>
                            <a:schemeClr val="tx1"/>
                          </a:solidFill>
                        </a:rPr>
                        <a:t>Dióxido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 de </a:t>
                      </a:r>
                      <a:r>
                        <a:rPr lang="en-US" sz="1000" dirty="0" err="1">
                          <a:solidFill>
                            <a:schemeClr val="tx1"/>
                          </a:solidFill>
                        </a:rPr>
                        <a:t>enxofre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>
                          <a:solidFill>
                            <a:schemeClr val="tx1"/>
                          </a:solidFill>
                        </a:rPr>
                        <a:t>Frutos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000" dirty="0" err="1">
                          <a:solidFill>
                            <a:schemeClr val="tx1"/>
                          </a:solidFill>
                        </a:rPr>
                        <a:t>Secos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4970349"/>
                  </a:ext>
                </a:extLst>
              </a:tr>
              <a:tr h="394731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8155103"/>
                  </a:ext>
                </a:extLst>
              </a:tr>
              <a:tr h="36090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3916656"/>
                  </a:ext>
                </a:extLst>
              </a:tr>
              <a:tr h="394151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+mn-lt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77952544"/>
                  </a:ext>
                </a:extLst>
              </a:tr>
              <a:tr h="394731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4914988"/>
                  </a:ext>
                </a:extLst>
              </a:tr>
              <a:tr h="403291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12423414"/>
                  </a:ext>
                </a:extLst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509728"/>
              </p:ext>
            </p:extLst>
          </p:nvPr>
        </p:nvGraphicFramePr>
        <p:xfrm>
          <a:off x="324193" y="1520354"/>
          <a:ext cx="2477192" cy="250027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77192">
                  <a:extLst>
                    <a:ext uri="{9D8B030D-6E8A-4147-A177-3AD203B41FA5}">
                      <a16:colId xmlns:a16="http://schemas.microsoft.com/office/drawing/2014/main" val="1741520444"/>
                    </a:ext>
                  </a:extLst>
                </a:gridCol>
              </a:tblGrid>
              <a:tr h="549043">
                <a:tc>
                  <a:txBody>
                    <a:bodyPr/>
                    <a:lstStyle/>
                    <a:p>
                      <a:pPr algn="ctr"/>
                      <a:r>
                        <a:rPr lang="en-US" sz="2000" b="1" u="sng" dirty="0">
                          <a:solidFill>
                            <a:schemeClr val="tx1"/>
                          </a:solidFill>
                        </a:rPr>
                        <a:t>Vinhos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0648724"/>
                  </a:ext>
                </a:extLst>
              </a:tr>
              <a:tr h="3889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Azueira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44477598"/>
                  </a:ext>
                </a:extLst>
              </a:tr>
              <a:tr h="373102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Adega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</a:rPr>
                        <a:t> Mayor Reserva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3551646"/>
                  </a:ext>
                </a:extLst>
              </a:tr>
              <a:tr h="396385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Quinta da Ponte Pedrinha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06526228"/>
                  </a:ext>
                </a:extLst>
              </a:tr>
              <a:tr h="396385">
                <a:tc>
                  <a:txBody>
                    <a:bodyPr/>
                    <a:lstStyle/>
                    <a:p>
                      <a:pPr algn="l"/>
                      <a:r>
                        <a:rPr lang="pt-PT" sz="1400" b="1" dirty="0">
                          <a:solidFill>
                            <a:schemeClr val="tx1"/>
                          </a:solidFill>
                        </a:rPr>
                        <a:t>Azul</a:t>
                      </a:r>
                      <a:r>
                        <a:rPr lang="pt-PT" sz="1400" b="1" baseline="0" dirty="0">
                          <a:solidFill>
                            <a:schemeClr val="tx1"/>
                          </a:solidFill>
                        </a:rPr>
                        <a:t> Portugal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6563329"/>
                  </a:ext>
                </a:extLst>
              </a:tr>
              <a:tr h="396385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Moet &amp; Chandon Champagne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2713783"/>
                  </a:ext>
                </a:extLst>
              </a:tr>
            </a:tbl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256928" y="5706080"/>
            <a:ext cx="682474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 </a:t>
            </a:r>
          </a:p>
          <a:p>
            <a:endParaRPr lang="en-US" sz="1600" dirty="0"/>
          </a:p>
          <a:p>
            <a:r>
              <a:rPr lang="en-US" sz="1600" dirty="0"/>
              <a:t>*</a:t>
            </a:r>
            <a:r>
              <a:rPr lang="en-US" sz="1600" b="1" dirty="0"/>
              <a:t> S</a:t>
            </a:r>
            <a:r>
              <a:rPr lang="en-US" sz="1600" dirty="0"/>
              <a:t> = Sim    </a:t>
            </a:r>
          </a:p>
        </p:txBody>
      </p:sp>
    </p:spTree>
    <p:extLst>
      <p:ext uri="{BB962C8B-B14F-4D97-AF65-F5344CB8AC3E}">
        <p14:creationId xmlns:p14="http://schemas.microsoft.com/office/powerpoint/2010/main" val="12229776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711201"/>
            <a:ext cx="12192000" cy="6146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-1"/>
            <a:ext cx="12192000" cy="809153"/>
          </a:xfrm>
          <a:prstGeom prst="rect">
            <a:avLst/>
          </a:prstGeom>
          <a:solidFill>
            <a:srgbClr val="AE3C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24195" y="152353"/>
            <a:ext cx="6957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Lisboa  – Lista de Alergénios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74785" l="0" r="100000">
                        <a14:foregroundMark x1="28648" y1="13927" x2="31879" y2="11485"/>
                        <a14:foregroundMark x1="30802" y1="29373" x2="29295" y2="33729"/>
                        <a14:foregroundMark x1="47711" y1="21452" x2="43942" y2="35974"/>
                        <a14:foregroundMark x1="25040" y1="28581" x2="23748" y2="32145"/>
                        <a14:foregroundMark x1="12547" y1="22112" x2="11686" y2="37426"/>
                        <a14:foregroundMark x1="58212" y1="25545" x2="54550" y2="36238"/>
                        <a14:foregroundMark x1="69305" y1="29637" x2="69305" y2="33465"/>
                        <a14:foregroundMark x1="81314" y1="27921" x2="81099" y2="36502"/>
                        <a14:foregroundMark x1="92353" y1="25017" x2="89930" y2="33993"/>
                        <a14:foregroundMark x1="40711" y1="52805" x2="40926" y2="54785"/>
                        <a14:foregroundMark x1="50027" y1="52013" x2="51319" y2="55842"/>
                        <a14:foregroundMark x1="54981" y1="54785" x2="57889" y2="54653"/>
                        <a14:foregroundMark x1="60151" y1="52937" x2="60474" y2="57294"/>
                        <a14:backgroundMark x1="48950" y1="55050" x2="48950" y2="55050"/>
                      </a14:backgroundRemoval>
                    </a14:imgEffect>
                  </a14:imgLayer>
                </a14:imgProps>
              </a:ext>
            </a:extLst>
          </a:blip>
          <a:srcRect b="24540"/>
          <a:stretch/>
        </p:blipFill>
        <p:spPr>
          <a:xfrm>
            <a:off x="10765062" y="43958"/>
            <a:ext cx="1185493" cy="729819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6488403"/>
              </p:ext>
            </p:extLst>
          </p:nvPr>
        </p:nvGraphicFramePr>
        <p:xfrm>
          <a:off x="2540005" y="1526253"/>
          <a:ext cx="9410548" cy="289737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89716">
                  <a:extLst>
                    <a:ext uri="{9D8B030D-6E8A-4147-A177-3AD203B41FA5}">
                      <a16:colId xmlns:a16="http://schemas.microsoft.com/office/drawing/2014/main" val="3363846400"/>
                    </a:ext>
                  </a:extLst>
                </a:gridCol>
                <a:gridCol w="511884">
                  <a:extLst>
                    <a:ext uri="{9D8B030D-6E8A-4147-A177-3AD203B41FA5}">
                      <a16:colId xmlns:a16="http://schemas.microsoft.com/office/drawing/2014/main" val="1970199997"/>
                    </a:ext>
                  </a:extLst>
                </a:gridCol>
                <a:gridCol w="534050">
                  <a:extLst>
                    <a:ext uri="{9D8B030D-6E8A-4147-A177-3AD203B41FA5}">
                      <a16:colId xmlns:a16="http://schemas.microsoft.com/office/drawing/2014/main" val="1325854443"/>
                    </a:ext>
                  </a:extLst>
                </a:gridCol>
                <a:gridCol w="732439">
                  <a:extLst>
                    <a:ext uri="{9D8B030D-6E8A-4147-A177-3AD203B41FA5}">
                      <a16:colId xmlns:a16="http://schemas.microsoft.com/office/drawing/2014/main" val="2101825663"/>
                    </a:ext>
                  </a:extLst>
                </a:gridCol>
                <a:gridCol w="779590">
                  <a:extLst>
                    <a:ext uri="{9D8B030D-6E8A-4147-A177-3AD203B41FA5}">
                      <a16:colId xmlns:a16="http://schemas.microsoft.com/office/drawing/2014/main" val="3813352327"/>
                    </a:ext>
                  </a:extLst>
                </a:gridCol>
                <a:gridCol w="503357">
                  <a:extLst>
                    <a:ext uri="{9D8B030D-6E8A-4147-A177-3AD203B41FA5}">
                      <a16:colId xmlns:a16="http://schemas.microsoft.com/office/drawing/2014/main" val="236799359"/>
                    </a:ext>
                  </a:extLst>
                </a:gridCol>
                <a:gridCol w="732439">
                  <a:extLst>
                    <a:ext uri="{9D8B030D-6E8A-4147-A177-3AD203B41FA5}">
                      <a16:colId xmlns:a16="http://schemas.microsoft.com/office/drawing/2014/main" val="1427047481"/>
                    </a:ext>
                  </a:extLst>
                </a:gridCol>
                <a:gridCol w="732439">
                  <a:extLst>
                    <a:ext uri="{9D8B030D-6E8A-4147-A177-3AD203B41FA5}">
                      <a16:colId xmlns:a16="http://schemas.microsoft.com/office/drawing/2014/main" val="3105704476"/>
                    </a:ext>
                  </a:extLst>
                </a:gridCol>
                <a:gridCol w="802990">
                  <a:extLst>
                    <a:ext uri="{9D8B030D-6E8A-4147-A177-3AD203B41FA5}">
                      <a16:colId xmlns:a16="http://schemas.microsoft.com/office/drawing/2014/main" val="2967339304"/>
                    </a:ext>
                  </a:extLst>
                </a:gridCol>
                <a:gridCol w="661888">
                  <a:extLst>
                    <a:ext uri="{9D8B030D-6E8A-4147-A177-3AD203B41FA5}">
                      <a16:colId xmlns:a16="http://schemas.microsoft.com/office/drawing/2014/main" val="225017724"/>
                    </a:ext>
                  </a:extLst>
                </a:gridCol>
                <a:gridCol w="732439">
                  <a:extLst>
                    <a:ext uri="{9D8B030D-6E8A-4147-A177-3AD203B41FA5}">
                      <a16:colId xmlns:a16="http://schemas.microsoft.com/office/drawing/2014/main" val="1066392855"/>
                    </a:ext>
                  </a:extLst>
                </a:gridCol>
                <a:gridCol w="732439">
                  <a:extLst>
                    <a:ext uri="{9D8B030D-6E8A-4147-A177-3AD203B41FA5}">
                      <a16:colId xmlns:a16="http://schemas.microsoft.com/office/drawing/2014/main" val="643425330"/>
                    </a:ext>
                  </a:extLst>
                </a:gridCol>
                <a:gridCol w="732439">
                  <a:extLst>
                    <a:ext uri="{9D8B030D-6E8A-4147-A177-3AD203B41FA5}">
                      <a16:colId xmlns:a16="http://schemas.microsoft.com/office/drawing/2014/main" val="2823715795"/>
                    </a:ext>
                  </a:extLst>
                </a:gridCol>
                <a:gridCol w="732439">
                  <a:extLst>
                    <a:ext uri="{9D8B030D-6E8A-4147-A177-3AD203B41FA5}">
                      <a16:colId xmlns:a16="http://schemas.microsoft.com/office/drawing/2014/main" val="349683080"/>
                    </a:ext>
                  </a:extLst>
                </a:gridCol>
              </a:tblGrid>
              <a:tr h="549979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Aipo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Ovos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Peixe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Cereal</a:t>
                      </a:r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 cont.</a:t>
                      </a:r>
                    </a:p>
                    <a:p>
                      <a:pPr algn="ctr"/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Glúten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Tremoços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Leite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Moluscos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Mostarda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Amendoins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Sésamo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Marisco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Soja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Dióxido de enxofre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Frutos Secos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4970349"/>
                  </a:ext>
                </a:extLst>
              </a:tr>
              <a:tr h="394731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8155103"/>
                  </a:ext>
                </a:extLst>
              </a:tr>
              <a:tr h="36090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3916656"/>
                  </a:ext>
                </a:extLst>
              </a:tr>
              <a:tr h="394151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77952544"/>
                  </a:ext>
                </a:extLst>
              </a:tr>
              <a:tr h="394731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4914988"/>
                  </a:ext>
                </a:extLst>
              </a:tr>
              <a:tr h="403291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12423414"/>
                  </a:ext>
                </a:extLst>
              </a:tr>
              <a:tr h="394731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3126247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9993757"/>
              </p:ext>
            </p:extLst>
          </p:nvPr>
        </p:nvGraphicFramePr>
        <p:xfrm>
          <a:off x="324196" y="1526256"/>
          <a:ext cx="2215804" cy="289867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15804">
                  <a:extLst>
                    <a:ext uri="{9D8B030D-6E8A-4147-A177-3AD203B41FA5}">
                      <a16:colId xmlns:a16="http://schemas.microsoft.com/office/drawing/2014/main" val="1741520444"/>
                    </a:ext>
                  </a:extLst>
                </a:gridCol>
              </a:tblGrid>
              <a:tr h="548074">
                <a:tc>
                  <a:txBody>
                    <a:bodyPr/>
                    <a:lstStyle/>
                    <a:p>
                      <a:pPr algn="ctr"/>
                      <a:r>
                        <a:rPr lang="en-US" sz="2000" b="1" u="sng" dirty="0">
                          <a:solidFill>
                            <a:schemeClr val="tx1"/>
                          </a:solidFill>
                        </a:rPr>
                        <a:t>Soft Drinks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0648724"/>
                  </a:ext>
                </a:extLst>
              </a:tr>
              <a:tr h="3894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Café Americano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44477598"/>
                  </a:ext>
                </a:extLst>
              </a:tr>
              <a:tr h="373577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Cappucino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3551646"/>
                  </a:ext>
                </a:extLst>
              </a:tr>
              <a:tr h="39689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Café com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</a:rPr>
                        <a:t> Leite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06526228"/>
                  </a:ext>
                </a:extLst>
              </a:tr>
              <a:tr h="39689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Chá Preto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6563329"/>
                  </a:ext>
                </a:extLst>
              </a:tr>
              <a:tr h="39689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Chocolate Quente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2713783"/>
                  </a:ext>
                </a:extLst>
              </a:tr>
              <a:tr h="3968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b="1" dirty="0">
                          <a:solidFill>
                            <a:schemeClr val="tx1"/>
                          </a:solidFill>
                        </a:rPr>
                        <a:t>Refrigerantes</a:t>
                      </a:r>
                      <a:r>
                        <a:rPr lang="pt-PT" sz="1400" b="1" baseline="0" dirty="0">
                          <a:solidFill>
                            <a:schemeClr val="tx1"/>
                          </a:solidFill>
                        </a:rPr>
                        <a:t> à pressão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6798117"/>
                  </a:ext>
                </a:extLst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63" b="96512" l="0" r="975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129" y="1011878"/>
            <a:ext cx="490096" cy="501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286" b="90000" l="926" r="89815">
                        <a14:foregroundMark x1="10185" y1="20000" x2="72222" y2="61429"/>
                        <a14:foregroundMark x1="70370" y1="11429" x2="31481" y2="87143"/>
                        <a14:foregroundMark x1="4630" y1="44286" x2="26852" y2="61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230" y="1110115"/>
            <a:ext cx="604287" cy="392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87500" l="0" r="988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478" y="1138301"/>
            <a:ext cx="738554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88506" l="0" r="88785">
                        <a14:foregroundMark x1="2804" y1="5747" x2="32710" y2="32184"/>
                        <a14:foregroundMark x1="29907" y1="13793" x2="45794" y2="40230"/>
                        <a14:backgroundMark x1="8411" y1="1149" x2="26168" y2="22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4163" y="1075892"/>
            <a:ext cx="495216" cy="525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091" b="100000" l="1613" r="97581">
                        <a14:foregroundMark x1="75806" y1="12121" x2="78226" y2="77273"/>
                        <a14:foregroundMark x1="57258" y1="81818" x2="78226" y2="68182"/>
                        <a14:foregroundMark x1="57258" y1="33333" x2="91935" y2="30303"/>
                        <a14:foregroundMark x1="58871" y1="21212" x2="90323" y2="181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240" y="1147582"/>
            <a:ext cx="697708" cy="3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545" b="100000" l="2000" r="97000">
                        <a14:foregroundMark x1="21000" y1="35227" x2="24000" y2="90909"/>
                        <a14:foregroundMark x1="10000" y1="95455" x2="87000" y2="94318"/>
                        <a14:foregroundMark x1="8000" y1="84091" x2="17000" y2="40909"/>
                        <a14:backgroundMark x1="9000" y1="97727" x2="71000" y2="97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3983" y="1030507"/>
            <a:ext cx="494980" cy="428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407" b="88889" l="0" r="991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784" y="1073941"/>
            <a:ext cx="710539" cy="455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0" r="100000">
                        <a14:foregroundMark x1="16667" y1="57500" x2="79487" y2="7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8995" y="1105404"/>
            <a:ext cx="411788" cy="414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2500" b="90000" l="9709" r="893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488" y="991528"/>
            <a:ext cx="740137" cy="556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389" b="88889" l="0" r="981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426" y="1055420"/>
            <a:ext cx="657955" cy="432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5556" b="88889" l="2062" r="8969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8890" y="881011"/>
            <a:ext cx="1023379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1205" b="89157" l="9483" r="896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3918" y="1132457"/>
            <a:ext cx="585730" cy="416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0" b="97917" l="8247" r="89691">
                        <a14:foregroundMark x1="85567" y1="47917" x2="85567" y2="77083"/>
                        <a14:foregroundMark x1="70103" y1="45833" x2="80412" y2="864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0038" y="967474"/>
            <a:ext cx="509283" cy="51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1235" b="88889" l="0" r="970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2025" y="1094192"/>
            <a:ext cx="511137" cy="41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295167" y="5989443"/>
            <a:ext cx="682474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 </a:t>
            </a:r>
          </a:p>
          <a:p>
            <a:endParaRPr lang="en-US" sz="1600" dirty="0"/>
          </a:p>
          <a:p>
            <a:r>
              <a:rPr lang="en-US" sz="1600" dirty="0"/>
              <a:t>*</a:t>
            </a:r>
            <a:r>
              <a:rPr lang="en-US" sz="1600" b="1" dirty="0"/>
              <a:t> S</a:t>
            </a:r>
            <a:r>
              <a:rPr lang="en-US" sz="1600" dirty="0"/>
              <a:t> = Sim    </a:t>
            </a:r>
          </a:p>
        </p:txBody>
      </p:sp>
    </p:spTree>
    <p:extLst>
      <p:ext uri="{BB962C8B-B14F-4D97-AF65-F5344CB8AC3E}">
        <p14:creationId xmlns:p14="http://schemas.microsoft.com/office/powerpoint/2010/main" val="5243657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877077"/>
            <a:ext cx="12192000" cy="598092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-1"/>
            <a:ext cx="12192000" cy="972589"/>
          </a:xfrm>
          <a:prstGeom prst="rect">
            <a:avLst/>
          </a:prstGeom>
          <a:solidFill>
            <a:srgbClr val="AE3C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24195" y="203596"/>
            <a:ext cx="6957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LISBOA – Lista de </a:t>
            </a:r>
            <a:r>
              <a:rPr lang="en-US" sz="2800" dirty="0" err="1"/>
              <a:t>Alergénios</a:t>
            </a:r>
            <a:r>
              <a:rPr lang="en-US" sz="2800" dirty="0"/>
              <a:t> Menu Brunch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74785" l="0" r="100000">
                        <a14:foregroundMark x1="28648" y1="13927" x2="31879" y2="11485"/>
                        <a14:foregroundMark x1="30802" y1="29373" x2="29295" y2="33729"/>
                        <a14:foregroundMark x1="47711" y1="21452" x2="43942" y2="35974"/>
                        <a14:foregroundMark x1="25040" y1="28581" x2="23748" y2="32145"/>
                        <a14:foregroundMark x1="12547" y1="22112" x2="11686" y2="37426"/>
                        <a14:foregroundMark x1="58212" y1="25545" x2="54550" y2="36238"/>
                        <a14:foregroundMark x1="69305" y1="29637" x2="69305" y2="33465"/>
                        <a14:foregroundMark x1="81314" y1="27921" x2="81099" y2="36502"/>
                        <a14:foregroundMark x1="92353" y1="25017" x2="89930" y2="33993"/>
                        <a14:foregroundMark x1="40711" y1="52805" x2="40926" y2="54785"/>
                        <a14:foregroundMark x1="50027" y1="52013" x2="51319" y2="55842"/>
                        <a14:foregroundMark x1="54981" y1="54785" x2="57889" y2="54653"/>
                        <a14:foregroundMark x1="60151" y1="52937" x2="60474" y2="57294"/>
                        <a14:backgroundMark x1="48950" y1="55050" x2="48950" y2="55050"/>
                      </a14:backgroundRemoval>
                    </a14:imgEffect>
                  </a14:imgLayer>
                </a14:imgProps>
              </a:ext>
            </a:extLst>
          </a:blip>
          <a:srcRect b="24540"/>
          <a:stretch/>
        </p:blipFill>
        <p:spPr>
          <a:xfrm>
            <a:off x="10764133" y="147258"/>
            <a:ext cx="1185493" cy="729819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24196" y="1704899"/>
          <a:ext cx="11762508" cy="426814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660073">
                  <a:extLst>
                    <a:ext uri="{9D8B030D-6E8A-4147-A177-3AD203B41FA5}">
                      <a16:colId xmlns:a16="http://schemas.microsoft.com/office/drawing/2014/main" val="924694174"/>
                    </a:ext>
                  </a:extLst>
                </a:gridCol>
                <a:gridCol w="532015">
                  <a:extLst>
                    <a:ext uri="{9D8B030D-6E8A-4147-A177-3AD203B41FA5}">
                      <a16:colId xmlns:a16="http://schemas.microsoft.com/office/drawing/2014/main" val="3363846400"/>
                    </a:ext>
                  </a:extLst>
                </a:gridCol>
                <a:gridCol w="490451">
                  <a:extLst>
                    <a:ext uri="{9D8B030D-6E8A-4147-A177-3AD203B41FA5}">
                      <a16:colId xmlns:a16="http://schemas.microsoft.com/office/drawing/2014/main" val="1970199997"/>
                    </a:ext>
                  </a:extLst>
                </a:gridCol>
                <a:gridCol w="515389">
                  <a:extLst>
                    <a:ext uri="{9D8B030D-6E8A-4147-A177-3AD203B41FA5}">
                      <a16:colId xmlns:a16="http://schemas.microsoft.com/office/drawing/2014/main" val="1325854443"/>
                    </a:ext>
                  </a:extLst>
                </a:gridCol>
                <a:gridCol w="706581">
                  <a:extLst>
                    <a:ext uri="{9D8B030D-6E8A-4147-A177-3AD203B41FA5}">
                      <a16:colId xmlns:a16="http://schemas.microsoft.com/office/drawing/2014/main" val="2101825663"/>
                    </a:ext>
                  </a:extLst>
                </a:gridCol>
                <a:gridCol w="656706">
                  <a:extLst>
                    <a:ext uri="{9D8B030D-6E8A-4147-A177-3AD203B41FA5}">
                      <a16:colId xmlns:a16="http://schemas.microsoft.com/office/drawing/2014/main" val="381335232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36799359"/>
                    </a:ext>
                  </a:extLst>
                </a:gridCol>
                <a:gridCol w="656705">
                  <a:extLst>
                    <a:ext uri="{9D8B030D-6E8A-4147-A177-3AD203B41FA5}">
                      <a16:colId xmlns:a16="http://schemas.microsoft.com/office/drawing/2014/main" val="1427047481"/>
                    </a:ext>
                  </a:extLst>
                </a:gridCol>
                <a:gridCol w="706582">
                  <a:extLst>
                    <a:ext uri="{9D8B030D-6E8A-4147-A177-3AD203B41FA5}">
                      <a16:colId xmlns:a16="http://schemas.microsoft.com/office/drawing/2014/main" val="3105704476"/>
                    </a:ext>
                  </a:extLst>
                </a:gridCol>
                <a:gridCol w="764771">
                  <a:extLst>
                    <a:ext uri="{9D8B030D-6E8A-4147-A177-3AD203B41FA5}">
                      <a16:colId xmlns:a16="http://schemas.microsoft.com/office/drawing/2014/main" val="2967339304"/>
                    </a:ext>
                  </a:extLst>
                </a:gridCol>
                <a:gridCol w="615142">
                  <a:extLst>
                    <a:ext uri="{9D8B030D-6E8A-4147-A177-3AD203B41FA5}">
                      <a16:colId xmlns:a16="http://schemas.microsoft.com/office/drawing/2014/main" val="225017724"/>
                    </a:ext>
                  </a:extLst>
                </a:gridCol>
                <a:gridCol w="623454">
                  <a:extLst>
                    <a:ext uri="{9D8B030D-6E8A-4147-A177-3AD203B41FA5}">
                      <a16:colId xmlns:a16="http://schemas.microsoft.com/office/drawing/2014/main" val="1066392855"/>
                    </a:ext>
                  </a:extLst>
                </a:gridCol>
                <a:gridCol w="698270">
                  <a:extLst>
                    <a:ext uri="{9D8B030D-6E8A-4147-A177-3AD203B41FA5}">
                      <a16:colId xmlns:a16="http://schemas.microsoft.com/office/drawing/2014/main" val="643425330"/>
                    </a:ext>
                  </a:extLst>
                </a:gridCol>
                <a:gridCol w="856210">
                  <a:extLst>
                    <a:ext uri="{9D8B030D-6E8A-4147-A177-3AD203B41FA5}">
                      <a16:colId xmlns:a16="http://schemas.microsoft.com/office/drawing/2014/main" val="2823715795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49683080"/>
                    </a:ext>
                  </a:extLst>
                </a:gridCol>
              </a:tblGrid>
              <a:tr h="484109">
                <a:tc>
                  <a:txBody>
                    <a:bodyPr/>
                    <a:lstStyle/>
                    <a:p>
                      <a:pPr algn="ctr"/>
                      <a:r>
                        <a:rPr lang="en-US" sz="1600" b="1" u="sng" dirty="0">
                          <a:solidFill>
                            <a:schemeClr val="tx1"/>
                          </a:solidFill>
                        </a:rPr>
                        <a:t>Brunch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err="1">
                          <a:solidFill>
                            <a:schemeClr val="tx1"/>
                          </a:solidFill>
                        </a:rPr>
                        <a:t>Aipo</a:t>
                      </a:r>
                      <a:endParaRPr 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err="1">
                          <a:solidFill>
                            <a:schemeClr val="tx1"/>
                          </a:solidFill>
                        </a:rPr>
                        <a:t>Ovos</a:t>
                      </a:r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err="1">
                          <a:solidFill>
                            <a:schemeClr val="tx1"/>
                          </a:solidFill>
                        </a:rPr>
                        <a:t>Peixe</a:t>
                      </a:r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</a:rPr>
                        <a:t>Cereal</a:t>
                      </a:r>
                      <a:r>
                        <a:rPr lang="en-US" sz="900" baseline="0" dirty="0">
                          <a:solidFill>
                            <a:schemeClr val="tx1"/>
                          </a:solidFill>
                        </a:rPr>
                        <a:t> cont.</a:t>
                      </a:r>
                    </a:p>
                    <a:p>
                      <a:pPr algn="ctr"/>
                      <a:r>
                        <a:rPr lang="en-US" sz="900" baseline="0" dirty="0">
                          <a:solidFill>
                            <a:schemeClr val="tx1"/>
                          </a:solidFill>
                        </a:rPr>
                        <a:t>Gluten</a:t>
                      </a:r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err="1">
                          <a:solidFill>
                            <a:schemeClr val="tx1"/>
                          </a:solidFill>
                        </a:rPr>
                        <a:t>Tremoços</a:t>
                      </a:r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err="1">
                          <a:solidFill>
                            <a:schemeClr val="tx1"/>
                          </a:solidFill>
                        </a:rPr>
                        <a:t>Leite</a:t>
                      </a:r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err="1">
                          <a:solidFill>
                            <a:schemeClr val="tx1"/>
                          </a:solidFill>
                        </a:rPr>
                        <a:t>Moluscos</a:t>
                      </a:r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err="1">
                          <a:solidFill>
                            <a:schemeClr val="tx1"/>
                          </a:solidFill>
                        </a:rPr>
                        <a:t>Mostarda</a:t>
                      </a:r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err="1">
                          <a:solidFill>
                            <a:schemeClr val="tx1"/>
                          </a:solidFill>
                        </a:rPr>
                        <a:t>Amendoins</a:t>
                      </a:r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err="1">
                          <a:solidFill>
                            <a:schemeClr val="tx1"/>
                          </a:solidFill>
                        </a:rPr>
                        <a:t>Sesamo</a:t>
                      </a:r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err="1">
                          <a:solidFill>
                            <a:schemeClr val="tx1"/>
                          </a:solidFill>
                        </a:rPr>
                        <a:t>Marisco</a:t>
                      </a:r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err="1">
                          <a:solidFill>
                            <a:schemeClr val="tx1"/>
                          </a:solidFill>
                        </a:rPr>
                        <a:t>Soja</a:t>
                      </a:r>
                      <a:r>
                        <a:rPr 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err="1">
                          <a:solidFill>
                            <a:schemeClr val="tx1"/>
                          </a:solidFill>
                        </a:rPr>
                        <a:t>Dióxido</a:t>
                      </a:r>
                      <a:r>
                        <a:rPr lang="en-US" sz="900" dirty="0">
                          <a:solidFill>
                            <a:schemeClr val="tx1"/>
                          </a:solidFill>
                        </a:rPr>
                        <a:t> de </a:t>
                      </a:r>
                      <a:r>
                        <a:rPr lang="en-US" sz="900" dirty="0" err="1">
                          <a:solidFill>
                            <a:schemeClr val="tx1"/>
                          </a:solidFill>
                        </a:rPr>
                        <a:t>enxofre</a:t>
                      </a:r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err="1">
                          <a:solidFill>
                            <a:schemeClr val="tx1"/>
                          </a:solidFill>
                        </a:rPr>
                        <a:t>Frutos</a:t>
                      </a:r>
                      <a:r>
                        <a:rPr 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900" dirty="0" err="1">
                          <a:solidFill>
                            <a:schemeClr val="tx1"/>
                          </a:solidFill>
                        </a:rPr>
                        <a:t>Secos</a:t>
                      </a:r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4970349"/>
                  </a:ext>
                </a:extLst>
              </a:tr>
              <a:tr h="3905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/>
                        <a:t>Smashed Beef Hash with Poached eggs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P/C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18155103"/>
                  </a:ext>
                </a:extLst>
              </a:tr>
              <a:tr h="633238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The Classic - Bacon and Eggs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P/C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 - 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03916656"/>
                  </a:ext>
                </a:extLst>
              </a:tr>
              <a:tr h="389938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Salmon and Quinoa Power Bowl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P/C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77952544"/>
                  </a:ext>
                </a:extLst>
              </a:tr>
              <a:tr h="390512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Chicken and Waffle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 - T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54914988"/>
                  </a:ext>
                </a:extLst>
              </a:tr>
              <a:tr h="398980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Brunch Smash Burger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 - 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12423414"/>
                  </a:ext>
                </a:extLst>
              </a:tr>
              <a:tr h="390512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 err="1">
                          <a:solidFill>
                            <a:schemeClr val="tx1"/>
                          </a:solidFill>
                        </a:rPr>
                        <a:t>Vegendary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 Hash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 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M/C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M/C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M/C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43126247"/>
                  </a:ext>
                </a:extLst>
              </a:tr>
              <a:tr h="390512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French Toast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 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 - 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58915799"/>
                  </a:ext>
                </a:extLst>
              </a:tr>
              <a:tr h="390512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Poached Eggs with Avocado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 - 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P/C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06509758"/>
                  </a:ext>
                </a:extLst>
              </a:tr>
              <a:tr h="390512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Kids Belgian Waffle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 - 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95941058"/>
                  </a:ext>
                </a:extLst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63" b="96512" l="0" r="975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462" y="1144645"/>
            <a:ext cx="490096" cy="501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286" b="90000" l="926" r="89815">
                        <a14:foregroundMark x1="10185" y1="20000" x2="72222" y2="61429"/>
                        <a14:foregroundMark x1="70370" y1="11429" x2="31481" y2="87143"/>
                        <a14:foregroundMark x1="4630" y1="44286" x2="26852" y2="61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896" y="1287222"/>
            <a:ext cx="604287" cy="392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87500" l="0" r="988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2834" y="1176185"/>
            <a:ext cx="738554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88506" l="0" r="88785">
                        <a14:foregroundMark x1="2804" y1="5747" x2="32710" y2="32184"/>
                        <a14:foregroundMark x1="29907" y1="13793" x2="45794" y2="40230"/>
                        <a14:backgroundMark x1="8411" y1="1149" x2="26168" y2="22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015" y="1183849"/>
            <a:ext cx="495216" cy="525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091" b="100000" l="1613" r="97581">
                        <a14:foregroundMark x1="75806" y1="12121" x2="78226" y2="77273"/>
                        <a14:foregroundMark x1="57258" y1="81818" x2="78226" y2="68182"/>
                        <a14:foregroundMark x1="57258" y1="33333" x2="91935" y2="30303"/>
                        <a14:foregroundMark x1="58871" y1="21212" x2="90323" y2="181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556" y="1261067"/>
            <a:ext cx="697708" cy="3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545" b="100000" l="2000" r="97000">
                        <a14:foregroundMark x1="21000" y1="35227" x2="24000" y2="90909"/>
                        <a14:foregroundMark x1="10000" y1="95455" x2="87000" y2="94318"/>
                        <a14:foregroundMark x1="8000" y1="84091" x2="17000" y2="40909"/>
                        <a14:backgroundMark x1="9000" y1="97727" x2="71000" y2="97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299" y="1217427"/>
            <a:ext cx="494980" cy="428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407" b="88889" l="0" r="991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124" y="1270815"/>
            <a:ext cx="613642" cy="393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0" r="100000">
                        <a14:foregroundMark x1="16667" y1="57500" x2="79487" y2="7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2219" y="1295027"/>
            <a:ext cx="411788" cy="414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2500" b="90000" l="9709" r="893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7222" y="1166355"/>
            <a:ext cx="740137" cy="556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389" b="88889" l="0" r="981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3938" y="1309349"/>
            <a:ext cx="595249" cy="391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5556" b="88889" l="2062" r="8969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6262" y="1055151"/>
            <a:ext cx="1023379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1205" b="89157" l="9483" r="896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5302" y="1279262"/>
            <a:ext cx="585730" cy="416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0" b="97917" l="8247" r="89691">
                        <a14:foregroundMark x1="85567" y1="47917" x2="85567" y2="77083"/>
                        <a14:foregroundMark x1="70103" y1="45833" x2="80412" y2="864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8889" y="1111447"/>
            <a:ext cx="509283" cy="51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1235" b="88889" l="0" r="970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8489" y="1248822"/>
            <a:ext cx="511137" cy="41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4195" y="6471975"/>
            <a:ext cx="68247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*Cereal cont. Gluten. </a:t>
            </a:r>
            <a:r>
              <a:rPr lang="en-US" sz="1400" b="1" dirty="0"/>
              <a:t>T</a:t>
            </a:r>
            <a:r>
              <a:rPr lang="en-US" sz="1400" dirty="0"/>
              <a:t> = Trigo.</a:t>
            </a:r>
            <a:r>
              <a:rPr lang="en-US" sz="1400" b="1" dirty="0"/>
              <a:t> S</a:t>
            </a:r>
            <a:r>
              <a:rPr lang="en-US" sz="1400" dirty="0"/>
              <a:t> = Sim *</a:t>
            </a:r>
            <a:r>
              <a:rPr lang="en-US" sz="1400" b="1" dirty="0"/>
              <a:t>PC </a:t>
            </a:r>
            <a:r>
              <a:rPr lang="en-US" sz="1400" dirty="0"/>
              <a:t>= Pode </a:t>
            </a:r>
            <a:r>
              <a:rPr lang="en-US" sz="1400" dirty="0" err="1"/>
              <a:t>conter</a:t>
            </a:r>
            <a:r>
              <a:rPr lang="en-US" sz="1400" dirty="0"/>
              <a:t> </a:t>
            </a:r>
            <a:r>
              <a:rPr lang="en-US" sz="1400" b="1" dirty="0"/>
              <a:t>N= </a:t>
            </a:r>
            <a:r>
              <a:rPr lang="en-US" sz="1400" dirty="0" err="1"/>
              <a:t>Não</a:t>
            </a:r>
            <a:endParaRPr lang="en-US" sz="1400" dirty="0"/>
          </a:p>
          <a:p>
            <a:r>
              <a:rPr lang="en-US" sz="1400" dirty="0"/>
              <a:t>  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7897856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877077"/>
            <a:ext cx="12192000" cy="598092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-1"/>
            <a:ext cx="12192000" cy="972589"/>
          </a:xfrm>
          <a:prstGeom prst="rect">
            <a:avLst/>
          </a:prstGeom>
          <a:solidFill>
            <a:srgbClr val="AE3C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24195" y="203596"/>
            <a:ext cx="8114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MENU FRESH BEATS LISBOA – Lista de </a:t>
            </a:r>
            <a:r>
              <a:rPr lang="en-US" sz="2800" dirty="0" err="1"/>
              <a:t>Alergénios</a:t>
            </a:r>
            <a:endParaRPr lang="en-US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74785" l="0" r="100000">
                        <a14:foregroundMark x1="28648" y1="13927" x2="31879" y2="11485"/>
                        <a14:foregroundMark x1="30802" y1="29373" x2="29295" y2="33729"/>
                        <a14:foregroundMark x1="47711" y1="21452" x2="43942" y2="35974"/>
                        <a14:foregroundMark x1="25040" y1="28581" x2="23748" y2="32145"/>
                        <a14:foregroundMark x1="12547" y1="22112" x2="11686" y2="37426"/>
                        <a14:foregroundMark x1="58212" y1="25545" x2="54550" y2="36238"/>
                        <a14:foregroundMark x1="69305" y1="29637" x2="69305" y2="33465"/>
                        <a14:foregroundMark x1="81314" y1="27921" x2="81099" y2="36502"/>
                        <a14:foregroundMark x1="92353" y1="25017" x2="89930" y2="33993"/>
                        <a14:foregroundMark x1="40711" y1="52805" x2="40926" y2="54785"/>
                        <a14:foregroundMark x1="50027" y1="52013" x2="51319" y2="55842"/>
                        <a14:foregroundMark x1="54981" y1="54785" x2="57889" y2="54653"/>
                        <a14:foregroundMark x1="60151" y1="52937" x2="60474" y2="57294"/>
                        <a14:backgroundMark x1="48950" y1="55050" x2="48950" y2="55050"/>
                      </a14:backgroundRemoval>
                    </a14:imgEffect>
                  </a14:imgLayer>
                </a14:imgProps>
              </a:ext>
            </a:extLst>
          </a:blip>
          <a:srcRect b="24540"/>
          <a:stretch/>
        </p:blipFill>
        <p:spPr>
          <a:xfrm>
            <a:off x="10764133" y="147258"/>
            <a:ext cx="1185493" cy="729819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24196" y="1704899"/>
          <a:ext cx="11762508" cy="215741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660073">
                  <a:extLst>
                    <a:ext uri="{9D8B030D-6E8A-4147-A177-3AD203B41FA5}">
                      <a16:colId xmlns:a16="http://schemas.microsoft.com/office/drawing/2014/main" val="924694174"/>
                    </a:ext>
                  </a:extLst>
                </a:gridCol>
                <a:gridCol w="532015">
                  <a:extLst>
                    <a:ext uri="{9D8B030D-6E8A-4147-A177-3AD203B41FA5}">
                      <a16:colId xmlns:a16="http://schemas.microsoft.com/office/drawing/2014/main" val="3363846400"/>
                    </a:ext>
                  </a:extLst>
                </a:gridCol>
                <a:gridCol w="490451">
                  <a:extLst>
                    <a:ext uri="{9D8B030D-6E8A-4147-A177-3AD203B41FA5}">
                      <a16:colId xmlns:a16="http://schemas.microsoft.com/office/drawing/2014/main" val="1970199997"/>
                    </a:ext>
                  </a:extLst>
                </a:gridCol>
                <a:gridCol w="515389">
                  <a:extLst>
                    <a:ext uri="{9D8B030D-6E8A-4147-A177-3AD203B41FA5}">
                      <a16:colId xmlns:a16="http://schemas.microsoft.com/office/drawing/2014/main" val="1325854443"/>
                    </a:ext>
                  </a:extLst>
                </a:gridCol>
                <a:gridCol w="706581">
                  <a:extLst>
                    <a:ext uri="{9D8B030D-6E8A-4147-A177-3AD203B41FA5}">
                      <a16:colId xmlns:a16="http://schemas.microsoft.com/office/drawing/2014/main" val="2101825663"/>
                    </a:ext>
                  </a:extLst>
                </a:gridCol>
                <a:gridCol w="656706">
                  <a:extLst>
                    <a:ext uri="{9D8B030D-6E8A-4147-A177-3AD203B41FA5}">
                      <a16:colId xmlns:a16="http://schemas.microsoft.com/office/drawing/2014/main" val="381335232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36799359"/>
                    </a:ext>
                  </a:extLst>
                </a:gridCol>
                <a:gridCol w="656705">
                  <a:extLst>
                    <a:ext uri="{9D8B030D-6E8A-4147-A177-3AD203B41FA5}">
                      <a16:colId xmlns:a16="http://schemas.microsoft.com/office/drawing/2014/main" val="1427047481"/>
                    </a:ext>
                  </a:extLst>
                </a:gridCol>
                <a:gridCol w="706582">
                  <a:extLst>
                    <a:ext uri="{9D8B030D-6E8A-4147-A177-3AD203B41FA5}">
                      <a16:colId xmlns:a16="http://schemas.microsoft.com/office/drawing/2014/main" val="3105704476"/>
                    </a:ext>
                  </a:extLst>
                </a:gridCol>
                <a:gridCol w="764771">
                  <a:extLst>
                    <a:ext uri="{9D8B030D-6E8A-4147-A177-3AD203B41FA5}">
                      <a16:colId xmlns:a16="http://schemas.microsoft.com/office/drawing/2014/main" val="2967339304"/>
                    </a:ext>
                  </a:extLst>
                </a:gridCol>
                <a:gridCol w="615142">
                  <a:extLst>
                    <a:ext uri="{9D8B030D-6E8A-4147-A177-3AD203B41FA5}">
                      <a16:colId xmlns:a16="http://schemas.microsoft.com/office/drawing/2014/main" val="225017724"/>
                    </a:ext>
                  </a:extLst>
                </a:gridCol>
                <a:gridCol w="623454">
                  <a:extLst>
                    <a:ext uri="{9D8B030D-6E8A-4147-A177-3AD203B41FA5}">
                      <a16:colId xmlns:a16="http://schemas.microsoft.com/office/drawing/2014/main" val="1066392855"/>
                    </a:ext>
                  </a:extLst>
                </a:gridCol>
                <a:gridCol w="698270">
                  <a:extLst>
                    <a:ext uri="{9D8B030D-6E8A-4147-A177-3AD203B41FA5}">
                      <a16:colId xmlns:a16="http://schemas.microsoft.com/office/drawing/2014/main" val="643425330"/>
                    </a:ext>
                  </a:extLst>
                </a:gridCol>
                <a:gridCol w="856210">
                  <a:extLst>
                    <a:ext uri="{9D8B030D-6E8A-4147-A177-3AD203B41FA5}">
                      <a16:colId xmlns:a16="http://schemas.microsoft.com/office/drawing/2014/main" val="2823715795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49683080"/>
                    </a:ext>
                  </a:extLst>
                </a:gridCol>
              </a:tblGrid>
              <a:tr h="484109">
                <a:tc>
                  <a:txBody>
                    <a:bodyPr/>
                    <a:lstStyle/>
                    <a:p>
                      <a:pPr algn="ctr"/>
                      <a:r>
                        <a:rPr lang="en-US" sz="1600" b="1" u="sng" dirty="0">
                          <a:solidFill>
                            <a:schemeClr val="tx1"/>
                          </a:solidFill>
                        </a:rPr>
                        <a:t>Menu Fresh Beats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err="1">
                          <a:solidFill>
                            <a:schemeClr val="tx1"/>
                          </a:solidFill>
                        </a:rPr>
                        <a:t>Aipo</a:t>
                      </a:r>
                      <a:endParaRPr 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err="1">
                          <a:solidFill>
                            <a:schemeClr val="tx1"/>
                          </a:solidFill>
                        </a:rPr>
                        <a:t>Ovos</a:t>
                      </a:r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err="1">
                          <a:solidFill>
                            <a:schemeClr val="tx1"/>
                          </a:solidFill>
                        </a:rPr>
                        <a:t>Peixe</a:t>
                      </a:r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</a:rPr>
                        <a:t>Cereal</a:t>
                      </a:r>
                      <a:r>
                        <a:rPr lang="en-US" sz="900" baseline="0" dirty="0">
                          <a:solidFill>
                            <a:schemeClr val="tx1"/>
                          </a:solidFill>
                        </a:rPr>
                        <a:t> cont.</a:t>
                      </a:r>
                    </a:p>
                    <a:p>
                      <a:pPr algn="ctr"/>
                      <a:r>
                        <a:rPr lang="en-US" sz="900" baseline="0" dirty="0">
                          <a:solidFill>
                            <a:schemeClr val="tx1"/>
                          </a:solidFill>
                        </a:rPr>
                        <a:t>Gluten</a:t>
                      </a:r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err="1">
                          <a:solidFill>
                            <a:schemeClr val="tx1"/>
                          </a:solidFill>
                        </a:rPr>
                        <a:t>Tremoços</a:t>
                      </a:r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err="1">
                          <a:solidFill>
                            <a:schemeClr val="tx1"/>
                          </a:solidFill>
                        </a:rPr>
                        <a:t>Leite</a:t>
                      </a:r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err="1">
                          <a:solidFill>
                            <a:schemeClr val="tx1"/>
                          </a:solidFill>
                        </a:rPr>
                        <a:t>Moluscos</a:t>
                      </a:r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err="1">
                          <a:solidFill>
                            <a:schemeClr val="tx1"/>
                          </a:solidFill>
                        </a:rPr>
                        <a:t>Mostarda</a:t>
                      </a:r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err="1">
                          <a:solidFill>
                            <a:schemeClr val="tx1"/>
                          </a:solidFill>
                        </a:rPr>
                        <a:t>Amendoins</a:t>
                      </a:r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err="1">
                          <a:solidFill>
                            <a:schemeClr val="tx1"/>
                          </a:solidFill>
                        </a:rPr>
                        <a:t>Sesamo</a:t>
                      </a:r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err="1">
                          <a:solidFill>
                            <a:schemeClr val="tx1"/>
                          </a:solidFill>
                        </a:rPr>
                        <a:t>Marisco</a:t>
                      </a:r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err="1">
                          <a:solidFill>
                            <a:schemeClr val="tx1"/>
                          </a:solidFill>
                        </a:rPr>
                        <a:t>Soja</a:t>
                      </a:r>
                      <a:r>
                        <a:rPr 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err="1">
                          <a:solidFill>
                            <a:schemeClr val="tx1"/>
                          </a:solidFill>
                        </a:rPr>
                        <a:t>Dióxido</a:t>
                      </a:r>
                      <a:r>
                        <a:rPr lang="en-US" sz="900" dirty="0">
                          <a:solidFill>
                            <a:schemeClr val="tx1"/>
                          </a:solidFill>
                        </a:rPr>
                        <a:t> de </a:t>
                      </a:r>
                      <a:r>
                        <a:rPr lang="en-US" sz="900" dirty="0" err="1">
                          <a:solidFill>
                            <a:schemeClr val="tx1"/>
                          </a:solidFill>
                        </a:rPr>
                        <a:t>enxofre</a:t>
                      </a:r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err="1">
                          <a:solidFill>
                            <a:schemeClr val="tx1"/>
                          </a:solidFill>
                        </a:rPr>
                        <a:t>Frutos</a:t>
                      </a:r>
                      <a:r>
                        <a:rPr lang="en-US" sz="9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900" dirty="0" err="1">
                          <a:solidFill>
                            <a:schemeClr val="tx1"/>
                          </a:solidFill>
                        </a:rPr>
                        <a:t>Secos</a:t>
                      </a:r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4970349"/>
                  </a:ext>
                </a:extLst>
              </a:tr>
              <a:tr h="3905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/>
                        <a:t>FRIED CHICKEN SLIDERS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S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N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N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PC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S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PC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PC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N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PC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PC</a:t>
                      </a:r>
                      <a:endParaRPr lang="en-U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8155103"/>
                  </a:ext>
                </a:extLst>
              </a:tr>
              <a:tr h="483536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/>
                        <a:t>MEDITERRANEAN SALMON SALAD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N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N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S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N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N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N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S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N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N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N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N</a:t>
                      </a:r>
                      <a:endParaRPr lang="en-U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3916656"/>
                  </a:ext>
                </a:extLst>
              </a:tr>
              <a:tr h="389938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/>
                        <a:t>BITOQUE BURGER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</a:t>
                      </a: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S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S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N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PC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S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PC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PC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N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PC</a:t>
                      </a:r>
                      <a:endParaRPr lang="en-U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77952544"/>
                  </a:ext>
                </a:extLst>
              </a:tr>
              <a:tr h="390512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/>
                        <a:t>BOURBON BREAD PUDDING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PC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S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S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N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PC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PC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PC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PC</a:t>
                      </a:r>
                      <a:endParaRPr lang="en-U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4914988"/>
                  </a:ext>
                </a:extLst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63" b="96512" l="0" r="975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462" y="1144645"/>
            <a:ext cx="490096" cy="501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286" b="90000" l="926" r="89815">
                        <a14:foregroundMark x1="10185" y1="20000" x2="72222" y2="61429"/>
                        <a14:foregroundMark x1="70370" y1="11429" x2="31481" y2="87143"/>
                        <a14:foregroundMark x1="4630" y1="44286" x2="26852" y2="61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897" y="1287222"/>
            <a:ext cx="553344" cy="35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87500" l="0" r="988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010" y="1322411"/>
            <a:ext cx="567794" cy="307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88506" l="0" r="88785">
                        <a14:foregroundMark x1="2804" y1="5747" x2="32710" y2="32184"/>
                        <a14:foregroundMark x1="29907" y1="13793" x2="45794" y2="40230"/>
                        <a14:backgroundMark x1="8411" y1="1149" x2="26168" y2="22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946" y="1194897"/>
            <a:ext cx="495216" cy="525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091" b="100000" l="1613" r="97581">
                        <a14:foregroundMark x1="75806" y1="12121" x2="78226" y2="77273"/>
                        <a14:foregroundMark x1="57258" y1="81818" x2="78226" y2="68182"/>
                        <a14:foregroundMark x1="57258" y1="33333" x2="91935" y2="30303"/>
                        <a14:foregroundMark x1="58871" y1="21212" x2="90323" y2="181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0664" y="1323516"/>
            <a:ext cx="587351" cy="318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545" b="100000" l="2000" r="97000">
                        <a14:foregroundMark x1="21000" y1="35227" x2="24000" y2="90909"/>
                        <a14:foregroundMark x1="10000" y1="95455" x2="87000" y2="94318"/>
                        <a14:foregroundMark x1="8000" y1="84091" x2="17000" y2="40909"/>
                        <a14:backgroundMark x1="9000" y1="97727" x2="71000" y2="97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167" y="1243567"/>
            <a:ext cx="445845" cy="386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407" b="88889" l="0" r="991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669" y="1278771"/>
            <a:ext cx="506826" cy="325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0" r="100000">
                        <a14:foregroundMark x1="16667" y1="57500" x2="79487" y2="7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5291" y="1227131"/>
            <a:ext cx="411788" cy="414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2500" b="90000" l="9709" r="893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2890" y="1135760"/>
            <a:ext cx="740137" cy="556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389" b="88889" l="0" r="981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069" y="1335004"/>
            <a:ext cx="493148" cy="3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5556" b="88889" l="2062" r="8969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0092"/>
          <a:stretch>
            <a:fillRect/>
          </a:stretch>
        </p:blipFill>
        <p:spPr bwMode="auto">
          <a:xfrm>
            <a:off x="9134121" y="1200715"/>
            <a:ext cx="509283" cy="6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1205" b="89157" l="9483" r="896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308" y="1274330"/>
            <a:ext cx="585730" cy="416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0" b="97917" l="8247" r="89691">
                        <a14:foregroundMark x1="85567" y1="47917" x2="85567" y2="77083"/>
                        <a14:foregroundMark x1="70103" y1="45833" x2="80412" y2="864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9139" y="1145877"/>
            <a:ext cx="509283" cy="51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1235" b="88889" l="0" r="970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9642" y="1286770"/>
            <a:ext cx="511137" cy="41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4195" y="6471975"/>
            <a:ext cx="68247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*Cereal cont. Gluten. </a:t>
            </a:r>
            <a:r>
              <a:rPr lang="en-US" sz="1400" b="1" dirty="0"/>
              <a:t>C</a:t>
            </a:r>
            <a:r>
              <a:rPr lang="en-US" sz="1400" dirty="0"/>
              <a:t> = </a:t>
            </a:r>
            <a:r>
              <a:rPr lang="en-US" sz="1400" dirty="0" err="1"/>
              <a:t>Cevada</a:t>
            </a:r>
            <a:r>
              <a:rPr lang="en-US" sz="1400" dirty="0"/>
              <a:t>. </a:t>
            </a:r>
            <a:r>
              <a:rPr lang="en-US" sz="1400" b="1" dirty="0"/>
              <a:t>T</a:t>
            </a:r>
            <a:r>
              <a:rPr lang="en-US" sz="1400" dirty="0"/>
              <a:t> = </a:t>
            </a:r>
            <a:r>
              <a:rPr lang="en-US" sz="1400" dirty="0" err="1"/>
              <a:t>Trigo</a:t>
            </a:r>
            <a:r>
              <a:rPr lang="en-US" sz="1400" dirty="0"/>
              <a:t>.</a:t>
            </a:r>
            <a:r>
              <a:rPr lang="en-US" sz="1400" b="1" dirty="0"/>
              <a:t> S</a:t>
            </a:r>
            <a:r>
              <a:rPr lang="en-US" sz="1400" dirty="0"/>
              <a:t> = Sim *</a:t>
            </a:r>
            <a:r>
              <a:rPr lang="en-US" sz="1400" b="1" dirty="0"/>
              <a:t>PC </a:t>
            </a:r>
            <a:r>
              <a:rPr lang="en-US" sz="1400" dirty="0"/>
              <a:t>= </a:t>
            </a:r>
            <a:r>
              <a:rPr lang="en-US" sz="1400" dirty="0" err="1"/>
              <a:t>Pode</a:t>
            </a:r>
            <a:r>
              <a:rPr lang="en-US" sz="1400" dirty="0"/>
              <a:t> </a:t>
            </a:r>
            <a:r>
              <a:rPr lang="en-US" sz="1400" dirty="0" err="1"/>
              <a:t>conter</a:t>
            </a:r>
            <a:endParaRPr lang="en-US" sz="1400" dirty="0"/>
          </a:p>
          <a:p>
            <a:r>
              <a:rPr lang="en-US" sz="1400" dirty="0"/>
              <a:t>  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863553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B03EA-CE8E-0A97-4B2F-C65F45376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FC8549-D025-445A-F16C-AB5FE20CFC1E}"/>
              </a:ext>
            </a:extLst>
          </p:cNvPr>
          <p:cNvSpPr/>
          <p:nvPr/>
        </p:nvSpPr>
        <p:spPr>
          <a:xfrm>
            <a:off x="0" y="877077"/>
            <a:ext cx="12192000" cy="598092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36000F-85D7-A8BC-F202-50CB16034514}"/>
              </a:ext>
            </a:extLst>
          </p:cNvPr>
          <p:cNvSpPr/>
          <p:nvPr/>
        </p:nvSpPr>
        <p:spPr>
          <a:xfrm>
            <a:off x="0" y="-1"/>
            <a:ext cx="12192000" cy="972589"/>
          </a:xfrm>
          <a:prstGeom prst="rect">
            <a:avLst/>
          </a:prstGeom>
          <a:solidFill>
            <a:srgbClr val="AE3C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6D28E4-2CD4-790F-5EA5-1D692FE286C8}"/>
              </a:ext>
            </a:extLst>
          </p:cNvPr>
          <p:cNvSpPr txBox="1"/>
          <p:nvPr/>
        </p:nvSpPr>
        <p:spPr>
          <a:xfrm>
            <a:off x="324195" y="203596"/>
            <a:ext cx="6957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LISBON – Allergen list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C0BDC1-BB03-1F82-F5C9-768F082FCF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74785" l="0" r="100000">
                        <a14:foregroundMark x1="28648" y1="13927" x2="31879" y2="11485"/>
                        <a14:foregroundMark x1="30802" y1="29373" x2="29295" y2="33729"/>
                        <a14:foregroundMark x1="47711" y1="21452" x2="43942" y2="35974"/>
                        <a14:foregroundMark x1="25040" y1="28581" x2="23748" y2="32145"/>
                        <a14:foregroundMark x1="12547" y1="22112" x2="11686" y2="37426"/>
                        <a14:foregroundMark x1="58212" y1="25545" x2="54550" y2="36238"/>
                        <a14:foregroundMark x1="69305" y1="29637" x2="69305" y2="33465"/>
                        <a14:foregroundMark x1="81314" y1="27921" x2="81099" y2="36502"/>
                        <a14:foregroundMark x1="92353" y1="25017" x2="89930" y2="33993"/>
                        <a14:foregroundMark x1="40711" y1="52805" x2="40926" y2="54785"/>
                        <a14:foregroundMark x1="50027" y1="52013" x2="51319" y2="55842"/>
                        <a14:foregroundMark x1="54981" y1="54785" x2="57889" y2="54653"/>
                        <a14:foregroundMark x1="60151" y1="52937" x2="60474" y2="57294"/>
                        <a14:backgroundMark x1="48950" y1="55050" x2="48950" y2="55050"/>
                      </a14:backgroundRemoval>
                    </a14:imgEffect>
                  </a14:imgLayer>
                </a14:imgProps>
              </a:ext>
            </a:extLst>
          </a:blip>
          <a:srcRect b="24540"/>
          <a:stretch/>
        </p:blipFill>
        <p:spPr>
          <a:xfrm>
            <a:off x="10764133" y="147258"/>
            <a:ext cx="1185493" cy="7298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390632E-6BC1-1148-F2FD-BF60F380A2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63" b="96512" l="0" r="975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062" y="1086496"/>
            <a:ext cx="490096" cy="501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1823480-664E-7FE6-2BB1-2F07C34F8F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286" b="90000" l="926" r="89815">
                        <a14:foregroundMark x1="10185" y1="20000" x2="72222" y2="61429"/>
                        <a14:foregroundMark x1="70370" y1="11429" x2="31481" y2="87143"/>
                        <a14:foregroundMark x1="4630" y1="44286" x2="26852" y2="61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334" y="1192758"/>
            <a:ext cx="604287" cy="392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96E4EB1-6939-4693-2D12-3FD7E14FCB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87500" l="0" r="988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4733" y="1192305"/>
            <a:ext cx="683862" cy="37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424D36B-BC4D-4563-D8EC-D890FE10D22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88506" l="0" r="88785">
                        <a14:foregroundMark x1="2804" y1="5747" x2="32710" y2="32184"/>
                        <a14:foregroundMark x1="29907" y1="13793" x2="45794" y2="40230"/>
                        <a14:backgroundMark x1="8411" y1="1149" x2="26168" y2="22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749" y="1120699"/>
            <a:ext cx="495216" cy="525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13A71D9-1AD1-5FAE-B342-CEA7A8D66CC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091" b="100000" l="1613" r="97581">
                        <a14:foregroundMark x1="75806" y1="12121" x2="78226" y2="77273"/>
                        <a14:foregroundMark x1="57258" y1="81818" x2="78226" y2="68182"/>
                        <a14:foregroundMark x1="57258" y1="33333" x2="91935" y2="30303"/>
                        <a14:foregroundMark x1="58871" y1="21212" x2="90323" y2="181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2020" y="1232588"/>
            <a:ext cx="547553" cy="29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1C49B4E-BAB5-9E77-DC0D-574B612B6DC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545" b="100000" l="2000" r="97000">
                        <a14:foregroundMark x1="21000" y1="35227" x2="24000" y2="90909"/>
                        <a14:foregroundMark x1="10000" y1="95455" x2="87000" y2="94318"/>
                        <a14:foregroundMark x1="8000" y1="84091" x2="17000" y2="40909"/>
                        <a14:backgroundMark x1="9000" y1="97727" x2="71000" y2="97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3806" y="1160044"/>
            <a:ext cx="438017" cy="379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0ACDEDE-0973-80DD-07D3-AC1FC7AF7EB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407" b="88889" l="0" r="991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875" y="1123573"/>
            <a:ext cx="629085" cy="40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669EE98-C4CD-40A0-EFFC-A94058DC4BA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0" r="100000">
                        <a14:foregroundMark x1="16667" y1="57500" x2="79487" y2="7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217" y="1183191"/>
            <a:ext cx="411788" cy="414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392FE62-131B-27F9-2FBD-A6228F3D6AF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2500" b="90000" l="9709" r="893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821" y="1090387"/>
            <a:ext cx="740137" cy="556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86A1FAA-A7D9-3937-2516-2EAA2420925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389" b="88889" l="0" r="981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0163" y="1218051"/>
            <a:ext cx="520289" cy="342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31551A7-4FBF-7071-FD1C-2EA9ED1857A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5556" b="88889" l="2062" r="8969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4299" y="972588"/>
            <a:ext cx="1023379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AB57D04-7200-E544-7B95-054603D1B6BE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1205" b="89157" l="9483" r="896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6765" y="1193916"/>
            <a:ext cx="585730" cy="416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0AE1214-FE67-D70C-CB3E-4B43B93BAEA1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0" b="97917" l="8247" r="89691">
                        <a14:foregroundMark x1="85567" y1="47917" x2="85567" y2="77083"/>
                        <a14:foregroundMark x1="70103" y1="45833" x2="80412" y2="864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362" y="1030689"/>
            <a:ext cx="509283" cy="51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74DEE02-FA06-D501-345B-93827ACC10E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1235" b="88889" l="0" r="970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6188" y="1245644"/>
            <a:ext cx="511137" cy="41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EF7F5BC-78DA-CFAC-4C12-B28BB6527E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1844173"/>
              </p:ext>
            </p:extLst>
          </p:nvPr>
        </p:nvGraphicFramePr>
        <p:xfrm>
          <a:off x="224817" y="1610435"/>
          <a:ext cx="11762508" cy="93915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660073">
                  <a:extLst>
                    <a:ext uri="{9D8B030D-6E8A-4147-A177-3AD203B41FA5}">
                      <a16:colId xmlns:a16="http://schemas.microsoft.com/office/drawing/2014/main" val="924694174"/>
                    </a:ext>
                  </a:extLst>
                </a:gridCol>
                <a:gridCol w="532015">
                  <a:extLst>
                    <a:ext uri="{9D8B030D-6E8A-4147-A177-3AD203B41FA5}">
                      <a16:colId xmlns:a16="http://schemas.microsoft.com/office/drawing/2014/main" val="3363846400"/>
                    </a:ext>
                  </a:extLst>
                </a:gridCol>
                <a:gridCol w="490451">
                  <a:extLst>
                    <a:ext uri="{9D8B030D-6E8A-4147-A177-3AD203B41FA5}">
                      <a16:colId xmlns:a16="http://schemas.microsoft.com/office/drawing/2014/main" val="1970199997"/>
                    </a:ext>
                  </a:extLst>
                </a:gridCol>
                <a:gridCol w="515389">
                  <a:extLst>
                    <a:ext uri="{9D8B030D-6E8A-4147-A177-3AD203B41FA5}">
                      <a16:colId xmlns:a16="http://schemas.microsoft.com/office/drawing/2014/main" val="1325854443"/>
                    </a:ext>
                  </a:extLst>
                </a:gridCol>
                <a:gridCol w="706581">
                  <a:extLst>
                    <a:ext uri="{9D8B030D-6E8A-4147-A177-3AD203B41FA5}">
                      <a16:colId xmlns:a16="http://schemas.microsoft.com/office/drawing/2014/main" val="2101825663"/>
                    </a:ext>
                  </a:extLst>
                </a:gridCol>
                <a:gridCol w="656706">
                  <a:extLst>
                    <a:ext uri="{9D8B030D-6E8A-4147-A177-3AD203B41FA5}">
                      <a16:colId xmlns:a16="http://schemas.microsoft.com/office/drawing/2014/main" val="381335232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36799359"/>
                    </a:ext>
                  </a:extLst>
                </a:gridCol>
                <a:gridCol w="656705">
                  <a:extLst>
                    <a:ext uri="{9D8B030D-6E8A-4147-A177-3AD203B41FA5}">
                      <a16:colId xmlns:a16="http://schemas.microsoft.com/office/drawing/2014/main" val="1427047481"/>
                    </a:ext>
                  </a:extLst>
                </a:gridCol>
                <a:gridCol w="706582">
                  <a:extLst>
                    <a:ext uri="{9D8B030D-6E8A-4147-A177-3AD203B41FA5}">
                      <a16:colId xmlns:a16="http://schemas.microsoft.com/office/drawing/2014/main" val="3105704476"/>
                    </a:ext>
                  </a:extLst>
                </a:gridCol>
                <a:gridCol w="764771">
                  <a:extLst>
                    <a:ext uri="{9D8B030D-6E8A-4147-A177-3AD203B41FA5}">
                      <a16:colId xmlns:a16="http://schemas.microsoft.com/office/drawing/2014/main" val="2967339304"/>
                    </a:ext>
                  </a:extLst>
                </a:gridCol>
                <a:gridCol w="615142">
                  <a:extLst>
                    <a:ext uri="{9D8B030D-6E8A-4147-A177-3AD203B41FA5}">
                      <a16:colId xmlns:a16="http://schemas.microsoft.com/office/drawing/2014/main" val="225017724"/>
                    </a:ext>
                  </a:extLst>
                </a:gridCol>
                <a:gridCol w="623454">
                  <a:extLst>
                    <a:ext uri="{9D8B030D-6E8A-4147-A177-3AD203B41FA5}">
                      <a16:colId xmlns:a16="http://schemas.microsoft.com/office/drawing/2014/main" val="1066392855"/>
                    </a:ext>
                  </a:extLst>
                </a:gridCol>
                <a:gridCol w="799496">
                  <a:extLst>
                    <a:ext uri="{9D8B030D-6E8A-4147-A177-3AD203B41FA5}">
                      <a16:colId xmlns:a16="http://schemas.microsoft.com/office/drawing/2014/main" val="643425330"/>
                    </a:ext>
                  </a:extLst>
                </a:gridCol>
                <a:gridCol w="754984">
                  <a:extLst>
                    <a:ext uri="{9D8B030D-6E8A-4147-A177-3AD203B41FA5}">
                      <a16:colId xmlns:a16="http://schemas.microsoft.com/office/drawing/2014/main" val="2823715795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49683080"/>
                    </a:ext>
                  </a:extLst>
                </a:gridCol>
              </a:tblGrid>
              <a:tr h="48410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Fab Four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Aipo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Ovos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Peixe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Cereal</a:t>
                      </a:r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 cont.</a:t>
                      </a:r>
                    </a:p>
                    <a:p>
                      <a:pPr algn="ctr"/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Glúten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Tremoços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Leite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Moluscos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Mostarda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Amendoins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Sésamo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Marisco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Soja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Dióxido de enxofre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Frutos Secos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4970349"/>
                  </a:ext>
                </a:extLst>
              </a:tr>
              <a:tr h="3905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Headline Combo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S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S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S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S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PC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S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PC</a:t>
                      </a:r>
                      <a:endParaRPr lang="en-U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815510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D389910-B80C-A916-6906-E36781D4788A}"/>
              </a:ext>
            </a:extLst>
          </p:cNvPr>
          <p:cNvSpPr txBox="1"/>
          <p:nvPr/>
        </p:nvSpPr>
        <p:spPr>
          <a:xfrm>
            <a:off x="338709" y="6168421"/>
            <a:ext cx="8929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Cereal cont. Glúten. </a:t>
            </a:r>
            <a:r>
              <a:rPr lang="en-US" b="1" dirty="0"/>
              <a:t>C</a:t>
            </a:r>
            <a:r>
              <a:rPr lang="en-US" dirty="0"/>
              <a:t> = Cevada  </a:t>
            </a:r>
            <a:r>
              <a:rPr lang="en-US" b="1" dirty="0"/>
              <a:t>A</a:t>
            </a:r>
            <a:r>
              <a:rPr lang="en-US" dirty="0"/>
              <a:t> = Aveia </a:t>
            </a:r>
            <a:r>
              <a:rPr lang="en-US" b="1" dirty="0"/>
              <a:t>T</a:t>
            </a:r>
            <a:r>
              <a:rPr lang="en-US" dirty="0"/>
              <a:t> = Trigo  </a:t>
            </a:r>
            <a:r>
              <a:rPr lang="en-US" b="1" dirty="0"/>
              <a:t>S</a:t>
            </a:r>
            <a:r>
              <a:rPr lang="en-US" dirty="0"/>
              <a:t> = Sim </a:t>
            </a:r>
            <a:r>
              <a:rPr lang="en-US" b="1" dirty="0"/>
              <a:t>PC </a:t>
            </a:r>
            <a:r>
              <a:rPr lang="en-US" dirty="0"/>
              <a:t>= Pode </a:t>
            </a:r>
            <a:r>
              <a:rPr lang="en-US" dirty="0" err="1"/>
              <a:t>conter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9694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A0CA7-26C5-6110-BA2B-7BC443762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249B968-4279-B424-C421-8792E4100AB7}"/>
              </a:ext>
            </a:extLst>
          </p:cNvPr>
          <p:cNvSpPr/>
          <p:nvPr/>
        </p:nvSpPr>
        <p:spPr>
          <a:xfrm>
            <a:off x="0" y="877077"/>
            <a:ext cx="12192000" cy="598092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BBAEBF-2E40-8780-2151-CA9E20322C44}"/>
              </a:ext>
            </a:extLst>
          </p:cNvPr>
          <p:cNvSpPr/>
          <p:nvPr/>
        </p:nvSpPr>
        <p:spPr>
          <a:xfrm>
            <a:off x="0" y="-1"/>
            <a:ext cx="12192000" cy="972589"/>
          </a:xfrm>
          <a:prstGeom prst="rect">
            <a:avLst/>
          </a:prstGeom>
          <a:solidFill>
            <a:srgbClr val="AE3C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134D72-786F-B161-AF8C-5542E90FC711}"/>
              </a:ext>
            </a:extLst>
          </p:cNvPr>
          <p:cNvSpPr txBox="1"/>
          <p:nvPr/>
        </p:nvSpPr>
        <p:spPr>
          <a:xfrm>
            <a:off x="324195" y="203596"/>
            <a:ext cx="6957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LISBON – Allergen list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AAC41B-D04E-6012-0A07-DA6FA9A52E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74785" l="0" r="100000">
                        <a14:foregroundMark x1="28648" y1="13927" x2="31879" y2="11485"/>
                        <a14:foregroundMark x1="30802" y1="29373" x2="29295" y2="33729"/>
                        <a14:foregroundMark x1="47711" y1="21452" x2="43942" y2="35974"/>
                        <a14:foregroundMark x1="25040" y1="28581" x2="23748" y2="32145"/>
                        <a14:foregroundMark x1="12547" y1="22112" x2="11686" y2="37426"/>
                        <a14:foregroundMark x1="58212" y1="25545" x2="54550" y2="36238"/>
                        <a14:foregroundMark x1="69305" y1="29637" x2="69305" y2="33465"/>
                        <a14:foregroundMark x1="81314" y1="27921" x2="81099" y2="36502"/>
                        <a14:foregroundMark x1="92353" y1="25017" x2="89930" y2="33993"/>
                        <a14:foregroundMark x1="40711" y1="52805" x2="40926" y2="54785"/>
                        <a14:foregroundMark x1="50027" y1="52013" x2="51319" y2="55842"/>
                        <a14:foregroundMark x1="54981" y1="54785" x2="57889" y2="54653"/>
                        <a14:foregroundMark x1="60151" y1="52937" x2="60474" y2="57294"/>
                        <a14:backgroundMark x1="48950" y1="55050" x2="48950" y2="55050"/>
                      </a14:backgroundRemoval>
                    </a14:imgEffect>
                  </a14:imgLayer>
                </a14:imgProps>
              </a:ext>
            </a:extLst>
          </a:blip>
          <a:srcRect b="24540"/>
          <a:stretch/>
        </p:blipFill>
        <p:spPr>
          <a:xfrm>
            <a:off x="10764133" y="147258"/>
            <a:ext cx="1185493" cy="7298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CE129E-CA22-0DDA-64BF-D4C5852D1A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63" b="96512" l="0" r="975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062" y="1086496"/>
            <a:ext cx="490096" cy="501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768A97F-07F1-C6A8-2F48-BBB714C85D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286" b="90000" l="926" r="89815">
                        <a14:foregroundMark x1="10185" y1="20000" x2="72222" y2="61429"/>
                        <a14:foregroundMark x1="70370" y1="11429" x2="31481" y2="87143"/>
                        <a14:foregroundMark x1="4630" y1="44286" x2="26852" y2="61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334" y="1192758"/>
            <a:ext cx="604287" cy="392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E34AAFB-52CF-36EF-CD84-2609DCB32F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87500" l="0" r="988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4733" y="1192305"/>
            <a:ext cx="683862" cy="37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572A2FE-318F-0CC6-870F-62D3365866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88506" l="0" r="88785">
                        <a14:foregroundMark x1="2804" y1="5747" x2="32710" y2="32184"/>
                        <a14:foregroundMark x1="29907" y1="13793" x2="45794" y2="40230"/>
                        <a14:backgroundMark x1="8411" y1="1149" x2="26168" y2="22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749" y="1120699"/>
            <a:ext cx="495216" cy="525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C702E29-3A16-222E-C402-5768B1EA431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091" b="100000" l="1613" r="97581">
                        <a14:foregroundMark x1="75806" y1="12121" x2="78226" y2="77273"/>
                        <a14:foregroundMark x1="57258" y1="81818" x2="78226" y2="68182"/>
                        <a14:foregroundMark x1="57258" y1="33333" x2="91935" y2="30303"/>
                        <a14:foregroundMark x1="58871" y1="21212" x2="90323" y2="181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2020" y="1232588"/>
            <a:ext cx="547553" cy="29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83A5A2A-96F1-4671-B231-B1E3A111B28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545" b="100000" l="2000" r="97000">
                        <a14:foregroundMark x1="21000" y1="35227" x2="24000" y2="90909"/>
                        <a14:foregroundMark x1="10000" y1="95455" x2="87000" y2="94318"/>
                        <a14:foregroundMark x1="8000" y1="84091" x2="17000" y2="40909"/>
                        <a14:backgroundMark x1="9000" y1="97727" x2="71000" y2="97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3806" y="1160044"/>
            <a:ext cx="438017" cy="379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A448147-4581-87AB-376B-69BDE5BD6A0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407" b="88889" l="0" r="991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875" y="1123573"/>
            <a:ext cx="629085" cy="40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CA5D771-42A6-EE68-57C0-898461586A7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0" r="100000">
                        <a14:foregroundMark x1="16667" y1="57500" x2="79487" y2="7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217" y="1183191"/>
            <a:ext cx="411788" cy="414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2BF7A30-7321-B907-465F-A3D1398CEDD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2500" b="90000" l="9709" r="893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821" y="1090387"/>
            <a:ext cx="740137" cy="556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E8F0FB4-D550-56BE-0F9C-5299F6B1740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389" b="88889" l="0" r="981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0163" y="1218051"/>
            <a:ext cx="520289" cy="342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45A7115-8D1A-F1FC-657D-22C775AD716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5556" b="88889" l="2062" r="8969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4299" y="972588"/>
            <a:ext cx="1023379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479B15C-1007-69F6-83D5-7B7C73FFAE4C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1205" b="89157" l="9483" r="896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6765" y="1193916"/>
            <a:ext cx="585730" cy="416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09A242B-49D0-99F3-E6E2-4BEC14F358F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0" b="97917" l="8247" r="89691">
                        <a14:foregroundMark x1="85567" y1="47917" x2="85567" y2="77083"/>
                        <a14:foregroundMark x1="70103" y1="45833" x2="80412" y2="864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362" y="1030689"/>
            <a:ext cx="509283" cy="513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453FD57-8246-8F39-497C-CB1A2AB4EEC1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1235" b="88889" l="0" r="970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6188" y="1245644"/>
            <a:ext cx="511137" cy="41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82A7A1-E843-302C-7CCF-35D3640A431A}"/>
              </a:ext>
            </a:extLst>
          </p:cNvPr>
          <p:cNvSpPr txBox="1"/>
          <p:nvPr/>
        </p:nvSpPr>
        <p:spPr>
          <a:xfrm>
            <a:off x="338709" y="6168421"/>
            <a:ext cx="8929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Cereal cont. Glúten. </a:t>
            </a:r>
            <a:r>
              <a:rPr lang="en-US" b="1" dirty="0"/>
              <a:t>C</a:t>
            </a:r>
            <a:r>
              <a:rPr lang="en-US" dirty="0"/>
              <a:t> = Cevada  </a:t>
            </a:r>
            <a:r>
              <a:rPr lang="en-US" b="1" dirty="0"/>
              <a:t>A</a:t>
            </a:r>
            <a:r>
              <a:rPr lang="en-US" dirty="0"/>
              <a:t> = Aveia </a:t>
            </a:r>
            <a:r>
              <a:rPr lang="en-US" b="1" dirty="0"/>
              <a:t>T</a:t>
            </a:r>
            <a:r>
              <a:rPr lang="en-US" dirty="0"/>
              <a:t> = Trigo  </a:t>
            </a:r>
            <a:r>
              <a:rPr lang="en-US" b="1" dirty="0"/>
              <a:t>S</a:t>
            </a:r>
            <a:r>
              <a:rPr lang="en-US" dirty="0"/>
              <a:t> = Sim </a:t>
            </a:r>
            <a:r>
              <a:rPr lang="en-US" b="1" dirty="0"/>
              <a:t>PC </a:t>
            </a:r>
            <a:r>
              <a:rPr lang="en-US" dirty="0"/>
              <a:t>= Pode </a:t>
            </a:r>
            <a:r>
              <a:rPr lang="en-US" dirty="0" err="1"/>
              <a:t>conter</a:t>
            </a:r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E17E255-5036-7C95-4BC6-26FC96A38B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474498"/>
              </p:ext>
            </p:extLst>
          </p:nvPr>
        </p:nvGraphicFramePr>
        <p:xfrm>
          <a:off x="224817" y="1610435"/>
          <a:ext cx="11762508" cy="235400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660073">
                  <a:extLst>
                    <a:ext uri="{9D8B030D-6E8A-4147-A177-3AD203B41FA5}">
                      <a16:colId xmlns:a16="http://schemas.microsoft.com/office/drawing/2014/main" val="924694174"/>
                    </a:ext>
                  </a:extLst>
                </a:gridCol>
                <a:gridCol w="532015">
                  <a:extLst>
                    <a:ext uri="{9D8B030D-6E8A-4147-A177-3AD203B41FA5}">
                      <a16:colId xmlns:a16="http://schemas.microsoft.com/office/drawing/2014/main" val="3363846400"/>
                    </a:ext>
                  </a:extLst>
                </a:gridCol>
                <a:gridCol w="490451">
                  <a:extLst>
                    <a:ext uri="{9D8B030D-6E8A-4147-A177-3AD203B41FA5}">
                      <a16:colId xmlns:a16="http://schemas.microsoft.com/office/drawing/2014/main" val="1970199997"/>
                    </a:ext>
                  </a:extLst>
                </a:gridCol>
                <a:gridCol w="515389">
                  <a:extLst>
                    <a:ext uri="{9D8B030D-6E8A-4147-A177-3AD203B41FA5}">
                      <a16:colId xmlns:a16="http://schemas.microsoft.com/office/drawing/2014/main" val="1325854443"/>
                    </a:ext>
                  </a:extLst>
                </a:gridCol>
                <a:gridCol w="706581">
                  <a:extLst>
                    <a:ext uri="{9D8B030D-6E8A-4147-A177-3AD203B41FA5}">
                      <a16:colId xmlns:a16="http://schemas.microsoft.com/office/drawing/2014/main" val="2101825663"/>
                    </a:ext>
                  </a:extLst>
                </a:gridCol>
                <a:gridCol w="656706">
                  <a:extLst>
                    <a:ext uri="{9D8B030D-6E8A-4147-A177-3AD203B41FA5}">
                      <a16:colId xmlns:a16="http://schemas.microsoft.com/office/drawing/2014/main" val="381335232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36799359"/>
                    </a:ext>
                  </a:extLst>
                </a:gridCol>
                <a:gridCol w="656705">
                  <a:extLst>
                    <a:ext uri="{9D8B030D-6E8A-4147-A177-3AD203B41FA5}">
                      <a16:colId xmlns:a16="http://schemas.microsoft.com/office/drawing/2014/main" val="1427047481"/>
                    </a:ext>
                  </a:extLst>
                </a:gridCol>
                <a:gridCol w="706582">
                  <a:extLst>
                    <a:ext uri="{9D8B030D-6E8A-4147-A177-3AD203B41FA5}">
                      <a16:colId xmlns:a16="http://schemas.microsoft.com/office/drawing/2014/main" val="3105704476"/>
                    </a:ext>
                  </a:extLst>
                </a:gridCol>
                <a:gridCol w="764771">
                  <a:extLst>
                    <a:ext uri="{9D8B030D-6E8A-4147-A177-3AD203B41FA5}">
                      <a16:colId xmlns:a16="http://schemas.microsoft.com/office/drawing/2014/main" val="2967339304"/>
                    </a:ext>
                  </a:extLst>
                </a:gridCol>
                <a:gridCol w="615142">
                  <a:extLst>
                    <a:ext uri="{9D8B030D-6E8A-4147-A177-3AD203B41FA5}">
                      <a16:colId xmlns:a16="http://schemas.microsoft.com/office/drawing/2014/main" val="225017724"/>
                    </a:ext>
                  </a:extLst>
                </a:gridCol>
                <a:gridCol w="623454">
                  <a:extLst>
                    <a:ext uri="{9D8B030D-6E8A-4147-A177-3AD203B41FA5}">
                      <a16:colId xmlns:a16="http://schemas.microsoft.com/office/drawing/2014/main" val="1066392855"/>
                    </a:ext>
                  </a:extLst>
                </a:gridCol>
                <a:gridCol w="799496">
                  <a:extLst>
                    <a:ext uri="{9D8B030D-6E8A-4147-A177-3AD203B41FA5}">
                      <a16:colId xmlns:a16="http://schemas.microsoft.com/office/drawing/2014/main" val="643425330"/>
                    </a:ext>
                  </a:extLst>
                </a:gridCol>
                <a:gridCol w="754984">
                  <a:extLst>
                    <a:ext uri="{9D8B030D-6E8A-4147-A177-3AD203B41FA5}">
                      <a16:colId xmlns:a16="http://schemas.microsoft.com/office/drawing/2014/main" val="2823715795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49683080"/>
                    </a:ext>
                  </a:extLst>
                </a:gridCol>
              </a:tblGrid>
              <a:tr h="48410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Pinktober Menu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Aipo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Ovos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Peixe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Cereal</a:t>
                      </a:r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 cont.</a:t>
                      </a:r>
                    </a:p>
                    <a:p>
                      <a:pPr algn="ctr"/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Glúten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Tremoços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Leite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Moluscos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Mostarda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Amendoins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Sésamo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Marisco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Soja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Dióxido de enxofre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Frutos Secos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4970349"/>
                  </a:ext>
                </a:extLst>
              </a:tr>
              <a:tr h="390512">
                <a:tc>
                  <a:txBody>
                    <a:bodyPr/>
                    <a:lstStyle/>
                    <a:p>
                      <a:pPr fontAlgn="t">
                        <a:lnSpc>
                          <a:spcPct val="119048"/>
                        </a:lnSpc>
                        <a:buNone/>
                      </a:pPr>
                      <a:r>
                        <a:rPr lang="en-US" sz="1050" b="1" i="0" dirty="0">
                          <a:effectLst/>
                          <a:latin typeface="Segoe UI" panose="020B0502040204020203" pitchFamily="34" charset="0"/>
                        </a:rPr>
                        <a:t>Pinktober Bowl</a:t>
                      </a:r>
                    </a:p>
                    <a:p>
                      <a:pPr fontAlgn="t">
                        <a:lnSpc>
                          <a:spcPct val="119048"/>
                        </a:lnSpc>
                        <a:buNone/>
                      </a:pPr>
                      <a:r>
                        <a:rPr lang="en-US" sz="1050" b="0" i="0" dirty="0" err="1">
                          <a:effectLst/>
                          <a:latin typeface="Segoe UI" panose="020B0502040204020203" pitchFamily="34" charset="0"/>
                        </a:rPr>
                        <a:t>Salmão</a:t>
                      </a:r>
                      <a:r>
                        <a:rPr lang="en-US" sz="1050" b="0" i="0" dirty="0">
                          <a:effectLst/>
                          <a:latin typeface="Segoe UI" panose="020B0502040204020203" pitchFamily="34" charset="0"/>
                        </a:rPr>
                        <a:t>, Mistura de Sal e Pimenta, Feta Batida com </a:t>
                      </a:r>
                      <a:r>
                        <a:rPr lang="en-US" sz="1050" b="0" i="0" dirty="0" err="1">
                          <a:effectLst/>
                          <a:latin typeface="Segoe UI" panose="020B0502040204020203" pitchFamily="34" charset="0"/>
                        </a:rPr>
                        <a:t>Limão</a:t>
                      </a:r>
                      <a:r>
                        <a:rPr lang="en-US" sz="1050" b="0" i="0" dirty="0">
                          <a:effectLst/>
                          <a:latin typeface="Segoe UI" panose="020B0502040204020203" pitchFamily="34" charset="0"/>
                        </a:rPr>
                        <a:t>, Mistura de Quinoa e Farro, </a:t>
                      </a:r>
                      <a:r>
                        <a:rPr lang="en-US" sz="1050" b="0" i="0" dirty="0" err="1">
                          <a:effectLst/>
                          <a:latin typeface="Segoe UI" panose="020B0502040204020203" pitchFamily="34" charset="0"/>
                        </a:rPr>
                        <a:t>Rúcula</a:t>
                      </a:r>
                      <a:r>
                        <a:rPr lang="en-US" sz="1050" b="0" i="0" dirty="0">
                          <a:effectLst/>
                          <a:latin typeface="Segoe UI" panose="020B0502040204020203" pitchFamily="34" charset="0"/>
                        </a:rPr>
                        <a:t>, </a:t>
                      </a:r>
                      <a:r>
                        <a:rPr lang="en-US" sz="1050" b="0" i="0" dirty="0" err="1">
                          <a:effectLst/>
                          <a:latin typeface="Segoe UI" panose="020B0502040204020203" pitchFamily="34" charset="0"/>
                        </a:rPr>
                        <a:t>Beterraba</a:t>
                      </a:r>
                      <a:r>
                        <a:rPr lang="en-US" sz="105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en-US" sz="1050" b="0" i="0" dirty="0" err="1">
                          <a:effectLst/>
                          <a:latin typeface="Segoe UI" panose="020B0502040204020203" pitchFamily="34" charset="0"/>
                        </a:rPr>
                        <a:t>Assada</a:t>
                      </a:r>
                      <a:r>
                        <a:rPr lang="en-US" sz="1050" b="0" i="0" dirty="0">
                          <a:effectLst/>
                          <a:latin typeface="Segoe UI" panose="020B0502040204020203" pitchFamily="34" charset="0"/>
                        </a:rPr>
                        <a:t>, </a:t>
                      </a:r>
                      <a:r>
                        <a:rPr lang="en-US" sz="1050" b="0" i="0" dirty="0" err="1">
                          <a:effectLst/>
                          <a:latin typeface="Segoe UI" panose="020B0502040204020203" pitchFamily="34" charset="0"/>
                        </a:rPr>
                        <a:t>Rabanete</a:t>
                      </a:r>
                      <a:r>
                        <a:rPr lang="en-US" sz="1050" b="0" i="0" dirty="0">
                          <a:effectLst/>
                          <a:latin typeface="Segoe UI" panose="020B0502040204020203" pitchFamily="34" charset="0"/>
                        </a:rPr>
                        <a:t> Melancia </a:t>
                      </a:r>
                      <a:r>
                        <a:rPr lang="en-US" sz="1050" b="0" i="0" dirty="0" err="1">
                          <a:effectLst/>
                          <a:latin typeface="Segoe UI" panose="020B0502040204020203" pitchFamily="34" charset="0"/>
                        </a:rPr>
                        <a:t>em</a:t>
                      </a:r>
                      <a:r>
                        <a:rPr lang="en-US" sz="1050" b="0" i="0" dirty="0">
                          <a:effectLst/>
                          <a:latin typeface="Segoe UI" panose="020B0502040204020203" pitchFamily="34" charset="0"/>
                        </a:rPr>
                        <a:t> Quartos, </a:t>
                      </a:r>
                      <a:r>
                        <a:rPr lang="en-US" sz="1050" b="0" i="0" dirty="0" err="1">
                          <a:effectLst/>
                          <a:latin typeface="Segoe UI" panose="020B0502040204020203" pitchFamily="34" charset="0"/>
                        </a:rPr>
                        <a:t>Cebola</a:t>
                      </a:r>
                      <a:r>
                        <a:rPr lang="en-US" sz="1050" b="0" i="0" dirty="0">
                          <a:effectLst/>
                          <a:latin typeface="Segoe UI" panose="020B0502040204020203" pitchFamily="34" charset="0"/>
                        </a:rPr>
                        <a:t> Roxa </a:t>
                      </a:r>
                      <a:r>
                        <a:rPr lang="en-US" sz="1050" b="0" i="0" dirty="0" err="1">
                          <a:effectLst/>
                          <a:latin typeface="Segoe UI" panose="020B0502040204020203" pitchFamily="34" charset="0"/>
                        </a:rPr>
                        <a:t>em</a:t>
                      </a:r>
                      <a:r>
                        <a:rPr lang="en-US" sz="1050" b="0" i="0" dirty="0">
                          <a:effectLst/>
                          <a:latin typeface="Segoe UI" panose="020B0502040204020203" pitchFamily="34" charset="0"/>
                        </a:rPr>
                        <a:t> Pickles, </a:t>
                      </a:r>
                      <a:r>
                        <a:rPr lang="en-US" sz="1050" b="0" i="0" dirty="0" err="1">
                          <a:effectLst/>
                          <a:latin typeface="Segoe UI" panose="020B0502040204020203" pitchFamily="34" charset="0"/>
                        </a:rPr>
                        <a:t>Salmoura</a:t>
                      </a:r>
                      <a:r>
                        <a:rPr lang="en-US" sz="1050" b="0" i="0" dirty="0">
                          <a:effectLst/>
                          <a:latin typeface="Segoe UI" panose="020B0502040204020203" pitchFamily="34" charset="0"/>
                        </a:rPr>
                        <a:t> de </a:t>
                      </a:r>
                      <a:r>
                        <a:rPr lang="en-US" sz="1050" b="0" i="0" dirty="0" err="1">
                          <a:effectLst/>
                          <a:latin typeface="Segoe UI" panose="020B0502040204020203" pitchFamily="34" charset="0"/>
                        </a:rPr>
                        <a:t>Cebola</a:t>
                      </a:r>
                      <a:r>
                        <a:rPr lang="en-US" sz="105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en-US" sz="1050" b="0" i="0" dirty="0" err="1">
                          <a:effectLst/>
                          <a:latin typeface="Segoe UI" panose="020B0502040204020203" pitchFamily="34" charset="0"/>
                        </a:rPr>
                        <a:t>em</a:t>
                      </a:r>
                      <a:r>
                        <a:rPr lang="en-US" sz="1050" b="0" i="0" dirty="0">
                          <a:effectLst/>
                          <a:latin typeface="Segoe UI" panose="020B0502040204020203" pitchFamily="34" charset="0"/>
                        </a:rPr>
                        <a:t> Pickles, </a:t>
                      </a:r>
                      <a:r>
                        <a:rPr lang="en-US" sz="1050" b="0" i="0" dirty="0" err="1">
                          <a:effectLst/>
                          <a:latin typeface="Segoe UI" panose="020B0502040204020203" pitchFamily="34" charset="0"/>
                        </a:rPr>
                        <a:t>Metade</a:t>
                      </a:r>
                      <a:r>
                        <a:rPr lang="en-US" sz="1050" b="0" i="0" dirty="0">
                          <a:effectLst/>
                          <a:latin typeface="Segoe UI" panose="020B0502040204020203" pitchFamily="34" charset="0"/>
                        </a:rPr>
                        <a:t> de </a:t>
                      </a:r>
                      <a:r>
                        <a:rPr lang="en-US" sz="1050" b="0" i="0" dirty="0" err="1">
                          <a:effectLst/>
                          <a:latin typeface="Segoe UI" panose="020B0502040204020203" pitchFamily="34" charset="0"/>
                        </a:rPr>
                        <a:t>Limão</a:t>
                      </a:r>
                      <a:r>
                        <a:rPr lang="en-US" sz="105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en-US" sz="1050" b="0" i="0" dirty="0" err="1">
                          <a:effectLst/>
                          <a:latin typeface="Segoe UI" panose="020B0502040204020203" pitchFamily="34" charset="0"/>
                        </a:rPr>
                        <a:t>Grelhado</a:t>
                      </a:r>
                      <a:r>
                        <a:rPr lang="en-US" sz="1050" b="0" i="0" dirty="0">
                          <a:effectLst/>
                          <a:latin typeface="Segoe UI" panose="020B0502040204020203" pitchFamily="34" charset="0"/>
                        </a:rPr>
                        <a:t>, Mistura de </a:t>
                      </a:r>
                      <a:r>
                        <a:rPr lang="en-US" sz="1050" b="0" i="0" dirty="0" err="1">
                          <a:effectLst/>
                          <a:latin typeface="Segoe UI" panose="020B0502040204020203" pitchFamily="34" charset="0"/>
                        </a:rPr>
                        <a:t>Sementes</a:t>
                      </a:r>
                      <a:r>
                        <a:rPr lang="en-US" sz="1050" b="0" i="0" dirty="0">
                          <a:effectLst/>
                          <a:latin typeface="Segoe UI" panose="020B0502040204020203" pitchFamily="34" charset="0"/>
                        </a:rPr>
                        <a:t>.</a:t>
                      </a:r>
                      <a:br>
                        <a:rPr lang="en-US" sz="1050" b="0" i="0" dirty="0">
                          <a:effectLst/>
                          <a:latin typeface="Segoe UI" panose="020B0502040204020203" pitchFamily="34" charset="0"/>
                        </a:rPr>
                      </a:br>
                      <a:endParaRPr lang="en-US" sz="1050" b="0" i="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S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S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S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PC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PC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PC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</a:t>
                      </a:r>
                      <a:endParaRPr kumimoji="0" 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/>
                        <a:t>PC</a:t>
                      </a:r>
                      <a:endParaRPr lang="en-U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81551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9900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18035</TotalTime>
  <Words>2569</Words>
  <Application>Microsoft Office PowerPoint</Application>
  <PresentationFormat>Widescreen</PresentationFormat>
  <Paragraphs>1320</Paragraphs>
  <Slides>21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Segoe UI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Seminole Hard Rock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O'Reilly, Jonathan (Company Cafe Training  -  Europe)</dc:creator>
  <cp:lastModifiedBy>Madalena Portugal</cp:lastModifiedBy>
  <cp:revision>248</cp:revision>
  <dcterms:created xsi:type="dcterms:W3CDTF">2023-01-04T11:10:21Z</dcterms:created>
  <dcterms:modified xsi:type="dcterms:W3CDTF">2026-10-07T10:12:06Z</dcterms:modified>
</cp:coreProperties>
</file>