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9" r:id="rId4"/>
    <p:sldId id="266" r:id="rId5"/>
    <p:sldId id="268" r:id="rId6"/>
    <p:sldId id="270" r:id="rId7"/>
    <p:sldId id="292" r:id="rId8"/>
    <p:sldId id="271" r:id="rId9"/>
    <p:sldId id="272" r:id="rId10"/>
    <p:sldId id="273" r:id="rId11"/>
    <p:sldId id="274" r:id="rId12"/>
    <p:sldId id="275" r:id="rId13"/>
    <p:sldId id="293" r:id="rId14"/>
    <p:sldId id="294" r:id="rId15"/>
    <p:sldId id="295" r:id="rId16"/>
    <p:sldId id="296" r:id="rId17"/>
    <p:sldId id="282" r:id="rId18"/>
    <p:sldId id="285" r:id="rId19"/>
    <p:sldId id="298" r:id="rId20"/>
    <p:sldId id="297" r:id="rId21"/>
    <p:sldId id="30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3C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1" autoAdjust="0"/>
    <p:restoredTop sz="94660"/>
  </p:normalViewPr>
  <p:slideViewPr>
    <p:cSldViewPr snapToGrid="0">
      <p:cViewPr varScale="1">
        <p:scale>
          <a:sx n="112" d="100"/>
          <a:sy n="112" d="100"/>
        </p:scale>
        <p:origin x="10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3A5F8FA-6D50-4345-B340-7CF381F3800E}"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3044301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A5F8FA-6D50-4345-B340-7CF381F3800E}"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1958274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A5F8FA-6D50-4345-B340-7CF381F3800E}"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3648718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3A5F8FA-6D50-4345-B340-7CF381F3800E}"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3734029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3A5F8FA-6D50-4345-B340-7CF381F3800E}"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1908722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3A5F8FA-6D50-4345-B340-7CF381F3800E}"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3822973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A5F8FA-6D50-4345-B340-7CF381F3800E}"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992104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3A5F8FA-6D50-4345-B340-7CF381F3800E}"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3468371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3A5F8FA-6D50-4345-B340-7CF381F3800E}"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3523180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A5F8FA-6D50-4345-B340-7CF381F3800E}"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4172128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A5F8FA-6D50-4345-B340-7CF381F3800E}"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EE144-F676-4DE2-BBCC-4D251D784B35}" type="slidenum">
              <a:rPr lang="en-US" smtClean="0"/>
              <a:t>‹#›</a:t>
            </a:fld>
            <a:endParaRPr lang="en-US"/>
          </a:p>
        </p:txBody>
      </p:sp>
    </p:spTree>
    <p:extLst>
      <p:ext uri="{BB962C8B-B14F-4D97-AF65-F5344CB8AC3E}">
        <p14:creationId xmlns:p14="http://schemas.microsoft.com/office/powerpoint/2010/main" val="1675167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5F8FA-6D50-4345-B340-7CF381F3800E}" type="datetimeFigureOut">
              <a:rPr lang="en-US" smtClean="0"/>
              <a:t>10/7/2026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AEE144-F676-4DE2-BBCC-4D251D784B35}" type="slidenum">
              <a:rPr lang="en-US" smtClean="0"/>
              <a:t>‹#›</a:t>
            </a:fld>
            <a:endParaRPr lang="en-US"/>
          </a:p>
        </p:txBody>
      </p:sp>
    </p:spTree>
    <p:extLst>
      <p:ext uri="{BB962C8B-B14F-4D97-AF65-F5344CB8AC3E}">
        <p14:creationId xmlns:p14="http://schemas.microsoft.com/office/powerpoint/2010/main" val="3981129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19.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6.wdp"/><Relationship Id="rId18" Type="http://schemas.openxmlformats.org/officeDocument/2006/relationships/image" Target="../media/image9.png"/><Relationship Id="rId26" Type="http://schemas.openxmlformats.org/officeDocument/2006/relationships/image" Target="../media/image13.png"/><Relationship Id="rId3" Type="http://schemas.microsoft.com/office/2007/relationships/hdphoto" Target="../media/hdphoto1.wdp"/><Relationship Id="rId21" Type="http://schemas.microsoft.com/office/2007/relationships/hdphoto" Target="../media/hdphoto10.wdp"/><Relationship Id="rId7" Type="http://schemas.microsoft.com/office/2007/relationships/hdphoto" Target="../media/hdphoto3.wdp"/><Relationship Id="rId12" Type="http://schemas.openxmlformats.org/officeDocument/2006/relationships/image" Target="../media/image6.png"/><Relationship Id="rId17" Type="http://schemas.microsoft.com/office/2007/relationships/hdphoto" Target="../media/hdphoto8.wdp"/><Relationship Id="rId25" Type="http://schemas.microsoft.com/office/2007/relationships/hdphoto" Target="../media/hdphoto12.wdp"/><Relationship Id="rId2" Type="http://schemas.openxmlformats.org/officeDocument/2006/relationships/image" Target="../media/image1.png"/><Relationship Id="rId16" Type="http://schemas.openxmlformats.org/officeDocument/2006/relationships/image" Target="../media/image8.png"/><Relationship Id="rId20" Type="http://schemas.openxmlformats.org/officeDocument/2006/relationships/image" Target="../media/image10.png"/><Relationship Id="rId29" Type="http://schemas.microsoft.com/office/2007/relationships/hdphoto" Target="../media/hdphoto14.wdp"/><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24" Type="http://schemas.openxmlformats.org/officeDocument/2006/relationships/image" Target="../media/image12.png"/><Relationship Id="rId5" Type="http://schemas.microsoft.com/office/2007/relationships/hdphoto" Target="../media/hdphoto2.wdp"/><Relationship Id="rId15" Type="http://schemas.microsoft.com/office/2007/relationships/hdphoto" Target="../media/hdphoto7.wdp"/><Relationship Id="rId23" Type="http://schemas.microsoft.com/office/2007/relationships/hdphoto" Target="../media/hdphoto11.wdp"/><Relationship Id="rId28" Type="http://schemas.openxmlformats.org/officeDocument/2006/relationships/image" Target="../media/image14.png"/><Relationship Id="rId10" Type="http://schemas.openxmlformats.org/officeDocument/2006/relationships/image" Target="../media/image5.png"/><Relationship Id="rId19" Type="http://schemas.microsoft.com/office/2007/relationships/hdphoto" Target="../media/hdphoto9.wdp"/><Relationship Id="rId31" Type="http://schemas.microsoft.com/office/2007/relationships/hdphoto" Target="../media/hdphoto15.wdp"/><Relationship Id="rId4" Type="http://schemas.openxmlformats.org/officeDocument/2006/relationships/image" Target="../media/image2.png"/><Relationship Id="rId9" Type="http://schemas.microsoft.com/office/2007/relationships/hdphoto" Target="../media/hdphoto4.wdp"/><Relationship Id="rId14" Type="http://schemas.openxmlformats.org/officeDocument/2006/relationships/image" Target="../media/image7.png"/><Relationship Id="rId22" Type="http://schemas.openxmlformats.org/officeDocument/2006/relationships/image" Target="../media/image11.png"/><Relationship Id="rId27" Type="http://schemas.microsoft.com/office/2007/relationships/hdphoto" Target="../media/hdphoto13.wdp"/><Relationship Id="rId30"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877077"/>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49566" y="250557"/>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sp>
        <p:nvSpPr>
          <p:cNvPr id="8" name="TextBox 7"/>
          <p:cNvSpPr txBox="1"/>
          <p:nvPr/>
        </p:nvSpPr>
        <p:spPr>
          <a:xfrm>
            <a:off x="71536" y="1075888"/>
            <a:ext cx="12120464" cy="5632311"/>
          </a:xfrm>
          <a:prstGeom prst="rect">
            <a:avLst/>
          </a:prstGeom>
          <a:noFill/>
        </p:spPr>
        <p:txBody>
          <a:bodyPr wrap="square" rtlCol="0">
            <a:spAutoFit/>
          </a:bodyPr>
          <a:lstStyle/>
          <a:p>
            <a:r>
              <a:rPr lang="en-US" sz="2000" b="1" dirty="0"/>
              <a:t>Please ensure you inform a team member of your allergen needs ahead of ordering. This will allow us to take every precaution, in our kitchen, to handle your allergen needs correctly and prevent cross contamination.</a:t>
            </a:r>
          </a:p>
          <a:p>
            <a:endParaRPr lang="en-US" sz="2000" b="1" dirty="0"/>
          </a:p>
          <a:p>
            <a:r>
              <a:rPr lang="en-US" sz="2000" b="1" dirty="0"/>
              <a:t>The Allergy data has been collected and derived from the specifications obtained from our suppliers. This information is specific to the MAJOR 14 allergens:</a:t>
            </a:r>
          </a:p>
          <a:p>
            <a:endParaRPr lang="en-US" sz="2800" b="1" dirty="0"/>
          </a:p>
          <a:p>
            <a:endParaRPr lang="en-US" sz="2000" b="1" dirty="0"/>
          </a:p>
          <a:p>
            <a:r>
              <a:rPr lang="en-US" sz="2000" b="1" dirty="0"/>
              <a:t>    </a:t>
            </a:r>
          </a:p>
          <a:p>
            <a:r>
              <a:rPr lang="en-US" sz="2000" b="1" dirty="0"/>
              <a:t>     </a:t>
            </a:r>
            <a:r>
              <a:rPr lang="en-US" sz="1600" b="1" dirty="0"/>
              <a:t>Celery       Eggs          Fish        Cereal        Lupin        Milk       Molluscs    Mustard   Peanuts   Sesame      Shellfish    Soy    Sulphur   Tree-nuts</a:t>
            </a:r>
          </a:p>
          <a:p>
            <a:r>
              <a:rPr lang="en-US" sz="1600" b="1" dirty="0"/>
              <a:t>		                </a:t>
            </a:r>
            <a:r>
              <a:rPr lang="en-US" sz="1400" b="1" dirty="0"/>
              <a:t>Cont. Gluten</a:t>
            </a:r>
            <a:r>
              <a:rPr lang="en-US" sz="1600" b="1" dirty="0"/>
              <a:t>							                   Dioxide</a:t>
            </a:r>
            <a:endParaRPr lang="en-US" sz="2000" b="1" dirty="0"/>
          </a:p>
          <a:p>
            <a:endParaRPr lang="en-US" sz="2000" b="1" dirty="0"/>
          </a:p>
          <a:p>
            <a:r>
              <a:rPr lang="en-US" sz="2000" b="1" dirty="0"/>
              <a:t>This data is provided to allow you to make an informed choice.</a:t>
            </a:r>
          </a:p>
          <a:p>
            <a:endParaRPr lang="en-US" sz="2000" b="1" dirty="0"/>
          </a:p>
          <a:p>
            <a:r>
              <a:rPr lang="en-US" sz="2000" b="1" dirty="0"/>
              <a:t>Some of our dishes </a:t>
            </a:r>
            <a:r>
              <a:rPr lang="en-US" sz="2000" b="1" i="1" dirty="0"/>
              <a:t>‘may’</a:t>
            </a:r>
            <a:r>
              <a:rPr lang="en-US" sz="2000" b="1" dirty="0"/>
              <a:t> be modified to help remove an allergen, or ingredient, but this is not always the case. If you need help choosing a dish please speak to one of our managers.</a:t>
            </a:r>
          </a:p>
          <a:p>
            <a:endParaRPr lang="en-US" sz="1400" dirty="0"/>
          </a:p>
          <a:p>
            <a:r>
              <a:rPr lang="en-US" sz="1400" b="1" i="1" dirty="0"/>
              <a:t>*Please note that due to the nature of cooking, our deep fried products cannot be guaranteed to be free from cross contamination with other allergens. If you are unsure which of our products go through the deep fryer please ask a member of our staff.</a:t>
            </a:r>
          </a:p>
          <a:p>
            <a:endParaRPr lang="en-US" sz="1400" b="1" dirty="0"/>
          </a:p>
        </p:txBody>
      </p:sp>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449566" y="3033312"/>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1191947" y="3088066"/>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2040400" y="3135027"/>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2885598" y="3032610"/>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3646150" y="3106502"/>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4520682" y="3046859"/>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5290983" y="3044552"/>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6320672" y="3060210"/>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011206" y="2982223"/>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7915229" y="3028101"/>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8839386" y="2926129"/>
            <a:ext cx="907501" cy="668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9540346" y="3072415"/>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283250" y="2971100"/>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035667" y="3068790"/>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412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877077"/>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4195" y="203596"/>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892223" y="1102129"/>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443344" y="1226820"/>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4067416" y="1272216"/>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826975" y="1127073"/>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343196" y="1236273"/>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6086347" y="1185215"/>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623023" y="1152033"/>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451941" y="1185215"/>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892556" y="1101569"/>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617499" y="1204945"/>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280205" y="1022939"/>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9969359" y="1247489"/>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554665" y="1113257"/>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220077" y="1204945"/>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graphicFrame>
        <p:nvGraphicFramePr>
          <p:cNvPr id="24" name="Table 23"/>
          <p:cNvGraphicFramePr>
            <a:graphicFrameLocks noGrp="1"/>
          </p:cNvGraphicFramePr>
          <p:nvPr>
            <p:extLst>
              <p:ext uri="{D42A27DB-BD31-4B8C-83A1-F6EECF244321}">
                <p14:modId xmlns:p14="http://schemas.microsoft.com/office/powerpoint/2010/main" val="997235329"/>
              </p:ext>
            </p:extLst>
          </p:nvPr>
        </p:nvGraphicFramePr>
        <p:xfrm>
          <a:off x="390700" y="1641980"/>
          <a:ext cx="11438307" cy="4917266"/>
        </p:xfrm>
        <a:graphic>
          <a:graphicData uri="http://schemas.openxmlformats.org/drawingml/2006/table">
            <a:tbl>
              <a:tblPr firstRow="1" bandRow="1">
                <a:tableStyleId>{F5AB1C69-6EDB-4FF4-983F-18BD219EF322}</a:tableStyleId>
              </a:tblPr>
              <a:tblGrid>
                <a:gridCol w="2447647">
                  <a:extLst>
                    <a:ext uri="{9D8B030D-6E8A-4147-A177-3AD203B41FA5}">
                      <a16:colId xmlns:a16="http://schemas.microsoft.com/office/drawing/2014/main" val="846993778"/>
                    </a:ext>
                  </a:extLst>
                </a:gridCol>
                <a:gridCol w="642190">
                  <a:extLst>
                    <a:ext uri="{9D8B030D-6E8A-4147-A177-3AD203B41FA5}">
                      <a16:colId xmlns:a16="http://schemas.microsoft.com/office/drawing/2014/main" val="1694936116"/>
                    </a:ext>
                  </a:extLst>
                </a:gridCol>
                <a:gridCol w="642190">
                  <a:extLst>
                    <a:ext uri="{9D8B030D-6E8A-4147-A177-3AD203B41FA5}">
                      <a16:colId xmlns:a16="http://schemas.microsoft.com/office/drawing/2014/main" val="2363815482"/>
                    </a:ext>
                  </a:extLst>
                </a:gridCol>
                <a:gridCol w="642190">
                  <a:extLst>
                    <a:ext uri="{9D8B030D-6E8A-4147-A177-3AD203B41FA5}">
                      <a16:colId xmlns:a16="http://schemas.microsoft.com/office/drawing/2014/main" val="2535345177"/>
                    </a:ext>
                  </a:extLst>
                </a:gridCol>
                <a:gridCol w="642190">
                  <a:extLst>
                    <a:ext uri="{9D8B030D-6E8A-4147-A177-3AD203B41FA5}">
                      <a16:colId xmlns:a16="http://schemas.microsoft.com/office/drawing/2014/main" val="73577042"/>
                    </a:ext>
                  </a:extLst>
                </a:gridCol>
                <a:gridCol w="642190">
                  <a:extLst>
                    <a:ext uri="{9D8B030D-6E8A-4147-A177-3AD203B41FA5}">
                      <a16:colId xmlns:a16="http://schemas.microsoft.com/office/drawing/2014/main" val="958890687"/>
                    </a:ext>
                  </a:extLst>
                </a:gridCol>
                <a:gridCol w="642190">
                  <a:extLst>
                    <a:ext uri="{9D8B030D-6E8A-4147-A177-3AD203B41FA5}">
                      <a16:colId xmlns:a16="http://schemas.microsoft.com/office/drawing/2014/main" val="1379330837"/>
                    </a:ext>
                  </a:extLst>
                </a:gridCol>
                <a:gridCol w="642190">
                  <a:extLst>
                    <a:ext uri="{9D8B030D-6E8A-4147-A177-3AD203B41FA5}">
                      <a16:colId xmlns:a16="http://schemas.microsoft.com/office/drawing/2014/main" val="2906763018"/>
                    </a:ext>
                  </a:extLst>
                </a:gridCol>
                <a:gridCol w="642190">
                  <a:extLst>
                    <a:ext uri="{9D8B030D-6E8A-4147-A177-3AD203B41FA5}">
                      <a16:colId xmlns:a16="http://schemas.microsoft.com/office/drawing/2014/main" val="404717716"/>
                    </a:ext>
                  </a:extLst>
                </a:gridCol>
                <a:gridCol w="642190">
                  <a:extLst>
                    <a:ext uri="{9D8B030D-6E8A-4147-A177-3AD203B41FA5}">
                      <a16:colId xmlns:a16="http://schemas.microsoft.com/office/drawing/2014/main" val="1372457699"/>
                    </a:ext>
                  </a:extLst>
                </a:gridCol>
                <a:gridCol w="642190">
                  <a:extLst>
                    <a:ext uri="{9D8B030D-6E8A-4147-A177-3AD203B41FA5}">
                      <a16:colId xmlns:a16="http://schemas.microsoft.com/office/drawing/2014/main" val="878052675"/>
                    </a:ext>
                  </a:extLst>
                </a:gridCol>
                <a:gridCol w="642190">
                  <a:extLst>
                    <a:ext uri="{9D8B030D-6E8A-4147-A177-3AD203B41FA5}">
                      <a16:colId xmlns:a16="http://schemas.microsoft.com/office/drawing/2014/main" val="2932023883"/>
                    </a:ext>
                  </a:extLst>
                </a:gridCol>
                <a:gridCol w="642190">
                  <a:extLst>
                    <a:ext uri="{9D8B030D-6E8A-4147-A177-3AD203B41FA5}">
                      <a16:colId xmlns:a16="http://schemas.microsoft.com/office/drawing/2014/main" val="2759056400"/>
                    </a:ext>
                  </a:extLst>
                </a:gridCol>
                <a:gridCol w="642190">
                  <a:extLst>
                    <a:ext uri="{9D8B030D-6E8A-4147-A177-3AD203B41FA5}">
                      <a16:colId xmlns:a16="http://schemas.microsoft.com/office/drawing/2014/main" val="235799756"/>
                    </a:ext>
                  </a:extLst>
                </a:gridCol>
                <a:gridCol w="642190">
                  <a:extLst>
                    <a:ext uri="{9D8B030D-6E8A-4147-A177-3AD203B41FA5}">
                      <a16:colId xmlns:a16="http://schemas.microsoft.com/office/drawing/2014/main" val="1471554855"/>
                    </a:ext>
                  </a:extLst>
                </a:gridCol>
              </a:tblGrid>
              <a:tr h="506817">
                <a:tc>
                  <a:txBody>
                    <a:bodyPr/>
                    <a:lstStyle/>
                    <a:p>
                      <a:pPr algn="ctr"/>
                      <a:r>
                        <a:rPr lang="en-US" sz="1800" u="sng" dirty="0">
                          <a:solidFill>
                            <a:schemeClr val="tx1"/>
                          </a:solidFill>
                        </a:rPr>
                        <a:t>Starters &amp; Shareable:</a:t>
                      </a:r>
                      <a:endParaRPr lang="en-US" sz="1800" b="1" u="sng" dirty="0">
                        <a:solidFill>
                          <a:schemeClr val="tx1"/>
                        </a:solidFill>
                      </a:endParaRPr>
                    </a:p>
                  </a:txBody>
                  <a:tcPr anchor="ctr"/>
                </a:tc>
                <a:tc>
                  <a:txBody>
                    <a:bodyPr/>
                    <a:lstStyle/>
                    <a:p>
                      <a:pPr algn="ctr"/>
                      <a:r>
                        <a:rPr lang="en-US" sz="900" dirty="0">
                          <a:solidFill>
                            <a:schemeClr val="tx1"/>
                          </a:solidFill>
                        </a:rPr>
                        <a:t>Celery</a:t>
                      </a:r>
                      <a:endParaRPr lang="en-US" sz="900" b="1" dirty="0">
                        <a:solidFill>
                          <a:schemeClr val="tx1"/>
                        </a:solidFill>
                      </a:endParaRPr>
                    </a:p>
                  </a:txBody>
                  <a:tcPr anchor="ctr"/>
                </a:tc>
                <a:tc>
                  <a:txBody>
                    <a:bodyPr/>
                    <a:lstStyle/>
                    <a:p>
                      <a:pPr algn="ctr"/>
                      <a:r>
                        <a:rPr lang="en-US" sz="900" dirty="0">
                          <a:solidFill>
                            <a:schemeClr val="tx1"/>
                          </a:solidFill>
                        </a:rPr>
                        <a:t>Eggs</a:t>
                      </a:r>
                    </a:p>
                  </a:txBody>
                  <a:tcPr anchor="ctr"/>
                </a:tc>
                <a:tc>
                  <a:txBody>
                    <a:bodyPr/>
                    <a:lstStyle/>
                    <a:p>
                      <a:pPr algn="ctr"/>
                      <a:r>
                        <a:rPr lang="en-US" sz="900" dirty="0">
                          <a:solidFill>
                            <a:schemeClr val="tx1"/>
                          </a:solidFill>
                        </a:rPr>
                        <a:t>Fish</a:t>
                      </a:r>
                    </a:p>
                  </a:txBody>
                  <a:tcPr anchor="ctr"/>
                </a:tc>
                <a:tc>
                  <a:txBody>
                    <a:bodyPr/>
                    <a:lstStyle/>
                    <a:p>
                      <a:pPr algn="ctr"/>
                      <a:r>
                        <a:rPr lang="en-US" sz="900" dirty="0">
                          <a:solidFill>
                            <a:schemeClr val="tx1"/>
                          </a:solidFill>
                        </a:rPr>
                        <a:t>Cereal</a:t>
                      </a:r>
                      <a:r>
                        <a:rPr lang="en-US" sz="900" baseline="0" dirty="0">
                          <a:solidFill>
                            <a:schemeClr val="tx1"/>
                          </a:solidFill>
                        </a:rPr>
                        <a:t> cont.</a:t>
                      </a:r>
                    </a:p>
                    <a:p>
                      <a:pPr algn="ctr"/>
                      <a:r>
                        <a:rPr lang="en-US" sz="900" baseline="0" dirty="0">
                          <a:solidFill>
                            <a:schemeClr val="tx1"/>
                          </a:solidFill>
                        </a:rPr>
                        <a:t>Gluten</a:t>
                      </a:r>
                      <a:endParaRPr lang="en-US" sz="900" dirty="0">
                        <a:solidFill>
                          <a:schemeClr val="tx1"/>
                        </a:solidFill>
                      </a:endParaRPr>
                    </a:p>
                  </a:txBody>
                  <a:tcPr anchor="ctr"/>
                </a:tc>
                <a:tc>
                  <a:txBody>
                    <a:bodyPr/>
                    <a:lstStyle/>
                    <a:p>
                      <a:pPr algn="ctr"/>
                      <a:r>
                        <a:rPr lang="en-US" sz="900" dirty="0">
                          <a:solidFill>
                            <a:schemeClr val="tx1"/>
                          </a:solidFill>
                        </a:rPr>
                        <a:t>Lupin</a:t>
                      </a:r>
                    </a:p>
                  </a:txBody>
                  <a:tcPr anchor="ctr"/>
                </a:tc>
                <a:tc>
                  <a:txBody>
                    <a:bodyPr/>
                    <a:lstStyle/>
                    <a:p>
                      <a:pPr algn="ctr"/>
                      <a:r>
                        <a:rPr lang="en-US" sz="900" dirty="0">
                          <a:solidFill>
                            <a:schemeClr val="tx1"/>
                          </a:solidFill>
                        </a:rPr>
                        <a:t>Milk</a:t>
                      </a:r>
                    </a:p>
                  </a:txBody>
                  <a:tcPr anchor="ctr"/>
                </a:tc>
                <a:tc>
                  <a:txBody>
                    <a:bodyPr/>
                    <a:lstStyle/>
                    <a:p>
                      <a:pPr algn="ctr"/>
                      <a:r>
                        <a:rPr lang="en-US" sz="900" dirty="0">
                          <a:solidFill>
                            <a:schemeClr val="tx1"/>
                          </a:solidFill>
                        </a:rPr>
                        <a:t>Molluscs</a:t>
                      </a:r>
                    </a:p>
                  </a:txBody>
                  <a:tcPr anchor="ctr"/>
                </a:tc>
                <a:tc>
                  <a:txBody>
                    <a:bodyPr/>
                    <a:lstStyle/>
                    <a:p>
                      <a:pPr algn="ctr"/>
                      <a:r>
                        <a:rPr lang="en-US" sz="900" dirty="0">
                          <a:solidFill>
                            <a:schemeClr val="tx1"/>
                          </a:solidFill>
                        </a:rPr>
                        <a:t>Mustard</a:t>
                      </a:r>
                    </a:p>
                  </a:txBody>
                  <a:tcPr anchor="ctr"/>
                </a:tc>
                <a:tc>
                  <a:txBody>
                    <a:bodyPr/>
                    <a:lstStyle/>
                    <a:p>
                      <a:pPr algn="ctr"/>
                      <a:r>
                        <a:rPr lang="en-US" sz="900" dirty="0">
                          <a:solidFill>
                            <a:schemeClr val="tx1"/>
                          </a:solidFill>
                        </a:rPr>
                        <a:t>Peanuts</a:t>
                      </a:r>
                    </a:p>
                  </a:txBody>
                  <a:tcPr anchor="ctr"/>
                </a:tc>
                <a:tc>
                  <a:txBody>
                    <a:bodyPr/>
                    <a:lstStyle/>
                    <a:p>
                      <a:pPr algn="ctr"/>
                      <a:r>
                        <a:rPr lang="en-US" sz="900" dirty="0">
                          <a:solidFill>
                            <a:schemeClr val="tx1"/>
                          </a:solidFill>
                        </a:rPr>
                        <a:t>Sesame</a:t>
                      </a:r>
                    </a:p>
                  </a:txBody>
                  <a:tcPr anchor="ctr"/>
                </a:tc>
                <a:tc>
                  <a:txBody>
                    <a:bodyPr/>
                    <a:lstStyle/>
                    <a:p>
                      <a:pPr algn="ctr"/>
                      <a:r>
                        <a:rPr lang="en-US" sz="900" dirty="0">
                          <a:solidFill>
                            <a:schemeClr val="tx1"/>
                          </a:solidFill>
                        </a:rPr>
                        <a:t>Shellfish</a:t>
                      </a:r>
                    </a:p>
                  </a:txBody>
                  <a:tcPr anchor="ctr"/>
                </a:tc>
                <a:tc>
                  <a:txBody>
                    <a:bodyPr/>
                    <a:lstStyle/>
                    <a:p>
                      <a:pPr algn="ctr"/>
                      <a:r>
                        <a:rPr lang="en-US" sz="900" dirty="0">
                          <a:solidFill>
                            <a:schemeClr val="tx1"/>
                          </a:solidFill>
                        </a:rPr>
                        <a:t>Soy </a:t>
                      </a:r>
                    </a:p>
                  </a:txBody>
                  <a:tcPr anchor="ctr"/>
                </a:tc>
                <a:tc>
                  <a:txBody>
                    <a:bodyPr/>
                    <a:lstStyle/>
                    <a:p>
                      <a:pPr algn="ctr"/>
                      <a:r>
                        <a:rPr lang="en-US" sz="900" dirty="0">
                          <a:solidFill>
                            <a:schemeClr val="tx1"/>
                          </a:solidFill>
                        </a:rPr>
                        <a:t>Sulphur</a:t>
                      </a:r>
                      <a:r>
                        <a:rPr lang="en-US" sz="900" baseline="0" dirty="0">
                          <a:solidFill>
                            <a:schemeClr val="tx1"/>
                          </a:solidFill>
                        </a:rPr>
                        <a:t> Dioxide</a:t>
                      </a:r>
                      <a:endParaRPr lang="en-US" sz="900" dirty="0">
                        <a:solidFill>
                          <a:schemeClr val="tx1"/>
                        </a:solidFill>
                      </a:endParaRPr>
                    </a:p>
                  </a:txBody>
                  <a:tcPr anchor="ctr"/>
                </a:tc>
                <a:tc>
                  <a:txBody>
                    <a:bodyPr/>
                    <a:lstStyle/>
                    <a:p>
                      <a:pPr algn="ctr"/>
                      <a:r>
                        <a:rPr lang="en-US" sz="900" dirty="0">
                          <a:solidFill>
                            <a:schemeClr val="tx1"/>
                          </a:solidFill>
                        </a:rPr>
                        <a:t>Tree Nuts</a:t>
                      </a:r>
                    </a:p>
                  </a:txBody>
                  <a:tcPr anchor="ctr"/>
                </a:tc>
                <a:extLst>
                  <a:ext uri="{0D108BD9-81ED-4DB2-BD59-A6C34878D82A}">
                    <a16:rowId xmlns:a16="http://schemas.microsoft.com/office/drawing/2014/main" val="3955164843"/>
                  </a:ext>
                </a:extLst>
              </a:tr>
              <a:tr h="3097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Hard Rock Nachos </a:t>
                      </a: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r>
                        <a:rPr lang="pt-PT" sz="1400" b="1" dirty="0">
                          <a:solidFill>
                            <a:schemeClr val="tx1"/>
                          </a:solidFill>
                          <a:latin typeface="+mn-lt"/>
                        </a:rPr>
                        <a:t>MC</a:t>
                      </a: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pt-PT" sz="1400" b="1" dirty="0">
                          <a:solidFill>
                            <a:schemeClr val="tx1"/>
                          </a:solidFill>
                          <a:latin typeface="+mn-lt"/>
                        </a:rPr>
                        <a:t>Y</a:t>
                      </a: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773202875"/>
                  </a:ext>
                </a:extLst>
              </a:tr>
              <a:tr h="478660">
                <a:tc>
                  <a:txBody>
                    <a:bodyPr/>
                    <a:lstStyle/>
                    <a:p>
                      <a:pPr algn="l"/>
                      <a:r>
                        <a:rPr lang="en-US" sz="1200" b="1" dirty="0">
                          <a:solidFill>
                            <a:schemeClr val="tx1"/>
                          </a:solidFill>
                        </a:rPr>
                        <a:t>Hard Rock Nachos</a:t>
                      </a:r>
                      <a:r>
                        <a:rPr lang="en-US" sz="1200" b="1" baseline="0" dirty="0">
                          <a:solidFill>
                            <a:schemeClr val="tx1"/>
                          </a:solidFill>
                        </a:rPr>
                        <a:t> w/ grilled chicken</a:t>
                      </a:r>
                      <a:endParaRPr lang="en-US" sz="1200" b="1" dirty="0">
                        <a:solidFill>
                          <a:schemeClr val="tx1"/>
                        </a:solidFill>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r>
                        <a:rPr lang="pt-PT" sz="1400" b="1" dirty="0">
                          <a:solidFill>
                            <a:schemeClr val="tx1"/>
                          </a:solidFill>
                          <a:latin typeface="+mn-lt"/>
                        </a:rPr>
                        <a:t>MC</a:t>
                      </a: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4238345443"/>
                  </a:ext>
                </a:extLst>
              </a:tr>
              <a:tr h="478660">
                <a:tc>
                  <a:txBody>
                    <a:bodyPr/>
                    <a:lstStyle/>
                    <a:p>
                      <a:pPr algn="l"/>
                      <a:r>
                        <a:rPr lang="en-US" sz="1200" b="1" dirty="0">
                          <a:solidFill>
                            <a:schemeClr val="tx1"/>
                          </a:solidFill>
                        </a:rPr>
                        <a:t>Hard Rock Nachos</a:t>
                      </a:r>
                      <a:r>
                        <a:rPr lang="en-US" sz="1200" b="1" baseline="0" dirty="0">
                          <a:solidFill>
                            <a:schemeClr val="tx1"/>
                          </a:solidFill>
                        </a:rPr>
                        <a:t> w/ grilled beef</a:t>
                      </a:r>
                      <a:r>
                        <a:rPr lang="en-US" sz="1200" b="1" dirty="0">
                          <a:solidFill>
                            <a:schemeClr val="tx1"/>
                          </a:solidFill>
                        </a:rPr>
                        <a:t> </a:t>
                      </a: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Y-W</a:t>
                      </a:r>
                    </a:p>
                  </a:txBody>
                  <a:tcPr anchor="ctr"/>
                </a:tc>
                <a:tc>
                  <a:txBody>
                    <a:bodyPr/>
                    <a:lstStyle/>
                    <a:p>
                      <a:pPr algn="ctr"/>
                      <a:r>
                        <a:rPr lang="pt-PT" sz="1400" b="1" dirty="0">
                          <a:solidFill>
                            <a:schemeClr val="tx1"/>
                          </a:solidFill>
                          <a:latin typeface="+mn-lt"/>
                        </a:rPr>
                        <a:t>MC</a:t>
                      </a: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2454465273"/>
                  </a:ext>
                </a:extLst>
              </a:tr>
              <a:tr h="422347">
                <a:tc>
                  <a:txBody>
                    <a:bodyPr/>
                    <a:lstStyle/>
                    <a:p>
                      <a:pPr algn="l"/>
                      <a:r>
                        <a:rPr lang="en-US" sz="1100" b="1" dirty="0">
                          <a:solidFill>
                            <a:schemeClr val="tx1"/>
                          </a:solidFill>
                        </a:rPr>
                        <a:t>One Night in Bangkok Spicy Shrimp™ </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pt-PT" sz="1400" b="1" dirty="0">
                          <a:solidFill>
                            <a:schemeClr val="tx1"/>
                          </a:solidFill>
                          <a:latin typeface="+mn-lt"/>
                        </a:rPr>
                        <a:t>B/W</a:t>
                      </a: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285078643"/>
                  </a:ext>
                </a:extLst>
              </a:tr>
              <a:tr h="478660">
                <a:tc>
                  <a:txBody>
                    <a:bodyPr/>
                    <a:lstStyle/>
                    <a:p>
                      <a:pPr algn="l"/>
                      <a:r>
                        <a:rPr lang="en-US" sz="1200" b="1" dirty="0">
                          <a:solidFill>
                            <a:schemeClr val="tx1"/>
                          </a:solidFill>
                        </a:rPr>
                        <a:t>Smoked Chicken Wings – Classic Buffalo </a:t>
                      </a: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2141058562"/>
                  </a:ext>
                </a:extLst>
              </a:tr>
              <a:tr h="478660">
                <a:tc>
                  <a:txBody>
                    <a:bodyPr/>
                    <a:lstStyle/>
                    <a:p>
                      <a:pPr algn="l"/>
                      <a:r>
                        <a:rPr lang="en-US" sz="1200" b="1" dirty="0">
                          <a:solidFill>
                            <a:schemeClr val="tx1"/>
                          </a:solidFill>
                        </a:rPr>
                        <a:t>Smoked Chicken Wings – Hickory</a:t>
                      </a:r>
                      <a:r>
                        <a:rPr lang="en-US" sz="1200" b="1" baseline="0" dirty="0">
                          <a:solidFill>
                            <a:schemeClr val="tx1"/>
                          </a:solidFill>
                        </a:rPr>
                        <a:t> BBQ</a:t>
                      </a:r>
                      <a:endParaRPr lang="en-US" sz="1200" b="1" dirty="0">
                        <a:solidFill>
                          <a:schemeClr val="tx1"/>
                        </a:solidFill>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2008764683"/>
                  </a:ext>
                </a:extLst>
              </a:tr>
              <a:tr h="478660">
                <a:tc>
                  <a:txBody>
                    <a:bodyPr/>
                    <a:lstStyle/>
                    <a:p>
                      <a:pPr algn="l"/>
                      <a:r>
                        <a:rPr lang="en-US" sz="1200" b="1" dirty="0">
                          <a:solidFill>
                            <a:schemeClr val="tx1"/>
                          </a:solidFill>
                        </a:rPr>
                        <a:t>Smoked Chicken Wings – Tangy</a:t>
                      </a:r>
                      <a:r>
                        <a:rPr lang="en-US" sz="1200" b="1" baseline="0" dirty="0">
                          <a:solidFill>
                            <a:schemeClr val="tx1"/>
                          </a:solidFill>
                        </a:rPr>
                        <a:t> sauce</a:t>
                      </a:r>
                      <a:r>
                        <a:rPr lang="en-US" sz="1200" b="1" dirty="0">
                          <a:solidFill>
                            <a:schemeClr val="tx1"/>
                          </a:solidFill>
                        </a:rPr>
                        <a:t> </a:t>
                      </a: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3601386632"/>
                  </a:ext>
                </a:extLst>
              </a:tr>
              <a:tr h="478660">
                <a:tc>
                  <a:txBody>
                    <a:bodyPr/>
                    <a:lstStyle/>
                    <a:p>
                      <a:pPr algn="l"/>
                      <a:r>
                        <a:rPr lang="en-US" sz="1200" b="1" dirty="0">
                          <a:solidFill>
                            <a:schemeClr val="tx1"/>
                          </a:solidFill>
                        </a:rPr>
                        <a:t>Smoked Chicken Wings - Gochujang Sauce</a:t>
                      </a: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MC-W</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23022299"/>
                  </a:ext>
                </a:extLst>
              </a:tr>
              <a:tr h="309721">
                <a:tc>
                  <a:txBody>
                    <a:bodyPr/>
                    <a:lstStyle/>
                    <a:p>
                      <a:pPr algn="l"/>
                      <a:r>
                        <a:rPr lang="en-US" sz="1200" b="1" dirty="0">
                          <a:solidFill>
                            <a:schemeClr val="tx1"/>
                          </a:solidFill>
                        </a:rPr>
                        <a:t>Smoked Chicken Wings - Stardust</a:t>
                      </a: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mn-lt"/>
                        <a:ea typeface="+mn-ea"/>
                        <a:cs typeface="+mn-cs"/>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3667628068"/>
                  </a:ext>
                </a:extLst>
              </a:tr>
              <a:tr h="3097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Breaded Tupelo Dippers (sauces NOT included)</a:t>
                      </a: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Y-W</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1290942715"/>
                  </a:ext>
                </a:extLst>
              </a:tr>
            </a:tbl>
          </a:graphicData>
        </a:graphic>
      </p:graphicFrame>
    </p:spTree>
    <p:extLst>
      <p:ext uri="{BB962C8B-B14F-4D97-AF65-F5344CB8AC3E}">
        <p14:creationId xmlns:p14="http://schemas.microsoft.com/office/powerpoint/2010/main" val="3964450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773777"/>
            <a:ext cx="12192000" cy="60842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41615" y="250557"/>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956413" y="1405521"/>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520164" y="1554659"/>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4167221" y="1595387"/>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919134" y="1505895"/>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457585" y="1602003"/>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6166620" y="1536891"/>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765002" y="1536891"/>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542606" y="1567244"/>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960452" y="1451484"/>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675106" y="1537302"/>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368259" y="1350365"/>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048949" y="1560492"/>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654279" y="1393959"/>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294892" y="1515127"/>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Table 24"/>
          <p:cNvGraphicFramePr>
            <a:graphicFrameLocks noGrp="1"/>
          </p:cNvGraphicFramePr>
          <p:nvPr>
            <p:extLst>
              <p:ext uri="{D42A27DB-BD31-4B8C-83A1-F6EECF244321}">
                <p14:modId xmlns:p14="http://schemas.microsoft.com/office/powerpoint/2010/main" val="2484032812"/>
              </p:ext>
            </p:extLst>
          </p:nvPr>
        </p:nvGraphicFramePr>
        <p:xfrm>
          <a:off x="478855" y="1986544"/>
          <a:ext cx="11438307" cy="3153525"/>
        </p:xfrm>
        <a:graphic>
          <a:graphicData uri="http://schemas.openxmlformats.org/drawingml/2006/table">
            <a:tbl>
              <a:tblPr firstRow="1" bandRow="1">
                <a:tableStyleId>{F5AB1C69-6EDB-4FF4-983F-18BD219EF322}</a:tableStyleId>
              </a:tblPr>
              <a:tblGrid>
                <a:gridCol w="2447647">
                  <a:extLst>
                    <a:ext uri="{9D8B030D-6E8A-4147-A177-3AD203B41FA5}">
                      <a16:colId xmlns:a16="http://schemas.microsoft.com/office/drawing/2014/main" val="846993778"/>
                    </a:ext>
                  </a:extLst>
                </a:gridCol>
                <a:gridCol w="642190">
                  <a:extLst>
                    <a:ext uri="{9D8B030D-6E8A-4147-A177-3AD203B41FA5}">
                      <a16:colId xmlns:a16="http://schemas.microsoft.com/office/drawing/2014/main" val="1694936116"/>
                    </a:ext>
                  </a:extLst>
                </a:gridCol>
                <a:gridCol w="642190">
                  <a:extLst>
                    <a:ext uri="{9D8B030D-6E8A-4147-A177-3AD203B41FA5}">
                      <a16:colId xmlns:a16="http://schemas.microsoft.com/office/drawing/2014/main" val="2363815482"/>
                    </a:ext>
                  </a:extLst>
                </a:gridCol>
                <a:gridCol w="642190">
                  <a:extLst>
                    <a:ext uri="{9D8B030D-6E8A-4147-A177-3AD203B41FA5}">
                      <a16:colId xmlns:a16="http://schemas.microsoft.com/office/drawing/2014/main" val="2535345177"/>
                    </a:ext>
                  </a:extLst>
                </a:gridCol>
                <a:gridCol w="642190">
                  <a:extLst>
                    <a:ext uri="{9D8B030D-6E8A-4147-A177-3AD203B41FA5}">
                      <a16:colId xmlns:a16="http://schemas.microsoft.com/office/drawing/2014/main" val="73577042"/>
                    </a:ext>
                  </a:extLst>
                </a:gridCol>
                <a:gridCol w="642190">
                  <a:extLst>
                    <a:ext uri="{9D8B030D-6E8A-4147-A177-3AD203B41FA5}">
                      <a16:colId xmlns:a16="http://schemas.microsoft.com/office/drawing/2014/main" val="958890687"/>
                    </a:ext>
                  </a:extLst>
                </a:gridCol>
                <a:gridCol w="642190">
                  <a:extLst>
                    <a:ext uri="{9D8B030D-6E8A-4147-A177-3AD203B41FA5}">
                      <a16:colId xmlns:a16="http://schemas.microsoft.com/office/drawing/2014/main" val="1379330837"/>
                    </a:ext>
                  </a:extLst>
                </a:gridCol>
                <a:gridCol w="642190">
                  <a:extLst>
                    <a:ext uri="{9D8B030D-6E8A-4147-A177-3AD203B41FA5}">
                      <a16:colId xmlns:a16="http://schemas.microsoft.com/office/drawing/2014/main" val="2906763018"/>
                    </a:ext>
                  </a:extLst>
                </a:gridCol>
                <a:gridCol w="642190">
                  <a:extLst>
                    <a:ext uri="{9D8B030D-6E8A-4147-A177-3AD203B41FA5}">
                      <a16:colId xmlns:a16="http://schemas.microsoft.com/office/drawing/2014/main" val="404717716"/>
                    </a:ext>
                  </a:extLst>
                </a:gridCol>
                <a:gridCol w="642190">
                  <a:extLst>
                    <a:ext uri="{9D8B030D-6E8A-4147-A177-3AD203B41FA5}">
                      <a16:colId xmlns:a16="http://schemas.microsoft.com/office/drawing/2014/main" val="1372457699"/>
                    </a:ext>
                  </a:extLst>
                </a:gridCol>
                <a:gridCol w="642190">
                  <a:extLst>
                    <a:ext uri="{9D8B030D-6E8A-4147-A177-3AD203B41FA5}">
                      <a16:colId xmlns:a16="http://schemas.microsoft.com/office/drawing/2014/main" val="878052675"/>
                    </a:ext>
                  </a:extLst>
                </a:gridCol>
                <a:gridCol w="642190">
                  <a:extLst>
                    <a:ext uri="{9D8B030D-6E8A-4147-A177-3AD203B41FA5}">
                      <a16:colId xmlns:a16="http://schemas.microsoft.com/office/drawing/2014/main" val="2932023883"/>
                    </a:ext>
                  </a:extLst>
                </a:gridCol>
                <a:gridCol w="642190">
                  <a:extLst>
                    <a:ext uri="{9D8B030D-6E8A-4147-A177-3AD203B41FA5}">
                      <a16:colId xmlns:a16="http://schemas.microsoft.com/office/drawing/2014/main" val="2759056400"/>
                    </a:ext>
                  </a:extLst>
                </a:gridCol>
                <a:gridCol w="642190">
                  <a:extLst>
                    <a:ext uri="{9D8B030D-6E8A-4147-A177-3AD203B41FA5}">
                      <a16:colId xmlns:a16="http://schemas.microsoft.com/office/drawing/2014/main" val="235799756"/>
                    </a:ext>
                  </a:extLst>
                </a:gridCol>
                <a:gridCol w="642190">
                  <a:extLst>
                    <a:ext uri="{9D8B030D-6E8A-4147-A177-3AD203B41FA5}">
                      <a16:colId xmlns:a16="http://schemas.microsoft.com/office/drawing/2014/main" val="1471554855"/>
                    </a:ext>
                  </a:extLst>
                </a:gridCol>
              </a:tblGrid>
              <a:tr h="506817">
                <a:tc>
                  <a:txBody>
                    <a:bodyPr/>
                    <a:lstStyle/>
                    <a:p>
                      <a:pPr algn="ctr"/>
                      <a:r>
                        <a:rPr lang="en-US" sz="1800" u="sng" dirty="0">
                          <a:solidFill>
                            <a:schemeClr val="tx1"/>
                          </a:solidFill>
                        </a:rPr>
                        <a:t>Starters &amp; Shareable:</a:t>
                      </a:r>
                      <a:endParaRPr lang="en-US" sz="1800" b="1" u="sng" dirty="0">
                        <a:solidFill>
                          <a:schemeClr val="tx1"/>
                        </a:solidFill>
                      </a:endParaRPr>
                    </a:p>
                  </a:txBody>
                  <a:tcPr anchor="ctr"/>
                </a:tc>
                <a:tc>
                  <a:txBody>
                    <a:bodyPr/>
                    <a:lstStyle/>
                    <a:p>
                      <a:pPr algn="ctr"/>
                      <a:r>
                        <a:rPr lang="en-US" sz="900" dirty="0">
                          <a:solidFill>
                            <a:schemeClr val="tx1"/>
                          </a:solidFill>
                        </a:rPr>
                        <a:t>Celery</a:t>
                      </a:r>
                      <a:endParaRPr lang="en-US" sz="900" b="1" dirty="0">
                        <a:solidFill>
                          <a:schemeClr val="tx1"/>
                        </a:solidFill>
                      </a:endParaRPr>
                    </a:p>
                  </a:txBody>
                  <a:tcPr anchor="ctr"/>
                </a:tc>
                <a:tc>
                  <a:txBody>
                    <a:bodyPr/>
                    <a:lstStyle/>
                    <a:p>
                      <a:pPr algn="ctr"/>
                      <a:r>
                        <a:rPr lang="en-US" sz="900" dirty="0">
                          <a:solidFill>
                            <a:schemeClr val="tx1"/>
                          </a:solidFill>
                        </a:rPr>
                        <a:t>Eggs</a:t>
                      </a:r>
                    </a:p>
                  </a:txBody>
                  <a:tcPr anchor="ctr"/>
                </a:tc>
                <a:tc>
                  <a:txBody>
                    <a:bodyPr/>
                    <a:lstStyle/>
                    <a:p>
                      <a:pPr algn="ctr"/>
                      <a:r>
                        <a:rPr lang="en-US" sz="900" dirty="0">
                          <a:solidFill>
                            <a:schemeClr val="tx1"/>
                          </a:solidFill>
                        </a:rPr>
                        <a:t>Fish</a:t>
                      </a:r>
                    </a:p>
                  </a:txBody>
                  <a:tcPr anchor="ctr"/>
                </a:tc>
                <a:tc>
                  <a:txBody>
                    <a:bodyPr/>
                    <a:lstStyle/>
                    <a:p>
                      <a:pPr algn="ctr"/>
                      <a:r>
                        <a:rPr lang="en-US" sz="900" dirty="0">
                          <a:solidFill>
                            <a:schemeClr val="tx1"/>
                          </a:solidFill>
                        </a:rPr>
                        <a:t>Cereal</a:t>
                      </a:r>
                      <a:r>
                        <a:rPr lang="en-US" sz="900" baseline="0" dirty="0">
                          <a:solidFill>
                            <a:schemeClr val="tx1"/>
                          </a:solidFill>
                        </a:rPr>
                        <a:t> cont.</a:t>
                      </a:r>
                    </a:p>
                    <a:p>
                      <a:pPr algn="ctr"/>
                      <a:r>
                        <a:rPr lang="en-US" sz="900" baseline="0" dirty="0">
                          <a:solidFill>
                            <a:schemeClr val="tx1"/>
                          </a:solidFill>
                        </a:rPr>
                        <a:t>Gluten</a:t>
                      </a:r>
                      <a:endParaRPr lang="en-US" sz="900" dirty="0">
                        <a:solidFill>
                          <a:schemeClr val="tx1"/>
                        </a:solidFill>
                      </a:endParaRPr>
                    </a:p>
                  </a:txBody>
                  <a:tcPr anchor="ctr"/>
                </a:tc>
                <a:tc>
                  <a:txBody>
                    <a:bodyPr/>
                    <a:lstStyle/>
                    <a:p>
                      <a:pPr algn="ctr"/>
                      <a:r>
                        <a:rPr lang="en-US" sz="900" dirty="0">
                          <a:solidFill>
                            <a:schemeClr val="tx1"/>
                          </a:solidFill>
                        </a:rPr>
                        <a:t>Lupin</a:t>
                      </a:r>
                    </a:p>
                  </a:txBody>
                  <a:tcPr anchor="ctr"/>
                </a:tc>
                <a:tc>
                  <a:txBody>
                    <a:bodyPr/>
                    <a:lstStyle/>
                    <a:p>
                      <a:pPr algn="ctr"/>
                      <a:r>
                        <a:rPr lang="en-US" sz="900" dirty="0">
                          <a:solidFill>
                            <a:schemeClr val="tx1"/>
                          </a:solidFill>
                        </a:rPr>
                        <a:t>Milk</a:t>
                      </a:r>
                    </a:p>
                  </a:txBody>
                  <a:tcPr anchor="ctr"/>
                </a:tc>
                <a:tc>
                  <a:txBody>
                    <a:bodyPr/>
                    <a:lstStyle/>
                    <a:p>
                      <a:pPr algn="ctr"/>
                      <a:r>
                        <a:rPr lang="en-US" sz="900" dirty="0">
                          <a:solidFill>
                            <a:schemeClr val="tx1"/>
                          </a:solidFill>
                        </a:rPr>
                        <a:t>Molluscs</a:t>
                      </a:r>
                    </a:p>
                  </a:txBody>
                  <a:tcPr anchor="ctr"/>
                </a:tc>
                <a:tc>
                  <a:txBody>
                    <a:bodyPr/>
                    <a:lstStyle/>
                    <a:p>
                      <a:pPr algn="ctr"/>
                      <a:r>
                        <a:rPr lang="en-US" sz="900" dirty="0">
                          <a:solidFill>
                            <a:schemeClr val="tx1"/>
                          </a:solidFill>
                        </a:rPr>
                        <a:t>Mustard</a:t>
                      </a:r>
                    </a:p>
                  </a:txBody>
                  <a:tcPr anchor="ctr"/>
                </a:tc>
                <a:tc>
                  <a:txBody>
                    <a:bodyPr/>
                    <a:lstStyle/>
                    <a:p>
                      <a:pPr algn="ctr"/>
                      <a:r>
                        <a:rPr lang="en-US" sz="900" dirty="0">
                          <a:solidFill>
                            <a:schemeClr val="tx1"/>
                          </a:solidFill>
                        </a:rPr>
                        <a:t>Peanuts</a:t>
                      </a:r>
                    </a:p>
                  </a:txBody>
                  <a:tcPr anchor="ctr"/>
                </a:tc>
                <a:tc>
                  <a:txBody>
                    <a:bodyPr/>
                    <a:lstStyle/>
                    <a:p>
                      <a:pPr algn="ctr"/>
                      <a:r>
                        <a:rPr lang="en-US" sz="900" dirty="0">
                          <a:solidFill>
                            <a:schemeClr val="tx1"/>
                          </a:solidFill>
                        </a:rPr>
                        <a:t>Sesame</a:t>
                      </a:r>
                    </a:p>
                  </a:txBody>
                  <a:tcPr anchor="ctr"/>
                </a:tc>
                <a:tc>
                  <a:txBody>
                    <a:bodyPr/>
                    <a:lstStyle/>
                    <a:p>
                      <a:pPr algn="ctr"/>
                      <a:r>
                        <a:rPr lang="en-US" sz="900" dirty="0">
                          <a:solidFill>
                            <a:schemeClr val="tx1"/>
                          </a:solidFill>
                        </a:rPr>
                        <a:t>Shellfish</a:t>
                      </a:r>
                    </a:p>
                  </a:txBody>
                  <a:tcPr anchor="ctr"/>
                </a:tc>
                <a:tc>
                  <a:txBody>
                    <a:bodyPr/>
                    <a:lstStyle/>
                    <a:p>
                      <a:pPr algn="ctr"/>
                      <a:r>
                        <a:rPr lang="en-US" sz="900" dirty="0">
                          <a:solidFill>
                            <a:schemeClr val="tx1"/>
                          </a:solidFill>
                        </a:rPr>
                        <a:t>Soy </a:t>
                      </a:r>
                    </a:p>
                  </a:txBody>
                  <a:tcPr anchor="ctr"/>
                </a:tc>
                <a:tc>
                  <a:txBody>
                    <a:bodyPr/>
                    <a:lstStyle/>
                    <a:p>
                      <a:pPr algn="ctr"/>
                      <a:r>
                        <a:rPr lang="en-US" sz="900" dirty="0">
                          <a:solidFill>
                            <a:schemeClr val="tx1"/>
                          </a:solidFill>
                        </a:rPr>
                        <a:t>Sulphur</a:t>
                      </a:r>
                      <a:r>
                        <a:rPr lang="en-US" sz="900" baseline="0" dirty="0">
                          <a:solidFill>
                            <a:schemeClr val="tx1"/>
                          </a:solidFill>
                        </a:rPr>
                        <a:t> Dioxide</a:t>
                      </a:r>
                      <a:endParaRPr lang="en-US" sz="900" dirty="0">
                        <a:solidFill>
                          <a:schemeClr val="tx1"/>
                        </a:solidFill>
                      </a:endParaRPr>
                    </a:p>
                  </a:txBody>
                  <a:tcPr anchor="ctr"/>
                </a:tc>
                <a:tc>
                  <a:txBody>
                    <a:bodyPr/>
                    <a:lstStyle/>
                    <a:p>
                      <a:pPr algn="ctr"/>
                      <a:r>
                        <a:rPr lang="en-US" sz="900" dirty="0">
                          <a:solidFill>
                            <a:schemeClr val="tx1"/>
                          </a:solidFill>
                        </a:rPr>
                        <a:t>Tree Nuts</a:t>
                      </a:r>
                    </a:p>
                  </a:txBody>
                  <a:tcPr anchor="ctr"/>
                </a:tc>
                <a:extLst>
                  <a:ext uri="{0D108BD9-81ED-4DB2-BD59-A6C34878D82A}">
                    <a16:rowId xmlns:a16="http://schemas.microsoft.com/office/drawing/2014/main" val="3955164843"/>
                  </a:ext>
                </a:extLst>
              </a:tr>
              <a:tr h="3097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Margarita Flatbread </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Y/W</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773202875"/>
                  </a:ext>
                </a:extLst>
              </a:tr>
              <a:tr h="478660">
                <a:tc>
                  <a:txBody>
                    <a:bodyPr/>
                    <a:lstStyle/>
                    <a:p>
                      <a:pPr algn="l"/>
                      <a:r>
                        <a:rPr lang="en-US" sz="1400" b="1" dirty="0">
                          <a:solidFill>
                            <a:schemeClr val="tx1"/>
                          </a:solidFill>
                        </a:rPr>
                        <a:t>Pepperoni Flatbread </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Y-W</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4238345443"/>
                  </a:ext>
                </a:extLst>
              </a:tr>
              <a:tr h="478660">
                <a:tc>
                  <a:txBody>
                    <a:bodyPr/>
                    <a:lstStyle/>
                    <a:p>
                      <a:pPr algn="l"/>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454465273"/>
                  </a:ext>
                </a:extLst>
              </a:tr>
              <a:tr h="422347">
                <a:tc>
                  <a:txBody>
                    <a:bodyPr/>
                    <a:lstStyle/>
                    <a:p>
                      <a:pPr algn="l"/>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85078643"/>
                  </a:ext>
                </a:extLst>
              </a:tr>
              <a:tr h="478660">
                <a:tc>
                  <a:txBody>
                    <a:bodyPr/>
                    <a:lstStyle/>
                    <a:p>
                      <a:pPr algn="l"/>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141058562"/>
                  </a:ext>
                </a:extLst>
              </a:tr>
              <a:tr h="4786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rgbClr val="FF0000"/>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rgbClr val="FF0000"/>
                        </a:solidFill>
                      </a:endParaRPr>
                    </a:p>
                  </a:txBody>
                  <a:tcPr anchor="ctr"/>
                </a:tc>
                <a:extLst>
                  <a:ext uri="{0D108BD9-81ED-4DB2-BD59-A6C34878D82A}">
                    <a16:rowId xmlns:a16="http://schemas.microsoft.com/office/drawing/2014/main" val="2008764683"/>
                  </a:ext>
                </a:extLst>
              </a:tr>
            </a:tbl>
          </a:graphicData>
        </a:graphic>
      </p:graphicFrame>
      <p:sp>
        <p:nvSpPr>
          <p:cNvPr id="2" name="TextBox 1">
            <a:extLst>
              <a:ext uri="{FF2B5EF4-FFF2-40B4-BE49-F238E27FC236}">
                <a16:creationId xmlns:a16="http://schemas.microsoft.com/office/drawing/2014/main" id="{B77D4A68-0730-F5EB-0926-7B18CF59E8D2}"/>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Tree>
    <p:extLst>
      <p:ext uri="{BB962C8B-B14F-4D97-AF65-F5344CB8AC3E}">
        <p14:creationId xmlns:p14="http://schemas.microsoft.com/office/powerpoint/2010/main" val="1944245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877077"/>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X</a:t>
            </a:r>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41615" y="250557"/>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978373" y="1102613"/>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549315" y="1190334"/>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4203181" y="1231652"/>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960742" y="1135570"/>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502197" y="1252536"/>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6248457" y="1147339"/>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805090" y="1158561"/>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590259" y="1202961"/>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8040515" y="1107632"/>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843734" y="1201738"/>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450607" y="992447"/>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039234" y="1208089"/>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701901" y="1058301"/>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76188" y="1245644"/>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6" name="Table 25"/>
          <p:cNvGraphicFramePr>
            <a:graphicFrameLocks noGrp="1"/>
          </p:cNvGraphicFramePr>
          <p:nvPr>
            <p:extLst>
              <p:ext uri="{D42A27DB-BD31-4B8C-83A1-F6EECF244321}">
                <p14:modId xmlns:p14="http://schemas.microsoft.com/office/powerpoint/2010/main" val="2511676939"/>
              </p:ext>
            </p:extLst>
          </p:nvPr>
        </p:nvGraphicFramePr>
        <p:xfrm>
          <a:off x="441612" y="1637353"/>
          <a:ext cx="11545714" cy="4473584"/>
        </p:xfrm>
        <a:graphic>
          <a:graphicData uri="http://schemas.openxmlformats.org/drawingml/2006/table">
            <a:tbl>
              <a:tblPr firstRow="1" bandRow="1">
                <a:tableStyleId>{F5AB1C69-6EDB-4FF4-983F-18BD219EF322}</a:tableStyleId>
              </a:tblPr>
              <a:tblGrid>
                <a:gridCol w="2470634">
                  <a:extLst>
                    <a:ext uri="{9D8B030D-6E8A-4147-A177-3AD203B41FA5}">
                      <a16:colId xmlns:a16="http://schemas.microsoft.com/office/drawing/2014/main" val="846993778"/>
                    </a:ext>
                  </a:extLst>
                </a:gridCol>
                <a:gridCol w="648220">
                  <a:extLst>
                    <a:ext uri="{9D8B030D-6E8A-4147-A177-3AD203B41FA5}">
                      <a16:colId xmlns:a16="http://schemas.microsoft.com/office/drawing/2014/main" val="1694936116"/>
                    </a:ext>
                  </a:extLst>
                </a:gridCol>
                <a:gridCol w="648220">
                  <a:extLst>
                    <a:ext uri="{9D8B030D-6E8A-4147-A177-3AD203B41FA5}">
                      <a16:colId xmlns:a16="http://schemas.microsoft.com/office/drawing/2014/main" val="2363815482"/>
                    </a:ext>
                  </a:extLst>
                </a:gridCol>
                <a:gridCol w="648220">
                  <a:extLst>
                    <a:ext uri="{9D8B030D-6E8A-4147-A177-3AD203B41FA5}">
                      <a16:colId xmlns:a16="http://schemas.microsoft.com/office/drawing/2014/main" val="2535345177"/>
                    </a:ext>
                  </a:extLst>
                </a:gridCol>
                <a:gridCol w="648220">
                  <a:extLst>
                    <a:ext uri="{9D8B030D-6E8A-4147-A177-3AD203B41FA5}">
                      <a16:colId xmlns:a16="http://schemas.microsoft.com/office/drawing/2014/main" val="73577042"/>
                    </a:ext>
                  </a:extLst>
                </a:gridCol>
                <a:gridCol w="648220">
                  <a:extLst>
                    <a:ext uri="{9D8B030D-6E8A-4147-A177-3AD203B41FA5}">
                      <a16:colId xmlns:a16="http://schemas.microsoft.com/office/drawing/2014/main" val="958890687"/>
                    </a:ext>
                  </a:extLst>
                </a:gridCol>
                <a:gridCol w="648220">
                  <a:extLst>
                    <a:ext uri="{9D8B030D-6E8A-4147-A177-3AD203B41FA5}">
                      <a16:colId xmlns:a16="http://schemas.microsoft.com/office/drawing/2014/main" val="1379330837"/>
                    </a:ext>
                  </a:extLst>
                </a:gridCol>
                <a:gridCol w="648220">
                  <a:extLst>
                    <a:ext uri="{9D8B030D-6E8A-4147-A177-3AD203B41FA5}">
                      <a16:colId xmlns:a16="http://schemas.microsoft.com/office/drawing/2014/main" val="2906763018"/>
                    </a:ext>
                  </a:extLst>
                </a:gridCol>
                <a:gridCol w="648220">
                  <a:extLst>
                    <a:ext uri="{9D8B030D-6E8A-4147-A177-3AD203B41FA5}">
                      <a16:colId xmlns:a16="http://schemas.microsoft.com/office/drawing/2014/main" val="404717716"/>
                    </a:ext>
                  </a:extLst>
                </a:gridCol>
                <a:gridCol w="648220">
                  <a:extLst>
                    <a:ext uri="{9D8B030D-6E8A-4147-A177-3AD203B41FA5}">
                      <a16:colId xmlns:a16="http://schemas.microsoft.com/office/drawing/2014/main" val="1372457699"/>
                    </a:ext>
                  </a:extLst>
                </a:gridCol>
                <a:gridCol w="648220">
                  <a:extLst>
                    <a:ext uri="{9D8B030D-6E8A-4147-A177-3AD203B41FA5}">
                      <a16:colId xmlns:a16="http://schemas.microsoft.com/office/drawing/2014/main" val="878052675"/>
                    </a:ext>
                  </a:extLst>
                </a:gridCol>
                <a:gridCol w="648220">
                  <a:extLst>
                    <a:ext uri="{9D8B030D-6E8A-4147-A177-3AD203B41FA5}">
                      <a16:colId xmlns:a16="http://schemas.microsoft.com/office/drawing/2014/main" val="2932023883"/>
                    </a:ext>
                  </a:extLst>
                </a:gridCol>
                <a:gridCol w="648220">
                  <a:extLst>
                    <a:ext uri="{9D8B030D-6E8A-4147-A177-3AD203B41FA5}">
                      <a16:colId xmlns:a16="http://schemas.microsoft.com/office/drawing/2014/main" val="2759056400"/>
                    </a:ext>
                  </a:extLst>
                </a:gridCol>
                <a:gridCol w="648220">
                  <a:extLst>
                    <a:ext uri="{9D8B030D-6E8A-4147-A177-3AD203B41FA5}">
                      <a16:colId xmlns:a16="http://schemas.microsoft.com/office/drawing/2014/main" val="235799756"/>
                    </a:ext>
                  </a:extLst>
                </a:gridCol>
                <a:gridCol w="648220">
                  <a:extLst>
                    <a:ext uri="{9D8B030D-6E8A-4147-A177-3AD203B41FA5}">
                      <a16:colId xmlns:a16="http://schemas.microsoft.com/office/drawing/2014/main" val="1471554855"/>
                    </a:ext>
                  </a:extLst>
                </a:gridCol>
              </a:tblGrid>
              <a:tr h="421489">
                <a:tc>
                  <a:txBody>
                    <a:bodyPr/>
                    <a:lstStyle/>
                    <a:p>
                      <a:pPr algn="ctr"/>
                      <a:r>
                        <a:rPr lang="en-US" sz="1800" b="1" u="sng" dirty="0">
                          <a:solidFill>
                            <a:schemeClr val="tx1"/>
                          </a:solidFill>
                        </a:rPr>
                        <a:t>Legendary Burgers</a:t>
                      </a:r>
                    </a:p>
                  </a:txBody>
                  <a:tcPr anchor="ctr"/>
                </a:tc>
                <a:tc>
                  <a:txBody>
                    <a:bodyPr/>
                    <a:lstStyle/>
                    <a:p>
                      <a:pPr algn="ctr"/>
                      <a:r>
                        <a:rPr lang="en-US" sz="900" dirty="0">
                          <a:solidFill>
                            <a:schemeClr val="tx1"/>
                          </a:solidFill>
                        </a:rPr>
                        <a:t>Celery</a:t>
                      </a:r>
                      <a:endParaRPr lang="en-US" sz="900" b="1" dirty="0">
                        <a:solidFill>
                          <a:schemeClr val="tx1"/>
                        </a:solidFill>
                      </a:endParaRPr>
                    </a:p>
                  </a:txBody>
                  <a:tcPr anchor="ctr"/>
                </a:tc>
                <a:tc>
                  <a:txBody>
                    <a:bodyPr/>
                    <a:lstStyle/>
                    <a:p>
                      <a:pPr algn="ctr"/>
                      <a:r>
                        <a:rPr lang="en-US" sz="900" dirty="0">
                          <a:solidFill>
                            <a:schemeClr val="tx1"/>
                          </a:solidFill>
                        </a:rPr>
                        <a:t>Eggs</a:t>
                      </a:r>
                    </a:p>
                  </a:txBody>
                  <a:tcPr anchor="ctr"/>
                </a:tc>
                <a:tc>
                  <a:txBody>
                    <a:bodyPr/>
                    <a:lstStyle/>
                    <a:p>
                      <a:pPr algn="ctr"/>
                      <a:r>
                        <a:rPr lang="en-US" sz="900" dirty="0">
                          <a:solidFill>
                            <a:schemeClr val="tx1"/>
                          </a:solidFill>
                        </a:rPr>
                        <a:t>Fish</a:t>
                      </a:r>
                    </a:p>
                  </a:txBody>
                  <a:tcPr anchor="ctr"/>
                </a:tc>
                <a:tc>
                  <a:txBody>
                    <a:bodyPr/>
                    <a:lstStyle/>
                    <a:p>
                      <a:pPr algn="ctr"/>
                      <a:r>
                        <a:rPr lang="en-US" sz="900" dirty="0">
                          <a:solidFill>
                            <a:schemeClr val="tx1"/>
                          </a:solidFill>
                        </a:rPr>
                        <a:t>Cereal</a:t>
                      </a:r>
                      <a:r>
                        <a:rPr lang="en-US" sz="900" baseline="0" dirty="0">
                          <a:solidFill>
                            <a:schemeClr val="tx1"/>
                          </a:solidFill>
                        </a:rPr>
                        <a:t> cont.</a:t>
                      </a:r>
                    </a:p>
                    <a:p>
                      <a:pPr algn="ctr"/>
                      <a:r>
                        <a:rPr lang="en-US" sz="900" baseline="0" dirty="0">
                          <a:solidFill>
                            <a:schemeClr val="tx1"/>
                          </a:solidFill>
                        </a:rPr>
                        <a:t>Gluten</a:t>
                      </a:r>
                      <a:endParaRPr lang="en-US" sz="900" dirty="0">
                        <a:solidFill>
                          <a:schemeClr val="tx1"/>
                        </a:solidFill>
                      </a:endParaRPr>
                    </a:p>
                  </a:txBody>
                  <a:tcPr anchor="ctr"/>
                </a:tc>
                <a:tc>
                  <a:txBody>
                    <a:bodyPr/>
                    <a:lstStyle/>
                    <a:p>
                      <a:pPr algn="ctr"/>
                      <a:r>
                        <a:rPr lang="en-US" sz="900" dirty="0">
                          <a:solidFill>
                            <a:schemeClr val="tx1"/>
                          </a:solidFill>
                        </a:rPr>
                        <a:t>Lupin</a:t>
                      </a:r>
                    </a:p>
                  </a:txBody>
                  <a:tcPr anchor="ctr"/>
                </a:tc>
                <a:tc>
                  <a:txBody>
                    <a:bodyPr/>
                    <a:lstStyle/>
                    <a:p>
                      <a:pPr algn="ctr"/>
                      <a:r>
                        <a:rPr lang="en-US" sz="900" dirty="0">
                          <a:solidFill>
                            <a:schemeClr val="tx1"/>
                          </a:solidFill>
                        </a:rPr>
                        <a:t>Milk</a:t>
                      </a:r>
                    </a:p>
                  </a:txBody>
                  <a:tcPr anchor="ctr"/>
                </a:tc>
                <a:tc>
                  <a:txBody>
                    <a:bodyPr/>
                    <a:lstStyle/>
                    <a:p>
                      <a:pPr algn="ctr"/>
                      <a:r>
                        <a:rPr lang="en-US" sz="900" dirty="0">
                          <a:solidFill>
                            <a:schemeClr val="tx1"/>
                          </a:solidFill>
                        </a:rPr>
                        <a:t>Molluscs</a:t>
                      </a:r>
                    </a:p>
                  </a:txBody>
                  <a:tcPr anchor="ctr"/>
                </a:tc>
                <a:tc>
                  <a:txBody>
                    <a:bodyPr/>
                    <a:lstStyle/>
                    <a:p>
                      <a:pPr algn="ctr"/>
                      <a:r>
                        <a:rPr lang="en-US" sz="900" dirty="0">
                          <a:solidFill>
                            <a:schemeClr val="tx1"/>
                          </a:solidFill>
                        </a:rPr>
                        <a:t>Mustard</a:t>
                      </a:r>
                    </a:p>
                  </a:txBody>
                  <a:tcPr anchor="ctr"/>
                </a:tc>
                <a:tc>
                  <a:txBody>
                    <a:bodyPr/>
                    <a:lstStyle/>
                    <a:p>
                      <a:pPr algn="ctr"/>
                      <a:r>
                        <a:rPr lang="en-US" sz="900" dirty="0">
                          <a:solidFill>
                            <a:schemeClr val="tx1"/>
                          </a:solidFill>
                        </a:rPr>
                        <a:t>Peanuts</a:t>
                      </a:r>
                    </a:p>
                  </a:txBody>
                  <a:tcPr anchor="ctr"/>
                </a:tc>
                <a:tc>
                  <a:txBody>
                    <a:bodyPr/>
                    <a:lstStyle/>
                    <a:p>
                      <a:pPr algn="ctr"/>
                      <a:r>
                        <a:rPr lang="en-US" sz="900" dirty="0">
                          <a:solidFill>
                            <a:schemeClr val="tx1"/>
                          </a:solidFill>
                        </a:rPr>
                        <a:t>Sesame</a:t>
                      </a:r>
                    </a:p>
                  </a:txBody>
                  <a:tcPr anchor="ctr"/>
                </a:tc>
                <a:tc>
                  <a:txBody>
                    <a:bodyPr/>
                    <a:lstStyle/>
                    <a:p>
                      <a:pPr algn="ctr"/>
                      <a:r>
                        <a:rPr lang="en-US" sz="900" dirty="0">
                          <a:solidFill>
                            <a:schemeClr val="tx1"/>
                          </a:solidFill>
                        </a:rPr>
                        <a:t>Shellfish</a:t>
                      </a:r>
                    </a:p>
                  </a:txBody>
                  <a:tcPr anchor="ctr"/>
                </a:tc>
                <a:tc>
                  <a:txBody>
                    <a:bodyPr/>
                    <a:lstStyle/>
                    <a:p>
                      <a:pPr algn="ctr"/>
                      <a:r>
                        <a:rPr lang="en-US" sz="900" dirty="0">
                          <a:solidFill>
                            <a:schemeClr val="tx1"/>
                          </a:solidFill>
                        </a:rPr>
                        <a:t>Soy </a:t>
                      </a:r>
                    </a:p>
                  </a:txBody>
                  <a:tcPr anchor="ctr"/>
                </a:tc>
                <a:tc>
                  <a:txBody>
                    <a:bodyPr/>
                    <a:lstStyle/>
                    <a:p>
                      <a:pPr algn="ctr"/>
                      <a:r>
                        <a:rPr lang="en-US" sz="900" dirty="0">
                          <a:solidFill>
                            <a:schemeClr val="tx1"/>
                          </a:solidFill>
                        </a:rPr>
                        <a:t>Sulphur</a:t>
                      </a:r>
                      <a:r>
                        <a:rPr lang="en-US" sz="900" baseline="0" dirty="0">
                          <a:solidFill>
                            <a:schemeClr val="tx1"/>
                          </a:solidFill>
                        </a:rPr>
                        <a:t> Dioxide</a:t>
                      </a:r>
                      <a:endParaRPr lang="en-US" sz="900" dirty="0">
                        <a:solidFill>
                          <a:schemeClr val="tx1"/>
                        </a:solidFill>
                      </a:endParaRPr>
                    </a:p>
                  </a:txBody>
                  <a:tcPr anchor="ctr"/>
                </a:tc>
                <a:tc>
                  <a:txBody>
                    <a:bodyPr/>
                    <a:lstStyle/>
                    <a:p>
                      <a:pPr algn="ctr"/>
                      <a:r>
                        <a:rPr lang="en-US" sz="900" dirty="0">
                          <a:solidFill>
                            <a:schemeClr val="tx1"/>
                          </a:solidFill>
                        </a:rPr>
                        <a:t>Tree Nuts</a:t>
                      </a:r>
                    </a:p>
                  </a:txBody>
                  <a:tcPr anchor="ctr"/>
                </a:tc>
                <a:extLst>
                  <a:ext uri="{0D108BD9-81ED-4DB2-BD59-A6C34878D82A}">
                    <a16:rowId xmlns:a16="http://schemas.microsoft.com/office/drawing/2014/main" val="3955164843"/>
                  </a:ext>
                </a:extLst>
              </a:tr>
              <a:tr h="43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Original Legendary Burger with Fries </a:t>
                      </a: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1"/>
                          </a:solidFill>
                          <a:effectLst/>
                          <a:uLnTx/>
                          <a:uFillTx/>
                          <a:latin typeface="+mn-lt"/>
                          <a:ea typeface="+mn-ea"/>
                          <a:cs typeface="+mn-cs"/>
                        </a:rPr>
                        <a:t>Y</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kumimoji="0" lang="pt-PT" sz="1200" b="1" i="0" u="none" strike="noStrike" kern="1200" cap="none" spc="0" normalizeH="0" baseline="0" noProof="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extLst>
                  <a:ext uri="{0D108BD9-81ED-4DB2-BD59-A6C34878D82A}">
                    <a16:rowId xmlns:a16="http://schemas.microsoft.com/office/drawing/2014/main" val="773202875"/>
                  </a:ext>
                </a:extLst>
              </a:tr>
              <a:tr h="434261">
                <a:tc>
                  <a:txBody>
                    <a:bodyPr/>
                    <a:lstStyle/>
                    <a:p>
                      <a:pPr algn="l"/>
                      <a:r>
                        <a:rPr lang="en-US" sz="1400" b="1" dirty="0">
                          <a:solidFill>
                            <a:schemeClr val="tx1"/>
                          </a:solidFill>
                        </a:rPr>
                        <a:t>BBQ Bacon Cheeseburger with Fries </a:t>
                      </a:r>
                    </a:p>
                  </a:txBody>
                  <a:tcPr anchor="ctr"/>
                </a:tc>
                <a:tc>
                  <a:txBody>
                    <a:bodyPr/>
                    <a:lstStyle/>
                    <a:p>
                      <a:pPr algn="ctr"/>
                      <a:r>
                        <a:rPr lang="en-US" sz="1200" b="1" dirty="0">
                          <a:solidFill>
                            <a:schemeClr val="tx1"/>
                          </a:solidFill>
                          <a:latin typeface="+mn-lt"/>
                        </a:rPr>
                        <a:t>Y</a:t>
                      </a: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Y</a:t>
                      </a:r>
                    </a:p>
                  </a:txBody>
                  <a:tcPr anchor="ctr"/>
                </a:tc>
                <a:tc>
                  <a:txBody>
                    <a:bodyPr/>
                    <a:lstStyle/>
                    <a:p>
                      <a:pPr algn="ctr"/>
                      <a:r>
                        <a:rPr lang="en-US" sz="1200" b="1" dirty="0">
                          <a:solidFill>
                            <a:schemeClr val="tx1"/>
                          </a:solidFill>
                          <a:latin typeface="+mn-lt"/>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extLst>
                  <a:ext uri="{0D108BD9-81ED-4DB2-BD59-A6C34878D82A}">
                    <a16:rowId xmlns:a16="http://schemas.microsoft.com/office/drawing/2014/main" val="4238345443"/>
                  </a:ext>
                </a:extLst>
              </a:tr>
              <a:tr h="434261">
                <a:tc>
                  <a:txBody>
                    <a:bodyPr/>
                    <a:lstStyle/>
                    <a:p>
                      <a:pPr algn="l"/>
                      <a:r>
                        <a:rPr lang="en-US" sz="1400" b="1" dirty="0">
                          <a:solidFill>
                            <a:schemeClr val="tx1"/>
                          </a:solidFill>
                        </a:rPr>
                        <a:t>Legendary Smash Burger with Fries</a:t>
                      </a: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extLst>
                  <a:ext uri="{0D108BD9-81ED-4DB2-BD59-A6C34878D82A}">
                    <a16:rowId xmlns:a16="http://schemas.microsoft.com/office/drawing/2014/main" val="2454465273"/>
                  </a:ext>
                </a:extLst>
              </a:tr>
              <a:tr h="383172">
                <a:tc>
                  <a:txBody>
                    <a:bodyPr/>
                    <a:lstStyle/>
                    <a:p>
                      <a:pPr algn="l"/>
                      <a:r>
                        <a:rPr lang="en-US" sz="1400" b="1" dirty="0">
                          <a:solidFill>
                            <a:schemeClr val="tx1"/>
                          </a:solidFill>
                        </a:rPr>
                        <a:t>BBQ Bacon &amp; Cheese Smashburger with Fries</a:t>
                      </a: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rPr>
                        <a:t>Y-W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en-US" sz="1200" b="1" dirty="0">
                          <a:solidFill>
                            <a:schemeClr val="tx1"/>
                          </a:solidFill>
                          <a:latin typeface="+mn-lt"/>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Y</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extLst>
                  <a:ext uri="{0D108BD9-81ED-4DB2-BD59-A6C34878D82A}">
                    <a16:rowId xmlns:a16="http://schemas.microsoft.com/office/drawing/2014/main" val="285078643"/>
                  </a:ext>
                </a:extLst>
              </a:tr>
              <a:tr h="434261">
                <a:tc>
                  <a:txBody>
                    <a:bodyPr/>
                    <a:lstStyle/>
                    <a:p>
                      <a:pPr algn="l"/>
                      <a:r>
                        <a:rPr lang="en-US" sz="1400" b="1" dirty="0">
                          <a:solidFill>
                            <a:schemeClr val="tx1"/>
                          </a:solidFill>
                        </a:rPr>
                        <a:t>Moving Mountains Burger with Fries </a:t>
                      </a: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chemeClr val="tx1"/>
                          </a:solidFill>
                          <a:latin typeface="+mn-lt"/>
                        </a:rPr>
                        <a:t>Y-B/W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en-US" sz="1200" b="1" dirty="0">
                          <a:solidFill>
                            <a:schemeClr val="tx1"/>
                          </a:solidFill>
                          <a:latin typeface="+mn-lt"/>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extLst>
                  <a:ext uri="{0D108BD9-81ED-4DB2-BD59-A6C34878D82A}">
                    <a16:rowId xmlns:a16="http://schemas.microsoft.com/office/drawing/2014/main" val="2141058562"/>
                  </a:ext>
                </a:extLst>
              </a:tr>
              <a:tr h="319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Spicy Diablo Burger &amp; Fries </a:t>
                      </a: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solidFill>
                            <a:schemeClr val="tx1"/>
                          </a:solidFill>
                          <a:latin typeface="+mn-lt"/>
                        </a:rPr>
                        <a:t>Y-W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en-US" sz="1200" b="1" dirty="0">
                          <a:solidFill>
                            <a:schemeClr val="tx1"/>
                          </a:solidFill>
                          <a:latin typeface="+mn-lt"/>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Y</a:t>
                      </a: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extLst>
                  <a:ext uri="{0D108BD9-81ED-4DB2-BD59-A6C34878D82A}">
                    <a16:rowId xmlns:a16="http://schemas.microsoft.com/office/drawing/2014/main" val="2008764683"/>
                  </a:ext>
                </a:extLst>
              </a:tr>
              <a:tr h="319533">
                <a:tc>
                  <a:txBody>
                    <a:bodyPr/>
                    <a:lstStyle/>
                    <a:p>
                      <a:pPr algn="l"/>
                      <a:r>
                        <a:rPr lang="en-US" sz="1400" b="1" dirty="0">
                          <a:solidFill>
                            <a:schemeClr val="tx1"/>
                          </a:solidFill>
                        </a:rPr>
                        <a:t>Classic Smash</a:t>
                      </a:r>
                      <a:r>
                        <a:rPr lang="en-US" sz="1400" b="1" baseline="0" dirty="0">
                          <a:solidFill>
                            <a:schemeClr val="tx1"/>
                          </a:solidFill>
                        </a:rPr>
                        <a:t> Burger</a:t>
                      </a:r>
                      <a:endParaRPr lang="en-US" sz="1400" b="1" dirty="0">
                        <a:solidFill>
                          <a:schemeClr val="tx1"/>
                        </a:solidFill>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en-US" sz="1200" b="1" dirty="0">
                          <a:solidFill>
                            <a:schemeClr val="tx1"/>
                          </a:solidFill>
                          <a:latin typeface="+mn-lt"/>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extLst>
                  <a:ext uri="{0D108BD9-81ED-4DB2-BD59-A6C34878D82A}">
                    <a16:rowId xmlns:a16="http://schemas.microsoft.com/office/drawing/2014/main" val="3601386632"/>
                  </a:ext>
                </a:extLst>
              </a:tr>
              <a:tr h="434261">
                <a:tc>
                  <a:txBody>
                    <a:bodyPr/>
                    <a:lstStyle/>
                    <a:p>
                      <a:pPr algn="l"/>
                      <a:endParaRPr lang="en-US" sz="1400" b="1" dirty="0">
                        <a:solidFill>
                          <a:schemeClr val="tx1"/>
                        </a:solidFill>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3022299"/>
                  </a:ext>
                </a:extLst>
              </a:tr>
              <a:tr h="306537">
                <a:tc>
                  <a:txBody>
                    <a:bodyPr/>
                    <a:lstStyle/>
                    <a:p>
                      <a:pPr algn="l"/>
                      <a:endParaRPr lang="en-US" sz="1400" b="1" dirty="0">
                        <a:solidFill>
                          <a:schemeClr val="tx1"/>
                        </a:solidFill>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3667628068"/>
                  </a:ext>
                </a:extLst>
              </a:tr>
            </a:tbl>
          </a:graphicData>
        </a:graphic>
      </p:graphicFrame>
      <p:sp>
        <p:nvSpPr>
          <p:cNvPr id="2" name="TextBox 1">
            <a:extLst>
              <a:ext uri="{FF2B5EF4-FFF2-40B4-BE49-F238E27FC236}">
                <a16:creationId xmlns:a16="http://schemas.microsoft.com/office/drawing/2014/main" id="{A80C4D07-9770-2FED-BDFD-535163826F77}"/>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Tree>
    <p:extLst>
      <p:ext uri="{BB962C8B-B14F-4D97-AF65-F5344CB8AC3E}">
        <p14:creationId xmlns:p14="http://schemas.microsoft.com/office/powerpoint/2010/main" val="1225409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945471"/>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41615" y="250557"/>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542934" y="1259561"/>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066030" y="1401452"/>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687570" y="1424780"/>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502711" y="1358077"/>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146716" y="1471365"/>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898867" y="1383471"/>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457695" y="1384452"/>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420608" y="1401452"/>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915231" y="1327765"/>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667093" y="1401452"/>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383780" y="1221241"/>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006456" y="1437492"/>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695888" y="1311411"/>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308873" y="1415948"/>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Table 24"/>
          <p:cNvGraphicFramePr>
            <a:graphicFrameLocks noGrp="1"/>
          </p:cNvGraphicFramePr>
          <p:nvPr>
            <p:extLst>
              <p:ext uri="{D42A27DB-BD31-4B8C-83A1-F6EECF244321}">
                <p14:modId xmlns:p14="http://schemas.microsoft.com/office/powerpoint/2010/main" val="3047452985"/>
              </p:ext>
            </p:extLst>
          </p:nvPr>
        </p:nvGraphicFramePr>
        <p:xfrm>
          <a:off x="324195" y="1855769"/>
          <a:ext cx="11648609" cy="2684254"/>
        </p:xfrm>
        <a:graphic>
          <a:graphicData uri="http://schemas.openxmlformats.org/drawingml/2006/table">
            <a:tbl>
              <a:tblPr firstRow="1" bandRow="1">
                <a:tableStyleId>{F5AB1C69-6EDB-4FF4-983F-18BD219EF322}</a:tableStyleId>
              </a:tblPr>
              <a:tblGrid>
                <a:gridCol w="2215838">
                  <a:extLst>
                    <a:ext uri="{9D8B030D-6E8A-4147-A177-3AD203B41FA5}">
                      <a16:colId xmlns:a16="http://schemas.microsoft.com/office/drawing/2014/main" val="846993778"/>
                    </a:ext>
                  </a:extLst>
                </a:gridCol>
                <a:gridCol w="607749">
                  <a:extLst>
                    <a:ext uri="{9D8B030D-6E8A-4147-A177-3AD203B41FA5}">
                      <a16:colId xmlns:a16="http://schemas.microsoft.com/office/drawing/2014/main" val="1694936116"/>
                    </a:ext>
                  </a:extLst>
                </a:gridCol>
                <a:gridCol w="637953">
                  <a:extLst>
                    <a:ext uri="{9D8B030D-6E8A-4147-A177-3AD203B41FA5}">
                      <a16:colId xmlns:a16="http://schemas.microsoft.com/office/drawing/2014/main" val="2363815482"/>
                    </a:ext>
                  </a:extLst>
                </a:gridCol>
                <a:gridCol w="542261">
                  <a:extLst>
                    <a:ext uri="{9D8B030D-6E8A-4147-A177-3AD203B41FA5}">
                      <a16:colId xmlns:a16="http://schemas.microsoft.com/office/drawing/2014/main" val="2535345177"/>
                    </a:ext>
                  </a:extLst>
                </a:gridCol>
                <a:gridCol w="946298">
                  <a:extLst>
                    <a:ext uri="{9D8B030D-6E8A-4147-A177-3AD203B41FA5}">
                      <a16:colId xmlns:a16="http://schemas.microsoft.com/office/drawing/2014/main" val="73577042"/>
                    </a:ext>
                  </a:extLst>
                </a:gridCol>
                <a:gridCol w="552893">
                  <a:extLst>
                    <a:ext uri="{9D8B030D-6E8A-4147-A177-3AD203B41FA5}">
                      <a16:colId xmlns:a16="http://schemas.microsoft.com/office/drawing/2014/main" val="958890687"/>
                    </a:ext>
                  </a:extLst>
                </a:gridCol>
                <a:gridCol w="574158">
                  <a:extLst>
                    <a:ext uri="{9D8B030D-6E8A-4147-A177-3AD203B41FA5}">
                      <a16:colId xmlns:a16="http://schemas.microsoft.com/office/drawing/2014/main" val="1379330837"/>
                    </a:ext>
                  </a:extLst>
                </a:gridCol>
                <a:gridCol w="871869">
                  <a:extLst>
                    <a:ext uri="{9D8B030D-6E8A-4147-A177-3AD203B41FA5}">
                      <a16:colId xmlns:a16="http://schemas.microsoft.com/office/drawing/2014/main" val="2906763018"/>
                    </a:ext>
                  </a:extLst>
                </a:gridCol>
                <a:gridCol w="744280">
                  <a:extLst>
                    <a:ext uri="{9D8B030D-6E8A-4147-A177-3AD203B41FA5}">
                      <a16:colId xmlns:a16="http://schemas.microsoft.com/office/drawing/2014/main" val="404717716"/>
                    </a:ext>
                  </a:extLst>
                </a:gridCol>
                <a:gridCol w="685325">
                  <a:extLst>
                    <a:ext uri="{9D8B030D-6E8A-4147-A177-3AD203B41FA5}">
                      <a16:colId xmlns:a16="http://schemas.microsoft.com/office/drawing/2014/main" val="1372457699"/>
                    </a:ext>
                  </a:extLst>
                </a:gridCol>
                <a:gridCol w="653997">
                  <a:extLst>
                    <a:ext uri="{9D8B030D-6E8A-4147-A177-3AD203B41FA5}">
                      <a16:colId xmlns:a16="http://schemas.microsoft.com/office/drawing/2014/main" val="878052675"/>
                    </a:ext>
                  </a:extLst>
                </a:gridCol>
                <a:gridCol w="684959">
                  <a:extLst>
                    <a:ext uri="{9D8B030D-6E8A-4147-A177-3AD203B41FA5}">
                      <a16:colId xmlns:a16="http://schemas.microsoft.com/office/drawing/2014/main" val="2932023883"/>
                    </a:ext>
                  </a:extLst>
                </a:gridCol>
                <a:gridCol w="623035">
                  <a:extLst>
                    <a:ext uri="{9D8B030D-6E8A-4147-A177-3AD203B41FA5}">
                      <a16:colId xmlns:a16="http://schemas.microsoft.com/office/drawing/2014/main" val="2759056400"/>
                    </a:ext>
                  </a:extLst>
                </a:gridCol>
                <a:gridCol w="653997">
                  <a:extLst>
                    <a:ext uri="{9D8B030D-6E8A-4147-A177-3AD203B41FA5}">
                      <a16:colId xmlns:a16="http://schemas.microsoft.com/office/drawing/2014/main" val="235799756"/>
                    </a:ext>
                  </a:extLst>
                </a:gridCol>
                <a:gridCol w="653997">
                  <a:extLst>
                    <a:ext uri="{9D8B030D-6E8A-4147-A177-3AD203B41FA5}">
                      <a16:colId xmlns:a16="http://schemas.microsoft.com/office/drawing/2014/main" val="1471554855"/>
                    </a:ext>
                  </a:extLst>
                </a:gridCol>
              </a:tblGrid>
              <a:tr h="0">
                <a:tc>
                  <a:txBody>
                    <a:bodyPr/>
                    <a:lstStyle/>
                    <a:p>
                      <a:pPr algn="ctr"/>
                      <a:r>
                        <a:rPr lang="en-US" sz="2000" b="1" u="sng" dirty="0">
                          <a:solidFill>
                            <a:schemeClr val="tx1"/>
                          </a:solidFill>
                        </a:rPr>
                        <a:t>Sandwiches</a:t>
                      </a:r>
                    </a:p>
                  </a:txBody>
                  <a:tcPr anchor="ctr"/>
                </a:tc>
                <a:tc>
                  <a:txBody>
                    <a:bodyPr/>
                    <a:lstStyle/>
                    <a:p>
                      <a:pPr algn="ctr"/>
                      <a:r>
                        <a:rPr lang="en-US" sz="1100" b="1" dirty="0">
                          <a:solidFill>
                            <a:schemeClr val="tx1"/>
                          </a:solidFill>
                        </a:rPr>
                        <a:t>Celery</a:t>
                      </a:r>
                    </a:p>
                  </a:txBody>
                  <a:tcPr anchor="ctr"/>
                </a:tc>
                <a:tc>
                  <a:txBody>
                    <a:bodyPr/>
                    <a:lstStyle/>
                    <a:p>
                      <a:pPr algn="ctr"/>
                      <a:r>
                        <a:rPr lang="en-US" sz="1100" dirty="0">
                          <a:solidFill>
                            <a:schemeClr val="tx1"/>
                          </a:solidFill>
                        </a:rPr>
                        <a:t>Eggs</a:t>
                      </a:r>
                    </a:p>
                  </a:txBody>
                  <a:tcPr anchor="ctr"/>
                </a:tc>
                <a:tc>
                  <a:txBody>
                    <a:bodyPr/>
                    <a:lstStyle/>
                    <a:p>
                      <a:pPr algn="ctr"/>
                      <a:r>
                        <a:rPr lang="en-US" sz="1100" dirty="0">
                          <a:solidFill>
                            <a:schemeClr val="tx1"/>
                          </a:solidFill>
                        </a:rPr>
                        <a:t>Fish</a:t>
                      </a:r>
                    </a:p>
                  </a:txBody>
                  <a:tcPr anchor="ctr"/>
                </a:tc>
                <a:tc>
                  <a:txBody>
                    <a:bodyPr/>
                    <a:lstStyle/>
                    <a:p>
                      <a:pPr algn="ctr"/>
                      <a:r>
                        <a:rPr lang="en-US" sz="1100" dirty="0">
                          <a:solidFill>
                            <a:schemeClr val="tx1"/>
                          </a:solidFill>
                        </a:rPr>
                        <a:t>Cereal</a:t>
                      </a:r>
                      <a:r>
                        <a:rPr lang="en-US" sz="1100" baseline="0" dirty="0">
                          <a:solidFill>
                            <a:schemeClr val="tx1"/>
                          </a:solidFill>
                        </a:rPr>
                        <a:t> cont.</a:t>
                      </a:r>
                    </a:p>
                    <a:p>
                      <a:pPr algn="ctr"/>
                      <a:r>
                        <a:rPr lang="en-US" sz="1100" baseline="0" dirty="0">
                          <a:solidFill>
                            <a:schemeClr val="tx1"/>
                          </a:solidFill>
                        </a:rPr>
                        <a:t>Gluten</a:t>
                      </a:r>
                      <a:endParaRPr lang="en-US" sz="1100" dirty="0">
                        <a:solidFill>
                          <a:schemeClr val="tx1"/>
                        </a:solidFill>
                      </a:endParaRPr>
                    </a:p>
                  </a:txBody>
                  <a:tcPr anchor="ctr"/>
                </a:tc>
                <a:tc>
                  <a:txBody>
                    <a:bodyPr/>
                    <a:lstStyle/>
                    <a:p>
                      <a:pPr algn="ctr"/>
                      <a:r>
                        <a:rPr lang="en-US" sz="1100" dirty="0">
                          <a:solidFill>
                            <a:schemeClr val="tx1"/>
                          </a:solidFill>
                        </a:rPr>
                        <a:t>Lupin</a:t>
                      </a:r>
                    </a:p>
                  </a:txBody>
                  <a:tcPr anchor="ctr"/>
                </a:tc>
                <a:tc>
                  <a:txBody>
                    <a:bodyPr/>
                    <a:lstStyle/>
                    <a:p>
                      <a:pPr algn="ctr"/>
                      <a:r>
                        <a:rPr lang="en-US" sz="1100" dirty="0">
                          <a:solidFill>
                            <a:schemeClr val="tx1"/>
                          </a:solidFill>
                        </a:rPr>
                        <a:t>Milk</a:t>
                      </a:r>
                    </a:p>
                  </a:txBody>
                  <a:tcPr anchor="ctr"/>
                </a:tc>
                <a:tc>
                  <a:txBody>
                    <a:bodyPr/>
                    <a:lstStyle/>
                    <a:p>
                      <a:pPr algn="ctr"/>
                      <a:r>
                        <a:rPr lang="en-US" sz="1100" dirty="0">
                          <a:solidFill>
                            <a:schemeClr val="tx1"/>
                          </a:solidFill>
                        </a:rPr>
                        <a:t>Molluscs</a:t>
                      </a:r>
                    </a:p>
                  </a:txBody>
                  <a:tcPr anchor="ctr"/>
                </a:tc>
                <a:tc>
                  <a:txBody>
                    <a:bodyPr/>
                    <a:lstStyle/>
                    <a:p>
                      <a:pPr algn="ctr"/>
                      <a:r>
                        <a:rPr lang="en-US" sz="1100" dirty="0">
                          <a:solidFill>
                            <a:schemeClr val="tx1"/>
                          </a:solidFill>
                        </a:rPr>
                        <a:t>Mustard</a:t>
                      </a:r>
                    </a:p>
                  </a:txBody>
                  <a:tcPr anchor="ctr"/>
                </a:tc>
                <a:tc>
                  <a:txBody>
                    <a:bodyPr/>
                    <a:lstStyle/>
                    <a:p>
                      <a:pPr algn="ctr"/>
                      <a:r>
                        <a:rPr lang="en-US" sz="1100" dirty="0">
                          <a:solidFill>
                            <a:schemeClr val="tx1"/>
                          </a:solidFill>
                        </a:rPr>
                        <a:t>Peanuts</a:t>
                      </a:r>
                    </a:p>
                  </a:txBody>
                  <a:tcPr anchor="ctr"/>
                </a:tc>
                <a:tc>
                  <a:txBody>
                    <a:bodyPr/>
                    <a:lstStyle/>
                    <a:p>
                      <a:pPr algn="ctr"/>
                      <a:r>
                        <a:rPr lang="en-US" sz="1100" dirty="0">
                          <a:solidFill>
                            <a:schemeClr val="tx1"/>
                          </a:solidFill>
                        </a:rPr>
                        <a:t>Sesame</a:t>
                      </a:r>
                    </a:p>
                  </a:txBody>
                  <a:tcPr anchor="ctr"/>
                </a:tc>
                <a:tc>
                  <a:txBody>
                    <a:bodyPr/>
                    <a:lstStyle/>
                    <a:p>
                      <a:pPr algn="ctr"/>
                      <a:r>
                        <a:rPr lang="en-US" sz="1100" dirty="0">
                          <a:solidFill>
                            <a:schemeClr val="tx1"/>
                          </a:solidFill>
                        </a:rPr>
                        <a:t>Shellfish</a:t>
                      </a:r>
                    </a:p>
                  </a:txBody>
                  <a:tcPr anchor="ctr"/>
                </a:tc>
                <a:tc>
                  <a:txBody>
                    <a:bodyPr/>
                    <a:lstStyle/>
                    <a:p>
                      <a:pPr algn="ctr"/>
                      <a:r>
                        <a:rPr lang="en-US" sz="1100" dirty="0">
                          <a:solidFill>
                            <a:schemeClr val="tx1"/>
                          </a:solidFill>
                        </a:rPr>
                        <a:t>Soy </a:t>
                      </a:r>
                    </a:p>
                  </a:txBody>
                  <a:tcPr anchor="ctr"/>
                </a:tc>
                <a:tc>
                  <a:txBody>
                    <a:bodyPr/>
                    <a:lstStyle/>
                    <a:p>
                      <a:pPr algn="ctr"/>
                      <a:r>
                        <a:rPr lang="en-US" sz="1100" dirty="0">
                          <a:solidFill>
                            <a:schemeClr val="tx1"/>
                          </a:solidFill>
                        </a:rPr>
                        <a:t>Sulphur</a:t>
                      </a:r>
                      <a:r>
                        <a:rPr lang="en-US" sz="1100" baseline="0" dirty="0">
                          <a:solidFill>
                            <a:schemeClr val="tx1"/>
                          </a:solidFill>
                        </a:rPr>
                        <a:t> Dioxide</a:t>
                      </a:r>
                      <a:endParaRPr lang="en-US" sz="1100" dirty="0">
                        <a:solidFill>
                          <a:schemeClr val="tx1"/>
                        </a:solidFill>
                      </a:endParaRPr>
                    </a:p>
                  </a:txBody>
                  <a:tcPr anchor="ctr"/>
                </a:tc>
                <a:tc>
                  <a:txBody>
                    <a:bodyPr/>
                    <a:lstStyle/>
                    <a:p>
                      <a:pPr algn="ctr"/>
                      <a:r>
                        <a:rPr lang="en-US" sz="1100" dirty="0">
                          <a:solidFill>
                            <a:schemeClr val="tx1"/>
                          </a:solidFill>
                        </a:rPr>
                        <a:t>Tree Nuts</a:t>
                      </a:r>
                    </a:p>
                  </a:txBody>
                  <a:tcPr anchor="ctr"/>
                </a:tc>
                <a:extLst>
                  <a:ext uri="{0D108BD9-81ED-4DB2-BD59-A6C34878D82A}">
                    <a16:rowId xmlns:a16="http://schemas.microsoft.com/office/drawing/2014/main" val="3955164843"/>
                  </a:ext>
                </a:extLst>
              </a:tr>
              <a:tr h="43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400" b="1" u="none" dirty="0">
                          <a:solidFill>
                            <a:schemeClr val="tx1"/>
                          </a:solidFill>
                        </a:rPr>
                        <a:t>Messi</a:t>
                      </a:r>
                      <a:r>
                        <a:rPr lang="pt-PT" sz="1400" b="1" u="none" baseline="0" dirty="0">
                          <a:solidFill>
                            <a:schemeClr val="tx1"/>
                          </a:solidFill>
                        </a:rPr>
                        <a:t> Chicken Sandwich</a:t>
                      </a:r>
                      <a:endParaRPr lang="en-US" sz="1400" b="1" u="none"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endParaRPr>
                    </a:p>
                  </a:txBody>
                  <a:tcPr anchor="ctr"/>
                </a:tc>
                <a:tc>
                  <a:txBody>
                    <a:bodyPr/>
                    <a:lstStyle/>
                    <a:p>
                      <a:pPr algn="ctr"/>
                      <a:r>
                        <a:rPr lang="en-US" sz="1400" b="1" dirty="0">
                          <a:solidFill>
                            <a:schemeClr val="tx1"/>
                          </a:solidFill>
                          <a:latin typeface="+mn-lt"/>
                        </a:rPr>
                        <a:t>MC</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Y-W</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lang="pt-PT" sz="1400" b="1" dirty="0">
                          <a:solidFill>
                            <a:schemeClr val="tx1"/>
                          </a:solidFill>
                          <a:latin typeface="+mn-lt"/>
                        </a:rPr>
                        <a:t>MC</a:t>
                      </a: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kumimoji="0" lang="pt-PT" sz="1400" b="1" i="0" u="none" strike="noStrike" kern="1200" cap="none" spc="0" normalizeH="0" baseline="0" noProof="0">
                          <a:ln>
                            <a:noFill/>
                          </a:ln>
                          <a:solidFill>
                            <a:schemeClr val="tx1"/>
                          </a:solidFill>
                          <a:effectLst/>
                          <a:uLnTx/>
                          <a:uFillTx/>
                          <a:latin typeface="+mn-lt"/>
                          <a:ea typeface="+mn-ea"/>
                          <a:cs typeface="+mn-cs"/>
                        </a:rPr>
                        <a:t>MC</a:t>
                      </a:r>
                      <a:endParaRPr lang="en-US" sz="1400" b="1" dirty="0">
                        <a:solidFill>
                          <a:schemeClr val="tx1"/>
                        </a:solidFill>
                        <a:latin typeface="+mn-lt"/>
                      </a:endParaRPr>
                    </a:p>
                  </a:txBody>
                  <a:tcPr anchor="ctr"/>
                </a:tc>
                <a:tc>
                  <a:txBody>
                    <a:bodyPr/>
                    <a:lstStyle/>
                    <a:p>
                      <a:pPr algn="ctr"/>
                      <a:r>
                        <a:rPr kumimoji="0" lang="pt-PT" sz="1400" b="1" i="0" u="none" strike="noStrike" kern="1200" cap="none" spc="0" normalizeH="0" baseline="0" noProof="0">
                          <a:ln>
                            <a:noFill/>
                          </a:ln>
                          <a:solidFill>
                            <a:schemeClr val="tx1"/>
                          </a:solidFill>
                          <a:effectLst/>
                          <a:uLnTx/>
                          <a:uFillTx/>
                          <a:latin typeface="+mn-lt"/>
                          <a:ea typeface="+mn-ea"/>
                          <a:cs typeface="+mn-cs"/>
                        </a:rPr>
                        <a:t>MC</a:t>
                      </a:r>
                      <a:endParaRPr lang="en-US" sz="1400" b="1" dirty="0">
                        <a:solidFill>
                          <a:schemeClr val="tx1"/>
                        </a:solidFill>
                        <a:latin typeface="+mn-lt"/>
                      </a:endParaRPr>
                    </a:p>
                  </a:txBody>
                  <a:tcPr anchor="ctr"/>
                </a:tc>
                <a:tc>
                  <a:txBody>
                    <a:bodyPr/>
                    <a:lstStyle/>
                    <a:p>
                      <a:pPr algn="ctr"/>
                      <a:r>
                        <a:rPr kumimoji="0" lang="pt-PT" sz="1400" b="1" i="0" u="none" strike="noStrike" kern="1200" cap="none" spc="0" normalizeH="0" baseline="0" noProof="0" dirty="0">
                          <a:ln>
                            <a:noFill/>
                          </a:ln>
                          <a:solidFill>
                            <a:schemeClr val="tx1"/>
                          </a:solidFill>
                          <a:effectLst/>
                          <a:uLnTx/>
                          <a:uFillTx/>
                          <a:latin typeface="+mn-lt"/>
                          <a:ea typeface="+mn-ea"/>
                          <a:cs typeface="+mn-cs"/>
                        </a:rPr>
                        <a:t>MC</a:t>
                      </a:r>
                      <a:endParaRPr lang="en-US" sz="14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tx1"/>
                          </a:solidFill>
                          <a:effectLst/>
                          <a:uLnTx/>
                          <a:uFillTx/>
                          <a:latin typeface="+mn-lt"/>
                          <a:ea typeface="+mn-ea"/>
                          <a:cs typeface="+mn-cs"/>
                        </a:rPr>
                        <a:t>Y</a:t>
                      </a:r>
                      <a:endParaRPr kumimoji="0" lang="en-US" sz="14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en-US" sz="1400" b="1" dirty="0">
                          <a:solidFill>
                            <a:schemeClr val="tx1"/>
                          </a:solidFill>
                          <a:latin typeface="+mn-lt"/>
                        </a:rPr>
                        <a:t>MC</a:t>
                      </a:r>
                    </a:p>
                  </a:txBody>
                  <a:tcPr anchor="ctr"/>
                </a:tc>
                <a:tc>
                  <a:txBody>
                    <a:bodyPr/>
                    <a:lstStyle/>
                    <a:p>
                      <a:pPr algn="ctr"/>
                      <a:r>
                        <a:rPr kumimoji="0" lang="pt-PT" sz="1400" b="1" i="0" u="none" strike="noStrike" kern="1200" cap="none" spc="0" normalizeH="0" baseline="0" noProof="0" dirty="0">
                          <a:ln>
                            <a:noFill/>
                          </a:ln>
                          <a:solidFill>
                            <a:schemeClr val="tx1"/>
                          </a:solidFill>
                          <a:effectLst/>
                          <a:uLnTx/>
                          <a:uFillTx/>
                          <a:latin typeface="+mn-lt"/>
                          <a:ea typeface="+mn-ea"/>
                          <a:cs typeface="+mn-cs"/>
                        </a:rPr>
                        <a:t>MC</a:t>
                      </a:r>
                      <a:endParaRPr lang="en-US" sz="1400" b="1" dirty="0">
                        <a:solidFill>
                          <a:schemeClr val="tx1"/>
                        </a:solidFill>
                        <a:latin typeface="+mn-lt"/>
                      </a:endParaRPr>
                    </a:p>
                  </a:txBody>
                  <a:tcPr anchor="ctr"/>
                </a:tc>
                <a:extLst>
                  <a:ext uri="{0D108BD9-81ED-4DB2-BD59-A6C34878D82A}">
                    <a16:rowId xmlns:a16="http://schemas.microsoft.com/office/drawing/2014/main" val="773202875"/>
                  </a:ext>
                </a:extLst>
              </a:tr>
              <a:tr h="434261">
                <a:tc>
                  <a:txBody>
                    <a:bodyPr/>
                    <a:lstStyle/>
                    <a:p>
                      <a:pPr algn="l"/>
                      <a:r>
                        <a:rPr lang="en-US" sz="1400" b="1" dirty="0">
                          <a:solidFill>
                            <a:schemeClr val="tx1"/>
                          </a:solidFill>
                        </a:rPr>
                        <a:t>BBQ Pulled Pork Sandwich </a:t>
                      </a: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Y-W</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lang="pt-PT" sz="1400" b="1" dirty="0">
                          <a:solidFill>
                            <a:schemeClr val="tx1"/>
                          </a:solidFill>
                          <a:latin typeface="+mn-lt"/>
                        </a:rPr>
                        <a:t>MC</a:t>
                      </a: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kumimoji="0" lang="pt-PT" sz="1400" b="1" i="0" u="none" strike="noStrike" kern="1200" cap="none" spc="0" normalizeH="0" baseline="0" noProof="0">
                          <a:ln>
                            <a:noFill/>
                          </a:ln>
                          <a:solidFill>
                            <a:schemeClr val="tx1"/>
                          </a:solidFill>
                          <a:effectLst/>
                          <a:uLnTx/>
                          <a:uFillTx/>
                          <a:latin typeface="+mn-lt"/>
                          <a:ea typeface="+mn-ea"/>
                          <a:cs typeface="+mn-cs"/>
                        </a:rPr>
                        <a:t>MC</a:t>
                      </a:r>
                      <a:endParaRPr lang="en-US" sz="1400" b="1" dirty="0">
                        <a:solidFill>
                          <a:schemeClr val="tx1"/>
                        </a:solidFill>
                        <a:latin typeface="+mn-lt"/>
                      </a:endParaRPr>
                    </a:p>
                  </a:txBody>
                  <a:tcPr anchor="ctr"/>
                </a:tc>
                <a:tc>
                  <a:txBody>
                    <a:bodyPr/>
                    <a:lstStyle/>
                    <a:p>
                      <a:pPr algn="ctr"/>
                      <a:r>
                        <a:rPr kumimoji="0" lang="pt-PT" sz="1400" b="1" i="0" u="none" strike="noStrike" kern="1200" cap="none" spc="0" normalizeH="0" baseline="0" noProof="0">
                          <a:ln>
                            <a:noFill/>
                          </a:ln>
                          <a:solidFill>
                            <a:schemeClr val="tx1"/>
                          </a:solidFill>
                          <a:effectLst/>
                          <a:uLnTx/>
                          <a:uFillTx/>
                          <a:latin typeface="+mn-lt"/>
                          <a:ea typeface="+mn-ea"/>
                          <a:cs typeface="+mn-cs"/>
                        </a:rPr>
                        <a:t>MC</a:t>
                      </a:r>
                      <a:endParaRPr lang="en-US" sz="1400" b="1" dirty="0">
                        <a:solidFill>
                          <a:schemeClr val="tx1"/>
                        </a:solidFill>
                        <a:latin typeface="+mn-lt"/>
                      </a:endParaRPr>
                    </a:p>
                  </a:txBody>
                  <a:tcPr anchor="ctr"/>
                </a:tc>
                <a:tc>
                  <a:txBody>
                    <a:bodyPr/>
                    <a:lstStyle/>
                    <a:p>
                      <a:pPr algn="ctr"/>
                      <a:r>
                        <a:rPr kumimoji="0" lang="pt-PT" sz="1400" b="1" i="0" u="none" strike="noStrike" kern="1200" cap="none" spc="0" normalizeH="0" baseline="0" noProof="0">
                          <a:ln>
                            <a:noFill/>
                          </a:ln>
                          <a:solidFill>
                            <a:schemeClr val="tx1"/>
                          </a:solidFill>
                          <a:effectLst/>
                          <a:uLnTx/>
                          <a:uFillTx/>
                          <a:latin typeface="+mn-lt"/>
                          <a:ea typeface="+mn-ea"/>
                          <a:cs typeface="+mn-cs"/>
                        </a:rPr>
                        <a:t>MC</a:t>
                      </a:r>
                      <a:endParaRPr lang="en-US" sz="14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tx1"/>
                          </a:solidFill>
                          <a:effectLst/>
                          <a:uLnTx/>
                          <a:uFillTx/>
                          <a:latin typeface="+mn-lt"/>
                          <a:ea typeface="+mn-ea"/>
                          <a:cs typeface="+mn-cs"/>
                        </a:rPr>
                        <a:t>Y</a:t>
                      </a:r>
                      <a:endParaRPr kumimoji="0" lang="en-US" sz="14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kumimoji="0" lang="pt-PT" sz="1400" b="1" i="0" u="none" strike="noStrike" kern="1200" cap="none" spc="0" normalizeH="0" baseline="0" noProof="0" dirty="0">
                          <a:ln>
                            <a:noFill/>
                          </a:ln>
                          <a:solidFill>
                            <a:schemeClr val="tx1"/>
                          </a:solidFill>
                          <a:effectLst/>
                          <a:uLnTx/>
                          <a:uFillTx/>
                          <a:latin typeface="+mn-lt"/>
                          <a:ea typeface="+mn-ea"/>
                          <a:cs typeface="+mn-cs"/>
                        </a:rPr>
                        <a:t>MC</a:t>
                      </a:r>
                      <a:endParaRPr lang="en-US" sz="1400" b="1" dirty="0">
                        <a:solidFill>
                          <a:schemeClr val="tx1"/>
                        </a:solidFill>
                        <a:latin typeface="+mn-lt"/>
                      </a:endParaRPr>
                    </a:p>
                  </a:txBody>
                  <a:tcPr anchor="ctr"/>
                </a:tc>
                <a:extLst>
                  <a:ext uri="{0D108BD9-81ED-4DB2-BD59-A6C34878D82A}">
                    <a16:rowId xmlns:a16="http://schemas.microsoft.com/office/drawing/2014/main" val="4238345443"/>
                  </a:ext>
                </a:extLst>
              </a:tr>
              <a:tr h="434261">
                <a:tc>
                  <a:txBody>
                    <a:bodyPr/>
                    <a:lstStyle/>
                    <a:p>
                      <a:pPr algn="l"/>
                      <a:r>
                        <a:rPr lang="en-US" sz="1400" b="1" dirty="0">
                          <a:solidFill>
                            <a:schemeClr val="tx1"/>
                          </a:solidFill>
                        </a:rPr>
                        <a:t>Grilled Chicken Sandwich &amp; Fries</a:t>
                      </a: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Y-W</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MC</a:t>
                      </a: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MC</a:t>
                      </a:r>
                    </a:p>
                  </a:txBody>
                  <a:tcPr anchor="ctr"/>
                </a:tc>
                <a:tc>
                  <a:txBody>
                    <a:bodyPr/>
                    <a:lstStyle/>
                    <a:p>
                      <a:pPr algn="ctr"/>
                      <a:r>
                        <a:rPr lang="en-US" sz="1400" b="1" dirty="0">
                          <a:solidFill>
                            <a:schemeClr val="tx1"/>
                          </a:solidFill>
                          <a:latin typeface="+mn-lt"/>
                        </a:rPr>
                        <a:t>MC</a:t>
                      </a:r>
                    </a:p>
                  </a:txBody>
                  <a:tcPr anchor="ctr"/>
                </a:tc>
                <a:tc>
                  <a:txBody>
                    <a:bodyPr/>
                    <a:lstStyle/>
                    <a:p>
                      <a:pPr algn="ctr"/>
                      <a:r>
                        <a:rPr lang="en-US" sz="1400" b="1" dirty="0">
                          <a:solidFill>
                            <a:schemeClr val="tx1"/>
                          </a:solidFill>
                          <a:latin typeface="+mn-lt"/>
                        </a:rPr>
                        <a:t>MC</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mn-lt"/>
                          <a:ea typeface="+mn-ea"/>
                          <a:cs typeface="+mn-cs"/>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tx1"/>
                          </a:solidFill>
                          <a:effectLst/>
                          <a:uLnTx/>
                          <a:uFillTx/>
                          <a:latin typeface="+mn-lt"/>
                          <a:ea typeface="+mn-ea"/>
                          <a:cs typeface="+mn-cs"/>
                        </a:rPr>
                        <a:t>Y</a:t>
                      </a:r>
                      <a:endParaRPr kumimoji="0" lang="en-US" sz="14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en-US" sz="1400" b="1" dirty="0">
                          <a:solidFill>
                            <a:schemeClr val="tx1"/>
                          </a:solidFill>
                          <a:latin typeface="+mn-lt"/>
                        </a:rPr>
                        <a:t>MC</a:t>
                      </a:r>
                    </a:p>
                  </a:txBody>
                  <a:tcPr anchor="ctr"/>
                </a:tc>
                <a:extLst>
                  <a:ext uri="{0D108BD9-81ED-4DB2-BD59-A6C34878D82A}">
                    <a16:rowId xmlns:a16="http://schemas.microsoft.com/office/drawing/2014/main" val="2454465273"/>
                  </a:ext>
                </a:extLst>
              </a:tr>
              <a:tr h="383172">
                <a:tc>
                  <a:txBody>
                    <a:bodyPr/>
                    <a:lstStyle/>
                    <a:p>
                      <a:pPr algn="l"/>
                      <a:endParaRPr lang="en-US" sz="1400" b="1" dirty="0">
                        <a:solidFill>
                          <a:schemeClr val="tx1"/>
                        </a:solidFill>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285078643"/>
                  </a:ext>
                </a:extLst>
              </a:tr>
              <a:tr h="43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u="none" dirty="0">
                        <a:solidFill>
                          <a:schemeClr val="tx1"/>
                        </a:solidFill>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4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chemeClr val="tx1"/>
                        </a:solidFill>
                        <a:effectLst/>
                        <a:uLnTx/>
                        <a:uFillTx/>
                        <a:latin typeface="+mn-lt"/>
                        <a:ea typeface="+mn-ea"/>
                        <a:cs typeface="+mn-cs"/>
                      </a:endParaRPr>
                    </a:p>
                  </a:txBody>
                  <a:tcPr anchor="ctr"/>
                </a:tc>
                <a:extLst>
                  <a:ext uri="{0D108BD9-81ED-4DB2-BD59-A6C34878D82A}">
                    <a16:rowId xmlns:a16="http://schemas.microsoft.com/office/drawing/2014/main" val="2141058562"/>
                  </a:ext>
                </a:extLst>
              </a:tr>
            </a:tbl>
          </a:graphicData>
        </a:graphic>
      </p:graphicFrame>
      <p:sp>
        <p:nvSpPr>
          <p:cNvPr id="2" name="TextBox 1">
            <a:extLst>
              <a:ext uri="{FF2B5EF4-FFF2-40B4-BE49-F238E27FC236}">
                <a16:creationId xmlns:a16="http://schemas.microsoft.com/office/drawing/2014/main" id="{587EB4D0-4BD3-1159-3002-6ACD104E431A}"/>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Tree>
    <p:extLst>
      <p:ext uri="{BB962C8B-B14F-4D97-AF65-F5344CB8AC3E}">
        <p14:creationId xmlns:p14="http://schemas.microsoft.com/office/powerpoint/2010/main" val="2883124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972588"/>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SSS</a:t>
            </a:r>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41615" y="250557"/>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424542" y="1204727"/>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2967397" y="1287426"/>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616850" y="1339767"/>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462893" y="1211729"/>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090454" y="1319442"/>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787103" y="1248307"/>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418924" y="1199806"/>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350042" y="1261403"/>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850141" y="1184591"/>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667373" y="1200579"/>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325328" y="1046113"/>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9989325" y="1240640"/>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700215" y="1077155"/>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76188" y="1245644"/>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Table 24"/>
          <p:cNvGraphicFramePr>
            <a:graphicFrameLocks noGrp="1"/>
          </p:cNvGraphicFramePr>
          <p:nvPr>
            <p:extLst>
              <p:ext uri="{D42A27DB-BD31-4B8C-83A1-F6EECF244321}">
                <p14:modId xmlns:p14="http://schemas.microsoft.com/office/powerpoint/2010/main" val="3706537710"/>
              </p:ext>
            </p:extLst>
          </p:nvPr>
        </p:nvGraphicFramePr>
        <p:xfrm>
          <a:off x="218752" y="1739126"/>
          <a:ext cx="11730874" cy="4639836"/>
        </p:xfrm>
        <a:graphic>
          <a:graphicData uri="http://schemas.openxmlformats.org/drawingml/2006/table">
            <a:tbl>
              <a:tblPr firstRow="1" bandRow="1">
                <a:tableStyleId>{F5AB1C69-6EDB-4FF4-983F-18BD219EF322}</a:tableStyleId>
              </a:tblPr>
              <a:tblGrid>
                <a:gridCol w="2056615">
                  <a:extLst>
                    <a:ext uri="{9D8B030D-6E8A-4147-A177-3AD203B41FA5}">
                      <a16:colId xmlns:a16="http://schemas.microsoft.com/office/drawing/2014/main" val="846993778"/>
                    </a:ext>
                  </a:extLst>
                </a:gridCol>
                <a:gridCol w="712382">
                  <a:extLst>
                    <a:ext uri="{9D8B030D-6E8A-4147-A177-3AD203B41FA5}">
                      <a16:colId xmlns:a16="http://schemas.microsoft.com/office/drawing/2014/main" val="1694936116"/>
                    </a:ext>
                  </a:extLst>
                </a:gridCol>
                <a:gridCol w="716988">
                  <a:extLst>
                    <a:ext uri="{9D8B030D-6E8A-4147-A177-3AD203B41FA5}">
                      <a16:colId xmlns:a16="http://schemas.microsoft.com/office/drawing/2014/main" val="2363815482"/>
                    </a:ext>
                  </a:extLst>
                </a:gridCol>
                <a:gridCol w="546090">
                  <a:extLst>
                    <a:ext uri="{9D8B030D-6E8A-4147-A177-3AD203B41FA5}">
                      <a16:colId xmlns:a16="http://schemas.microsoft.com/office/drawing/2014/main" val="2535345177"/>
                    </a:ext>
                  </a:extLst>
                </a:gridCol>
                <a:gridCol w="952981">
                  <a:extLst>
                    <a:ext uri="{9D8B030D-6E8A-4147-A177-3AD203B41FA5}">
                      <a16:colId xmlns:a16="http://schemas.microsoft.com/office/drawing/2014/main" val="73577042"/>
                    </a:ext>
                  </a:extLst>
                </a:gridCol>
                <a:gridCol w="556798">
                  <a:extLst>
                    <a:ext uri="{9D8B030D-6E8A-4147-A177-3AD203B41FA5}">
                      <a16:colId xmlns:a16="http://schemas.microsoft.com/office/drawing/2014/main" val="958890687"/>
                    </a:ext>
                  </a:extLst>
                </a:gridCol>
                <a:gridCol w="582005">
                  <a:extLst>
                    <a:ext uri="{9D8B030D-6E8A-4147-A177-3AD203B41FA5}">
                      <a16:colId xmlns:a16="http://schemas.microsoft.com/office/drawing/2014/main" val="1379330837"/>
                    </a:ext>
                  </a:extLst>
                </a:gridCol>
                <a:gridCol w="706775">
                  <a:extLst>
                    <a:ext uri="{9D8B030D-6E8A-4147-A177-3AD203B41FA5}">
                      <a16:colId xmlns:a16="http://schemas.microsoft.com/office/drawing/2014/main" val="2906763018"/>
                    </a:ext>
                  </a:extLst>
                </a:gridCol>
                <a:gridCol w="829340">
                  <a:extLst>
                    <a:ext uri="{9D8B030D-6E8A-4147-A177-3AD203B41FA5}">
                      <a16:colId xmlns:a16="http://schemas.microsoft.com/office/drawing/2014/main" val="404717716"/>
                    </a:ext>
                  </a:extLst>
                </a:gridCol>
                <a:gridCol w="723014">
                  <a:extLst>
                    <a:ext uri="{9D8B030D-6E8A-4147-A177-3AD203B41FA5}">
                      <a16:colId xmlns:a16="http://schemas.microsoft.com/office/drawing/2014/main" val="1372457699"/>
                    </a:ext>
                  </a:extLst>
                </a:gridCol>
                <a:gridCol w="637953">
                  <a:extLst>
                    <a:ext uri="{9D8B030D-6E8A-4147-A177-3AD203B41FA5}">
                      <a16:colId xmlns:a16="http://schemas.microsoft.com/office/drawing/2014/main" val="878052675"/>
                    </a:ext>
                  </a:extLst>
                </a:gridCol>
                <a:gridCol w="734085">
                  <a:extLst>
                    <a:ext uri="{9D8B030D-6E8A-4147-A177-3AD203B41FA5}">
                      <a16:colId xmlns:a16="http://schemas.microsoft.com/office/drawing/2014/main" val="2932023883"/>
                    </a:ext>
                  </a:extLst>
                </a:gridCol>
                <a:gridCol w="658616">
                  <a:extLst>
                    <a:ext uri="{9D8B030D-6E8A-4147-A177-3AD203B41FA5}">
                      <a16:colId xmlns:a16="http://schemas.microsoft.com/office/drawing/2014/main" val="2759056400"/>
                    </a:ext>
                  </a:extLst>
                </a:gridCol>
                <a:gridCol w="658616">
                  <a:extLst>
                    <a:ext uri="{9D8B030D-6E8A-4147-A177-3AD203B41FA5}">
                      <a16:colId xmlns:a16="http://schemas.microsoft.com/office/drawing/2014/main" val="235799756"/>
                    </a:ext>
                  </a:extLst>
                </a:gridCol>
                <a:gridCol w="658616">
                  <a:extLst>
                    <a:ext uri="{9D8B030D-6E8A-4147-A177-3AD203B41FA5}">
                      <a16:colId xmlns:a16="http://schemas.microsoft.com/office/drawing/2014/main" val="1471554855"/>
                    </a:ext>
                  </a:extLst>
                </a:gridCol>
              </a:tblGrid>
              <a:tr h="0">
                <a:tc>
                  <a:txBody>
                    <a:bodyPr/>
                    <a:lstStyle/>
                    <a:p>
                      <a:pPr algn="ctr"/>
                      <a:r>
                        <a:rPr lang="en-US" sz="2000" b="1" u="sng" dirty="0">
                          <a:solidFill>
                            <a:schemeClr val="tx1"/>
                          </a:solidFill>
                        </a:rPr>
                        <a:t>Salads</a:t>
                      </a:r>
                    </a:p>
                  </a:txBody>
                  <a:tcPr anchor="ctr"/>
                </a:tc>
                <a:tc>
                  <a:txBody>
                    <a:bodyPr/>
                    <a:lstStyle/>
                    <a:p>
                      <a:pPr algn="ctr"/>
                      <a:r>
                        <a:rPr lang="en-US" sz="1100" b="1" dirty="0">
                          <a:solidFill>
                            <a:schemeClr val="tx1"/>
                          </a:solidFill>
                        </a:rPr>
                        <a:t>Celery</a:t>
                      </a:r>
                    </a:p>
                  </a:txBody>
                  <a:tcPr anchor="ctr"/>
                </a:tc>
                <a:tc>
                  <a:txBody>
                    <a:bodyPr/>
                    <a:lstStyle/>
                    <a:p>
                      <a:pPr algn="ctr"/>
                      <a:r>
                        <a:rPr lang="en-US" sz="1100" dirty="0">
                          <a:solidFill>
                            <a:schemeClr val="tx1"/>
                          </a:solidFill>
                        </a:rPr>
                        <a:t>Eggs</a:t>
                      </a:r>
                    </a:p>
                  </a:txBody>
                  <a:tcPr anchor="ctr"/>
                </a:tc>
                <a:tc>
                  <a:txBody>
                    <a:bodyPr/>
                    <a:lstStyle/>
                    <a:p>
                      <a:pPr algn="ctr"/>
                      <a:r>
                        <a:rPr lang="en-US" sz="1100" dirty="0">
                          <a:solidFill>
                            <a:schemeClr val="tx1"/>
                          </a:solidFill>
                        </a:rPr>
                        <a:t>Fish</a:t>
                      </a:r>
                    </a:p>
                  </a:txBody>
                  <a:tcPr anchor="ctr"/>
                </a:tc>
                <a:tc>
                  <a:txBody>
                    <a:bodyPr/>
                    <a:lstStyle/>
                    <a:p>
                      <a:pPr algn="ctr"/>
                      <a:r>
                        <a:rPr lang="en-US" sz="1100" dirty="0">
                          <a:solidFill>
                            <a:schemeClr val="tx1"/>
                          </a:solidFill>
                        </a:rPr>
                        <a:t>Cereal</a:t>
                      </a:r>
                      <a:r>
                        <a:rPr lang="en-US" sz="1100" baseline="0" dirty="0">
                          <a:solidFill>
                            <a:schemeClr val="tx1"/>
                          </a:solidFill>
                        </a:rPr>
                        <a:t> cont.</a:t>
                      </a:r>
                    </a:p>
                    <a:p>
                      <a:pPr algn="ctr"/>
                      <a:r>
                        <a:rPr lang="en-US" sz="1100" baseline="0" dirty="0">
                          <a:solidFill>
                            <a:schemeClr val="tx1"/>
                          </a:solidFill>
                        </a:rPr>
                        <a:t>Gluten</a:t>
                      </a:r>
                      <a:endParaRPr lang="en-US" sz="1100" dirty="0">
                        <a:solidFill>
                          <a:schemeClr val="tx1"/>
                        </a:solidFill>
                      </a:endParaRPr>
                    </a:p>
                  </a:txBody>
                  <a:tcPr anchor="ctr"/>
                </a:tc>
                <a:tc>
                  <a:txBody>
                    <a:bodyPr/>
                    <a:lstStyle/>
                    <a:p>
                      <a:pPr algn="ctr"/>
                      <a:r>
                        <a:rPr lang="en-US" sz="1100" dirty="0">
                          <a:solidFill>
                            <a:schemeClr val="tx1"/>
                          </a:solidFill>
                        </a:rPr>
                        <a:t>Lupin</a:t>
                      </a:r>
                    </a:p>
                  </a:txBody>
                  <a:tcPr anchor="ctr"/>
                </a:tc>
                <a:tc>
                  <a:txBody>
                    <a:bodyPr/>
                    <a:lstStyle/>
                    <a:p>
                      <a:pPr algn="ctr"/>
                      <a:r>
                        <a:rPr lang="en-US" sz="1100" dirty="0">
                          <a:solidFill>
                            <a:schemeClr val="tx1"/>
                          </a:solidFill>
                        </a:rPr>
                        <a:t>Milk</a:t>
                      </a:r>
                    </a:p>
                  </a:txBody>
                  <a:tcPr anchor="ctr"/>
                </a:tc>
                <a:tc>
                  <a:txBody>
                    <a:bodyPr/>
                    <a:lstStyle/>
                    <a:p>
                      <a:pPr algn="ctr"/>
                      <a:r>
                        <a:rPr lang="en-US" sz="1100" dirty="0">
                          <a:solidFill>
                            <a:schemeClr val="tx1"/>
                          </a:solidFill>
                        </a:rPr>
                        <a:t>Molluscs</a:t>
                      </a:r>
                    </a:p>
                  </a:txBody>
                  <a:tcPr anchor="ctr"/>
                </a:tc>
                <a:tc>
                  <a:txBody>
                    <a:bodyPr/>
                    <a:lstStyle/>
                    <a:p>
                      <a:pPr algn="ctr"/>
                      <a:r>
                        <a:rPr lang="en-US" sz="1100" dirty="0">
                          <a:solidFill>
                            <a:schemeClr val="tx1"/>
                          </a:solidFill>
                        </a:rPr>
                        <a:t>Mustard</a:t>
                      </a:r>
                    </a:p>
                  </a:txBody>
                  <a:tcPr anchor="ctr"/>
                </a:tc>
                <a:tc>
                  <a:txBody>
                    <a:bodyPr/>
                    <a:lstStyle/>
                    <a:p>
                      <a:pPr algn="ctr"/>
                      <a:r>
                        <a:rPr lang="en-US" sz="1100" dirty="0">
                          <a:solidFill>
                            <a:schemeClr val="tx1"/>
                          </a:solidFill>
                        </a:rPr>
                        <a:t>Peanuts</a:t>
                      </a:r>
                    </a:p>
                  </a:txBody>
                  <a:tcPr anchor="ctr"/>
                </a:tc>
                <a:tc>
                  <a:txBody>
                    <a:bodyPr/>
                    <a:lstStyle/>
                    <a:p>
                      <a:pPr algn="ctr"/>
                      <a:r>
                        <a:rPr lang="en-US" sz="1100" dirty="0">
                          <a:solidFill>
                            <a:schemeClr val="tx1"/>
                          </a:solidFill>
                        </a:rPr>
                        <a:t>Sesame</a:t>
                      </a:r>
                    </a:p>
                  </a:txBody>
                  <a:tcPr anchor="ctr"/>
                </a:tc>
                <a:tc>
                  <a:txBody>
                    <a:bodyPr/>
                    <a:lstStyle/>
                    <a:p>
                      <a:pPr algn="ctr"/>
                      <a:r>
                        <a:rPr lang="en-US" sz="1100" dirty="0">
                          <a:solidFill>
                            <a:schemeClr val="tx1"/>
                          </a:solidFill>
                        </a:rPr>
                        <a:t>Shellfish</a:t>
                      </a:r>
                    </a:p>
                  </a:txBody>
                  <a:tcPr anchor="ctr"/>
                </a:tc>
                <a:tc>
                  <a:txBody>
                    <a:bodyPr/>
                    <a:lstStyle/>
                    <a:p>
                      <a:pPr algn="ctr"/>
                      <a:r>
                        <a:rPr lang="en-US" sz="1100" dirty="0">
                          <a:solidFill>
                            <a:schemeClr val="tx1"/>
                          </a:solidFill>
                        </a:rPr>
                        <a:t>Soy </a:t>
                      </a:r>
                    </a:p>
                  </a:txBody>
                  <a:tcPr anchor="ctr"/>
                </a:tc>
                <a:tc>
                  <a:txBody>
                    <a:bodyPr/>
                    <a:lstStyle/>
                    <a:p>
                      <a:pPr algn="ctr"/>
                      <a:r>
                        <a:rPr lang="en-US" sz="1100" dirty="0">
                          <a:solidFill>
                            <a:schemeClr val="tx1"/>
                          </a:solidFill>
                        </a:rPr>
                        <a:t>Sulphur</a:t>
                      </a:r>
                      <a:r>
                        <a:rPr lang="en-US" sz="1100" baseline="0" dirty="0">
                          <a:solidFill>
                            <a:schemeClr val="tx1"/>
                          </a:solidFill>
                        </a:rPr>
                        <a:t> Dioxide</a:t>
                      </a:r>
                      <a:endParaRPr lang="en-US" sz="1100" dirty="0">
                        <a:solidFill>
                          <a:schemeClr val="tx1"/>
                        </a:solidFill>
                      </a:endParaRPr>
                    </a:p>
                  </a:txBody>
                  <a:tcPr anchor="ctr"/>
                </a:tc>
                <a:tc>
                  <a:txBody>
                    <a:bodyPr/>
                    <a:lstStyle/>
                    <a:p>
                      <a:pPr algn="ctr"/>
                      <a:r>
                        <a:rPr lang="en-US" sz="1100" dirty="0">
                          <a:solidFill>
                            <a:schemeClr val="tx1"/>
                          </a:solidFill>
                        </a:rPr>
                        <a:t>Tree Nuts</a:t>
                      </a:r>
                    </a:p>
                  </a:txBody>
                  <a:tcPr anchor="ctr"/>
                </a:tc>
                <a:extLst>
                  <a:ext uri="{0D108BD9-81ED-4DB2-BD59-A6C34878D82A}">
                    <a16:rowId xmlns:a16="http://schemas.microsoft.com/office/drawing/2014/main" val="3955164843"/>
                  </a:ext>
                </a:extLst>
              </a:tr>
              <a:tr h="43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Chicken Caesar Salad </a:t>
                      </a:r>
                    </a:p>
                  </a:txBody>
                  <a:tcPr anchor="ctr"/>
                </a:tc>
                <a:tc>
                  <a:txBody>
                    <a:bodyPr/>
                    <a:lstStyle/>
                    <a:p>
                      <a:pPr algn="ctr"/>
                      <a:r>
                        <a:rPr lang="en-US" sz="1400" b="1" dirty="0">
                          <a:solidFill>
                            <a:schemeClr val="tx1"/>
                          </a:solidFill>
                        </a:rPr>
                        <a:t>MC</a:t>
                      </a: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B/W</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MS</a:t>
                      </a: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MC</a:t>
                      </a:r>
                    </a:p>
                  </a:txBody>
                  <a:tcPr anchor="ctr"/>
                </a:tc>
                <a:tc>
                  <a:txBody>
                    <a:bodyPr/>
                    <a:lstStyle/>
                    <a:p>
                      <a:pPr algn="ctr"/>
                      <a:r>
                        <a:rPr lang="pt-PT" sz="1400" b="1" dirty="0">
                          <a:solidFill>
                            <a:schemeClr val="tx1"/>
                          </a:solidFill>
                        </a:rPr>
                        <a:t>MC</a:t>
                      </a: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MC</a:t>
                      </a:r>
                    </a:p>
                  </a:txBody>
                  <a:tcPr anchor="ctr"/>
                </a:tc>
                <a:extLst>
                  <a:ext uri="{0D108BD9-81ED-4DB2-BD59-A6C34878D82A}">
                    <a16:rowId xmlns:a16="http://schemas.microsoft.com/office/drawing/2014/main" val="773202875"/>
                  </a:ext>
                </a:extLst>
              </a:tr>
              <a:tr h="434261">
                <a:tc>
                  <a:txBody>
                    <a:bodyPr/>
                    <a:lstStyle/>
                    <a:p>
                      <a:pPr algn="l"/>
                      <a:r>
                        <a:rPr lang="en-US" sz="1400" b="1" dirty="0">
                          <a:solidFill>
                            <a:schemeClr val="tx1"/>
                          </a:solidFill>
                        </a:rPr>
                        <a:t>Steak Cobb Salad</a:t>
                      </a: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Y-W</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rgbClr val="FFFF00"/>
                        </a:solidFill>
                      </a:endParaRPr>
                    </a:p>
                  </a:txBody>
                  <a:tcPr anchor="ctr"/>
                </a:tc>
                <a:extLst>
                  <a:ext uri="{0D108BD9-81ED-4DB2-BD59-A6C34878D82A}">
                    <a16:rowId xmlns:a16="http://schemas.microsoft.com/office/drawing/2014/main" val="4238345443"/>
                  </a:ext>
                </a:extLst>
              </a:tr>
              <a:tr h="434261">
                <a:tc>
                  <a:txBody>
                    <a:bodyPr/>
                    <a:lstStyle/>
                    <a:p>
                      <a:pPr algn="l"/>
                      <a:r>
                        <a:rPr lang="en-US" sz="1400" b="1" dirty="0">
                          <a:solidFill>
                            <a:schemeClr val="tx1"/>
                          </a:solidFill>
                        </a:rPr>
                        <a:t>Asian</a:t>
                      </a:r>
                      <a:r>
                        <a:rPr lang="en-US" sz="1400" b="1" baseline="0" dirty="0">
                          <a:solidFill>
                            <a:schemeClr val="tx1"/>
                          </a:solidFill>
                        </a:rPr>
                        <a:t> Noodle Bowl w/Salmon</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Y-W</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MC</a:t>
                      </a:r>
                    </a:p>
                  </a:txBody>
                  <a:tcPr anchor="ctr"/>
                </a:tc>
                <a:extLst>
                  <a:ext uri="{0D108BD9-81ED-4DB2-BD59-A6C34878D82A}">
                    <a16:rowId xmlns:a16="http://schemas.microsoft.com/office/drawing/2014/main" val="2454465273"/>
                  </a:ext>
                </a:extLst>
              </a:tr>
              <a:tr h="383172">
                <a:tc>
                  <a:txBody>
                    <a:bodyPr/>
                    <a:lstStyle/>
                    <a:p>
                      <a:pPr algn="l"/>
                      <a:r>
                        <a:rPr lang="en-US" sz="1400" b="1" dirty="0">
                          <a:solidFill>
                            <a:schemeClr val="tx1"/>
                          </a:solidFill>
                        </a:rPr>
                        <a:t>Asian</a:t>
                      </a:r>
                      <a:r>
                        <a:rPr lang="en-US" sz="1400" b="1" baseline="0" dirty="0">
                          <a:solidFill>
                            <a:schemeClr val="tx1"/>
                          </a:solidFill>
                        </a:rPr>
                        <a:t> Noodle Bowl w/Chicken</a:t>
                      </a: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Y-W</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MC</a:t>
                      </a:r>
                    </a:p>
                  </a:txBody>
                  <a:tcPr anchor="ctr"/>
                </a:tc>
                <a:extLst>
                  <a:ext uri="{0D108BD9-81ED-4DB2-BD59-A6C34878D82A}">
                    <a16:rowId xmlns:a16="http://schemas.microsoft.com/office/drawing/2014/main" val="285078643"/>
                  </a:ext>
                </a:extLst>
              </a:tr>
              <a:tr h="43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Southwest Bowl w/</a:t>
                      </a:r>
                      <a:r>
                        <a:rPr lang="en-US" sz="1400" b="1" baseline="0" dirty="0">
                          <a:solidFill>
                            <a:schemeClr val="tx1"/>
                          </a:solidFill>
                        </a:rPr>
                        <a:t> salmon</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MC</a:t>
                      </a:r>
                    </a:p>
                  </a:txBody>
                  <a:tcPr anchor="ctr"/>
                </a:tc>
                <a:extLst>
                  <a:ext uri="{0D108BD9-81ED-4DB2-BD59-A6C34878D82A}">
                    <a16:rowId xmlns:a16="http://schemas.microsoft.com/office/drawing/2014/main" val="2141058562"/>
                  </a:ext>
                </a:extLst>
              </a:tr>
              <a:tr h="319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Southwest Bowl w/Chicken</a:t>
                      </a:r>
                    </a:p>
                  </a:txBody>
                  <a:tcPr anchor="ctr"/>
                </a:tc>
                <a:tc>
                  <a:txBody>
                    <a:bodyPr/>
                    <a:lstStyle/>
                    <a:p>
                      <a:pPr algn="ctr"/>
                      <a:r>
                        <a:rPr lang="en-US" sz="1400" b="1" dirty="0">
                          <a:solidFill>
                            <a:schemeClr val="tx1"/>
                          </a:solidFill>
                        </a:rPr>
                        <a:t>MC</a:t>
                      </a: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MC</a:t>
                      </a:r>
                    </a:p>
                  </a:txBody>
                  <a:tcPr anchor="ctr"/>
                </a:tc>
                <a:tc>
                  <a:txBody>
                    <a:bodyPr/>
                    <a:lstStyle/>
                    <a:p>
                      <a:pPr algn="ctr"/>
                      <a:r>
                        <a:rPr lang="en-US" sz="1400" b="1" dirty="0">
                          <a:solidFill>
                            <a:schemeClr val="tx1"/>
                          </a:solidFill>
                        </a:rPr>
                        <a:t>MC</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algn="ctr"/>
                      <a:r>
                        <a:rPr lang="en-US" sz="1400" b="1" dirty="0">
                          <a:solidFill>
                            <a:schemeClr val="tx1"/>
                          </a:solidFill>
                        </a:rPr>
                        <a:t>MC</a:t>
                      </a:r>
                    </a:p>
                  </a:txBody>
                  <a:tcPr anchor="ctr"/>
                </a:tc>
                <a:extLst>
                  <a:ext uri="{0D108BD9-81ED-4DB2-BD59-A6C34878D82A}">
                    <a16:rowId xmlns:a16="http://schemas.microsoft.com/office/drawing/2014/main" val="2008764683"/>
                  </a:ext>
                </a:extLst>
              </a:tr>
              <a:tr h="319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Southwest Bowl w/Beef</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Y-W</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MC</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MC</a:t>
                      </a:r>
                    </a:p>
                  </a:txBody>
                  <a:tcPr anchor="ctr"/>
                </a:tc>
                <a:extLst>
                  <a:ext uri="{0D108BD9-81ED-4DB2-BD59-A6C34878D82A}">
                    <a16:rowId xmlns:a16="http://schemas.microsoft.com/office/drawing/2014/main" val="3601386632"/>
                  </a:ext>
                </a:extLst>
              </a:tr>
              <a:tr h="434261">
                <a:tc>
                  <a:txBody>
                    <a:bodyPr/>
                    <a:lstStyle/>
                    <a:p>
                      <a:pPr algn="l"/>
                      <a:r>
                        <a:rPr lang="en-US" sz="1400" b="1" dirty="0">
                          <a:solidFill>
                            <a:schemeClr val="tx1"/>
                          </a:solidFill>
                        </a:rPr>
                        <a:t>Side Caesar Salad</a:t>
                      </a:r>
                      <a:r>
                        <a:rPr lang="en-US" sz="1400" dirty="0">
                          <a:solidFill>
                            <a:schemeClr val="tx1"/>
                          </a:solidFill>
                        </a:rPr>
                        <a:t> </a:t>
                      </a: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B/W</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MC</a:t>
                      </a: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MC</a:t>
                      </a:r>
                    </a:p>
                  </a:txBody>
                  <a:tcPr anchor="ctr"/>
                </a:tc>
                <a:tc>
                  <a:txBody>
                    <a:bodyPr/>
                    <a:lstStyle/>
                    <a:p>
                      <a:pPr algn="ctr"/>
                      <a:r>
                        <a:rPr lang="pt-PT" sz="1400" b="1" dirty="0">
                          <a:solidFill>
                            <a:schemeClr val="tx1"/>
                          </a:solidFill>
                        </a:rPr>
                        <a:t>MC</a:t>
                      </a: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MC</a:t>
                      </a:r>
                    </a:p>
                  </a:txBody>
                  <a:tcPr anchor="ctr"/>
                </a:tc>
                <a:extLst>
                  <a:ext uri="{0D108BD9-81ED-4DB2-BD59-A6C34878D82A}">
                    <a16:rowId xmlns:a16="http://schemas.microsoft.com/office/drawing/2014/main" val="23022299"/>
                  </a:ext>
                </a:extLst>
              </a:tr>
              <a:tr h="43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Side House Salad (NO dressing) </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Y-W</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rgbClr val="FFFF00"/>
                        </a:solidFill>
                      </a:endParaRPr>
                    </a:p>
                  </a:txBody>
                  <a:tcPr anchor="ctr"/>
                </a:tc>
                <a:tc>
                  <a:txBody>
                    <a:bodyPr/>
                    <a:lstStyle/>
                    <a:p>
                      <a:pPr algn="ctr"/>
                      <a:endParaRPr lang="en-US" sz="1400" b="1" dirty="0">
                        <a:solidFill>
                          <a:srgbClr val="FFFF00"/>
                        </a:solidFill>
                      </a:endParaRPr>
                    </a:p>
                  </a:txBody>
                  <a:tcPr anchor="ctr"/>
                </a:tc>
                <a:tc>
                  <a:txBody>
                    <a:bodyPr/>
                    <a:lstStyle/>
                    <a:p>
                      <a:pPr algn="ctr"/>
                      <a:endParaRPr lang="en-US" sz="1400" b="1" dirty="0">
                        <a:solidFill>
                          <a:srgbClr val="FFFF00"/>
                        </a:solidFill>
                      </a:endParaRPr>
                    </a:p>
                  </a:txBody>
                  <a:tcPr anchor="ctr"/>
                </a:tc>
                <a:tc>
                  <a:txBody>
                    <a:bodyPr/>
                    <a:lstStyle/>
                    <a:p>
                      <a:pPr algn="ctr"/>
                      <a:endParaRPr lang="en-US" sz="1400" b="1" dirty="0">
                        <a:solidFill>
                          <a:srgbClr val="FFFF00"/>
                        </a:solidFill>
                      </a:endParaRPr>
                    </a:p>
                  </a:txBody>
                  <a:tcPr anchor="ctr"/>
                </a:tc>
                <a:tc>
                  <a:txBody>
                    <a:bodyPr/>
                    <a:lstStyle/>
                    <a:p>
                      <a:pPr algn="ctr"/>
                      <a:endParaRPr lang="en-US" sz="1400" b="1" dirty="0">
                        <a:solidFill>
                          <a:srgbClr val="FFFF00"/>
                        </a:solidFill>
                      </a:endParaRPr>
                    </a:p>
                  </a:txBody>
                  <a:tcPr anchor="ctr"/>
                </a:tc>
                <a:tc>
                  <a:txBody>
                    <a:bodyPr/>
                    <a:lstStyle/>
                    <a:p>
                      <a:pPr algn="ctr"/>
                      <a:endParaRPr lang="en-US" sz="1400" b="1" dirty="0">
                        <a:solidFill>
                          <a:srgbClr val="FFFF00"/>
                        </a:solidFill>
                      </a:endParaRPr>
                    </a:p>
                  </a:txBody>
                  <a:tcPr anchor="ctr"/>
                </a:tc>
                <a:tc>
                  <a:txBody>
                    <a:bodyPr/>
                    <a:lstStyle/>
                    <a:p>
                      <a:pPr algn="ctr"/>
                      <a:endParaRPr lang="en-US" sz="1400" b="1" dirty="0">
                        <a:solidFill>
                          <a:srgbClr val="FFFF00"/>
                        </a:solidFill>
                      </a:endParaRPr>
                    </a:p>
                  </a:txBody>
                  <a:tcPr anchor="ctr"/>
                </a:tc>
                <a:extLst>
                  <a:ext uri="{0D108BD9-81ED-4DB2-BD59-A6C34878D82A}">
                    <a16:rowId xmlns:a16="http://schemas.microsoft.com/office/drawing/2014/main" val="2668132522"/>
                  </a:ext>
                </a:extLst>
              </a:tr>
            </a:tbl>
          </a:graphicData>
        </a:graphic>
      </p:graphicFrame>
      <p:sp>
        <p:nvSpPr>
          <p:cNvPr id="2" name="TextBox 1">
            <a:extLst>
              <a:ext uri="{FF2B5EF4-FFF2-40B4-BE49-F238E27FC236}">
                <a16:creationId xmlns:a16="http://schemas.microsoft.com/office/drawing/2014/main" id="{883AD7DF-5C71-15F0-2AA6-3B71F2E05722}"/>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Tree>
    <p:extLst>
      <p:ext uri="{BB962C8B-B14F-4D97-AF65-F5344CB8AC3E}">
        <p14:creationId xmlns:p14="http://schemas.microsoft.com/office/powerpoint/2010/main" val="589329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877077"/>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41615" y="250557"/>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439307" y="1357320"/>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086706" y="1455725"/>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753106" y="1494165"/>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641018" y="1386144"/>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237111" y="1486162"/>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960342" y="1386613"/>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567768" y="1403336"/>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387608" y="1440939"/>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942724" y="1327859"/>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740548" y="1390833"/>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454796" y="1230338"/>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127254" y="1437807"/>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764133" y="1291120"/>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520840" y="1371679"/>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Table 24"/>
          <p:cNvGraphicFramePr>
            <a:graphicFrameLocks noGrp="1"/>
          </p:cNvGraphicFramePr>
          <p:nvPr>
            <p:extLst>
              <p:ext uri="{D42A27DB-BD31-4B8C-83A1-F6EECF244321}">
                <p14:modId xmlns:p14="http://schemas.microsoft.com/office/powerpoint/2010/main" val="1699144549"/>
              </p:ext>
            </p:extLst>
          </p:nvPr>
        </p:nvGraphicFramePr>
        <p:xfrm>
          <a:off x="332572" y="1882827"/>
          <a:ext cx="11730874" cy="4054524"/>
        </p:xfrm>
        <a:graphic>
          <a:graphicData uri="http://schemas.openxmlformats.org/drawingml/2006/table">
            <a:tbl>
              <a:tblPr firstRow="1" bandRow="1">
                <a:tableStyleId>{F5AB1C69-6EDB-4FF4-983F-18BD219EF322}</a:tableStyleId>
              </a:tblPr>
              <a:tblGrid>
                <a:gridCol w="2056615">
                  <a:extLst>
                    <a:ext uri="{9D8B030D-6E8A-4147-A177-3AD203B41FA5}">
                      <a16:colId xmlns:a16="http://schemas.microsoft.com/office/drawing/2014/main" val="846993778"/>
                    </a:ext>
                  </a:extLst>
                </a:gridCol>
                <a:gridCol w="712382">
                  <a:extLst>
                    <a:ext uri="{9D8B030D-6E8A-4147-A177-3AD203B41FA5}">
                      <a16:colId xmlns:a16="http://schemas.microsoft.com/office/drawing/2014/main" val="1694936116"/>
                    </a:ext>
                  </a:extLst>
                </a:gridCol>
                <a:gridCol w="716988">
                  <a:extLst>
                    <a:ext uri="{9D8B030D-6E8A-4147-A177-3AD203B41FA5}">
                      <a16:colId xmlns:a16="http://schemas.microsoft.com/office/drawing/2014/main" val="2363815482"/>
                    </a:ext>
                  </a:extLst>
                </a:gridCol>
                <a:gridCol w="546090">
                  <a:extLst>
                    <a:ext uri="{9D8B030D-6E8A-4147-A177-3AD203B41FA5}">
                      <a16:colId xmlns:a16="http://schemas.microsoft.com/office/drawing/2014/main" val="2535345177"/>
                    </a:ext>
                  </a:extLst>
                </a:gridCol>
                <a:gridCol w="952981">
                  <a:extLst>
                    <a:ext uri="{9D8B030D-6E8A-4147-A177-3AD203B41FA5}">
                      <a16:colId xmlns:a16="http://schemas.microsoft.com/office/drawing/2014/main" val="73577042"/>
                    </a:ext>
                  </a:extLst>
                </a:gridCol>
                <a:gridCol w="556798">
                  <a:extLst>
                    <a:ext uri="{9D8B030D-6E8A-4147-A177-3AD203B41FA5}">
                      <a16:colId xmlns:a16="http://schemas.microsoft.com/office/drawing/2014/main" val="958890687"/>
                    </a:ext>
                  </a:extLst>
                </a:gridCol>
                <a:gridCol w="578213">
                  <a:extLst>
                    <a:ext uri="{9D8B030D-6E8A-4147-A177-3AD203B41FA5}">
                      <a16:colId xmlns:a16="http://schemas.microsoft.com/office/drawing/2014/main" val="1379330837"/>
                    </a:ext>
                  </a:extLst>
                </a:gridCol>
                <a:gridCol w="712932">
                  <a:extLst>
                    <a:ext uri="{9D8B030D-6E8A-4147-A177-3AD203B41FA5}">
                      <a16:colId xmlns:a16="http://schemas.microsoft.com/office/drawing/2014/main" val="2906763018"/>
                    </a:ext>
                  </a:extLst>
                </a:gridCol>
                <a:gridCol w="826975">
                  <a:extLst>
                    <a:ext uri="{9D8B030D-6E8A-4147-A177-3AD203B41FA5}">
                      <a16:colId xmlns:a16="http://schemas.microsoft.com/office/drawing/2014/main" val="404717716"/>
                    </a:ext>
                  </a:extLst>
                </a:gridCol>
                <a:gridCol w="723014">
                  <a:extLst>
                    <a:ext uri="{9D8B030D-6E8A-4147-A177-3AD203B41FA5}">
                      <a16:colId xmlns:a16="http://schemas.microsoft.com/office/drawing/2014/main" val="1372457699"/>
                    </a:ext>
                  </a:extLst>
                </a:gridCol>
                <a:gridCol w="637953">
                  <a:extLst>
                    <a:ext uri="{9D8B030D-6E8A-4147-A177-3AD203B41FA5}">
                      <a16:colId xmlns:a16="http://schemas.microsoft.com/office/drawing/2014/main" val="878052675"/>
                    </a:ext>
                  </a:extLst>
                </a:gridCol>
                <a:gridCol w="734085">
                  <a:extLst>
                    <a:ext uri="{9D8B030D-6E8A-4147-A177-3AD203B41FA5}">
                      <a16:colId xmlns:a16="http://schemas.microsoft.com/office/drawing/2014/main" val="2932023883"/>
                    </a:ext>
                  </a:extLst>
                </a:gridCol>
                <a:gridCol w="658616">
                  <a:extLst>
                    <a:ext uri="{9D8B030D-6E8A-4147-A177-3AD203B41FA5}">
                      <a16:colId xmlns:a16="http://schemas.microsoft.com/office/drawing/2014/main" val="2759056400"/>
                    </a:ext>
                  </a:extLst>
                </a:gridCol>
                <a:gridCol w="658616">
                  <a:extLst>
                    <a:ext uri="{9D8B030D-6E8A-4147-A177-3AD203B41FA5}">
                      <a16:colId xmlns:a16="http://schemas.microsoft.com/office/drawing/2014/main" val="235799756"/>
                    </a:ext>
                  </a:extLst>
                </a:gridCol>
                <a:gridCol w="658616">
                  <a:extLst>
                    <a:ext uri="{9D8B030D-6E8A-4147-A177-3AD203B41FA5}">
                      <a16:colId xmlns:a16="http://schemas.microsoft.com/office/drawing/2014/main" val="1471554855"/>
                    </a:ext>
                  </a:extLst>
                </a:gridCol>
              </a:tblGrid>
              <a:tr h="0">
                <a:tc>
                  <a:txBody>
                    <a:bodyPr/>
                    <a:lstStyle/>
                    <a:p>
                      <a:pPr algn="ctr"/>
                      <a:r>
                        <a:rPr lang="en-US" sz="2000" b="1" u="sng" dirty="0">
                          <a:solidFill>
                            <a:schemeClr val="tx1"/>
                          </a:solidFill>
                        </a:rPr>
                        <a:t>Salad</a:t>
                      </a:r>
                      <a:r>
                        <a:rPr lang="en-US" sz="2000" b="1" u="sng" baseline="0" dirty="0">
                          <a:solidFill>
                            <a:schemeClr val="tx1"/>
                          </a:solidFill>
                        </a:rPr>
                        <a:t> Dressings</a:t>
                      </a:r>
                      <a:endParaRPr lang="en-US" sz="2000" b="1" u="sng" dirty="0">
                        <a:solidFill>
                          <a:schemeClr val="tx1"/>
                        </a:solidFill>
                      </a:endParaRPr>
                    </a:p>
                  </a:txBody>
                  <a:tcPr anchor="ctr"/>
                </a:tc>
                <a:tc>
                  <a:txBody>
                    <a:bodyPr/>
                    <a:lstStyle/>
                    <a:p>
                      <a:pPr algn="ctr"/>
                      <a:r>
                        <a:rPr lang="en-US" sz="1100" b="1" dirty="0">
                          <a:solidFill>
                            <a:schemeClr val="tx1"/>
                          </a:solidFill>
                        </a:rPr>
                        <a:t>Celery</a:t>
                      </a:r>
                    </a:p>
                  </a:txBody>
                  <a:tcPr anchor="ctr"/>
                </a:tc>
                <a:tc>
                  <a:txBody>
                    <a:bodyPr/>
                    <a:lstStyle/>
                    <a:p>
                      <a:pPr algn="ctr"/>
                      <a:r>
                        <a:rPr lang="en-US" sz="1100" dirty="0">
                          <a:solidFill>
                            <a:schemeClr val="tx1"/>
                          </a:solidFill>
                        </a:rPr>
                        <a:t>Eggs</a:t>
                      </a:r>
                    </a:p>
                  </a:txBody>
                  <a:tcPr anchor="ctr"/>
                </a:tc>
                <a:tc>
                  <a:txBody>
                    <a:bodyPr/>
                    <a:lstStyle/>
                    <a:p>
                      <a:pPr algn="ctr"/>
                      <a:r>
                        <a:rPr lang="en-US" sz="1100" dirty="0">
                          <a:solidFill>
                            <a:schemeClr val="tx1"/>
                          </a:solidFill>
                        </a:rPr>
                        <a:t>Fish</a:t>
                      </a:r>
                    </a:p>
                  </a:txBody>
                  <a:tcPr anchor="ctr"/>
                </a:tc>
                <a:tc>
                  <a:txBody>
                    <a:bodyPr/>
                    <a:lstStyle/>
                    <a:p>
                      <a:pPr algn="ctr"/>
                      <a:r>
                        <a:rPr lang="en-US" sz="1100" dirty="0">
                          <a:solidFill>
                            <a:schemeClr val="tx1"/>
                          </a:solidFill>
                        </a:rPr>
                        <a:t>Cereal</a:t>
                      </a:r>
                      <a:r>
                        <a:rPr lang="en-US" sz="1100" baseline="0" dirty="0">
                          <a:solidFill>
                            <a:schemeClr val="tx1"/>
                          </a:solidFill>
                        </a:rPr>
                        <a:t> cont.</a:t>
                      </a:r>
                    </a:p>
                    <a:p>
                      <a:pPr algn="ctr"/>
                      <a:r>
                        <a:rPr lang="en-US" sz="1100" baseline="0" dirty="0">
                          <a:solidFill>
                            <a:schemeClr val="tx1"/>
                          </a:solidFill>
                        </a:rPr>
                        <a:t>Gluten</a:t>
                      </a:r>
                      <a:endParaRPr lang="en-US" sz="1100" dirty="0">
                        <a:solidFill>
                          <a:schemeClr val="tx1"/>
                        </a:solidFill>
                      </a:endParaRPr>
                    </a:p>
                  </a:txBody>
                  <a:tcPr anchor="ctr"/>
                </a:tc>
                <a:tc>
                  <a:txBody>
                    <a:bodyPr/>
                    <a:lstStyle/>
                    <a:p>
                      <a:pPr algn="ctr"/>
                      <a:r>
                        <a:rPr lang="en-US" sz="1100" dirty="0">
                          <a:solidFill>
                            <a:schemeClr val="tx1"/>
                          </a:solidFill>
                        </a:rPr>
                        <a:t>Lupin</a:t>
                      </a:r>
                    </a:p>
                  </a:txBody>
                  <a:tcPr anchor="ctr"/>
                </a:tc>
                <a:tc>
                  <a:txBody>
                    <a:bodyPr/>
                    <a:lstStyle/>
                    <a:p>
                      <a:pPr algn="ctr"/>
                      <a:r>
                        <a:rPr lang="en-US" sz="1100" dirty="0">
                          <a:solidFill>
                            <a:schemeClr val="tx1"/>
                          </a:solidFill>
                        </a:rPr>
                        <a:t>Milk</a:t>
                      </a:r>
                    </a:p>
                  </a:txBody>
                  <a:tcPr anchor="ctr"/>
                </a:tc>
                <a:tc>
                  <a:txBody>
                    <a:bodyPr/>
                    <a:lstStyle/>
                    <a:p>
                      <a:pPr algn="ctr"/>
                      <a:r>
                        <a:rPr lang="en-US" sz="1100" dirty="0">
                          <a:solidFill>
                            <a:schemeClr val="tx1"/>
                          </a:solidFill>
                        </a:rPr>
                        <a:t>Molluscs</a:t>
                      </a:r>
                    </a:p>
                  </a:txBody>
                  <a:tcPr anchor="ctr"/>
                </a:tc>
                <a:tc>
                  <a:txBody>
                    <a:bodyPr/>
                    <a:lstStyle/>
                    <a:p>
                      <a:pPr algn="ctr"/>
                      <a:r>
                        <a:rPr lang="en-US" sz="1100" dirty="0">
                          <a:solidFill>
                            <a:schemeClr val="tx1"/>
                          </a:solidFill>
                        </a:rPr>
                        <a:t>Mustard</a:t>
                      </a:r>
                    </a:p>
                  </a:txBody>
                  <a:tcPr anchor="ctr"/>
                </a:tc>
                <a:tc>
                  <a:txBody>
                    <a:bodyPr/>
                    <a:lstStyle/>
                    <a:p>
                      <a:pPr algn="ctr"/>
                      <a:r>
                        <a:rPr lang="en-US" sz="1100" dirty="0">
                          <a:solidFill>
                            <a:schemeClr val="tx1"/>
                          </a:solidFill>
                        </a:rPr>
                        <a:t>Peanuts</a:t>
                      </a:r>
                    </a:p>
                  </a:txBody>
                  <a:tcPr anchor="ctr"/>
                </a:tc>
                <a:tc>
                  <a:txBody>
                    <a:bodyPr/>
                    <a:lstStyle/>
                    <a:p>
                      <a:pPr algn="ctr"/>
                      <a:r>
                        <a:rPr lang="en-US" sz="1100" dirty="0">
                          <a:solidFill>
                            <a:schemeClr val="tx1"/>
                          </a:solidFill>
                        </a:rPr>
                        <a:t>Sesame</a:t>
                      </a:r>
                    </a:p>
                  </a:txBody>
                  <a:tcPr anchor="ctr"/>
                </a:tc>
                <a:tc>
                  <a:txBody>
                    <a:bodyPr/>
                    <a:lstStyle/>
                    <a:p>
                      <a:pPr algn="ctr"/>
                      <a:r>
                        <a:rPr lang="en-US" sz="1100" dirty="0">
                          <a:solidFill>
                            <a:schemeClr val="tx1"/>
                          </a:solidFill>
                        </a:rPr>
                        <a:t>Shellfish</a:t>
                      </a:r>
                    </a:p>
                  </a:txBody>
                  <a:tcPr anchor="ctr"/>
                </a:tc>
                <a:tc>
                  <a:txBody>
                    <a:bodyPr/>
                    <a:lstStyle/>
                    <a:p>
                      <a:pPr algn="ctr"/>
                      <a:r>
                        <a:rPr lang="en-US" sz="1100" dirty="0">
                          <a:solidFill>
                            <a:schemeClr val="tx1"/>
                          </a:solidFill>
                        </a:rPr>
                        <a:t>Soy </a:t>
                      </a:r>
                    </a:p>
                  </a:txBody>
                  <a:tcPr anchor="ctr"/>
                </a:tc>
                <a:tc>
                  <a:txBody>
                    <a:bodyPr/>
                    <a:lstStyle/>
                    <a:p>
                      <a:pPr algn="ctr"/>
                      <a:r>
                        <a:rPr lang="en-US" sz="1100" dirty="0">
                          <a:solidFill>
                            <a:schemeClr val="tx1"/>
                          </a:solidFill>
                        </a:rPr>
                        <a:t>Sulphur</a:t>
                      </a:r>
                      <a:r>
                        <a:rPr lang="en-US" sz="1100" baseline="0" dirty="0">
                          <a:solidFill>
                            <a:schemeClr val="tx1"/>
                          </a:solidFill>
                        </a:rPr>
                        <a:t> Dioxide</a:t>
                      </a:r>
                      <a:endParaRPr lang="en-US" sz="1100" dirty="0">
                        <a:solidFill>
                          <a:schemeClr val="tx1"/>
                        </a:solidFill>
                      </a:endParaRPr>
                    </a:p>
                  </a:txBody>
                  <a:tcPr anchor="ctr"/>
                </a:tc>
                <a:tc>
                  <a:txBody>
                    <a:bodyPr/>
                    <a:lstStyle/>
                    <a:p>
                      <a:pPr algn="ctr"/>
                      <a:r>
                        <a:rPr lang="en-US" sz="1100" dirty="0">
                          <a:solidFill>
                            <a:schemeClr val="tx1"/>
                          </a:solidFill>
                        </a:rPr>
                        <a:t>Tree Nuts</a:t>
                      </a:r>
                    </a:p>
                  </a:txBody>
                  <a:tcPr anchor="ctr"/>
                </a:tc>
                <a:extLst>
                  <a:ext uri="{0D108BD9-81ED-4DB2-BD59-A6C34878D82A}">
                    <a16:rowId xmlns:a16="http://schemas.microsoft.com/office/drawing/2014/main" val="3955164843"/>
                  </a:ext>
                </a:extLst>
              </a:tr>
              <a:tr h="43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Blue</a:t>
                      </a:r>
                      <a:r>
                        <a:rPr lang="en-US" sz="1400" b="1" baseline="0" dirty="0">
                          <a:solidFill>
                            <a:schemeClr val="tx1"/>
                          </a:solidFill>
                        </a:rPr>
                        <a:t> Cheese Dressing</a:t>
                      </a: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773202875"/>
                  </a:ext>
                </a:extLst>
              </a:tr>
              <a:tr h="434261">
                <a:tc>
                  <a:txBody>
                    <a:bodyPr/>
                    <a:lstStyle/>
                    <a:p>
                      <a:pPr algn="l"/>
                      <a:r>
                        <a:rPr lang="en-US" sz="1400" b="1" dirty="0">
                          <a:solidFill>
                            <a:schemeClr val="tx1"/>
                          </a:solidFill>
                        </a:rPr>
                        <a:t>Caesar Dressing</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r>
                        <a:rPr lang="pt-PT" sz="1400" b="1" dirty="0">
                          <a:solidFill>
                            <a:schemeClr val="tx1"/>
                          </a:solidFill>
                        </a:rPr>
                        <a:t>B</a:t>
                      </a:r>
                      <a:endParaRPr lang="en-US" sz="1400" b="1" dirty="0">
                        <a:solidFill>
                          <a:schemeClr val="tx1"/>
                        </a:solidFill>
                      </a:endParaRPr>
                    </a:p>
                  </a:txBody>
                  <a:tcPr anchor="ctr"/>
                </a:tc>
                <a:tc>
                  <a:txBody>
                    <a:bodyPr/>
                    <a:lstStyle/>
                    <a:p>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pt-PT" sz="1400" b="1" dirty="0">
                          <a:solidFill>
                            <a:schemeClr val="tx1"/>
                          </a:solidFill>
                        </a:rPr>
                        <a:t>MC</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en-US" sz="1400" b="1" dirty="0">
                          <a:solidFill>
                            <a:schemeClr val="tx1"/>
                          </a:solidFill>
                        </a:rPr>
                        <a:t>Y</a:t>
                      </a:r>
                    </a:p>
                  </a:txBody>
                  <a:tcPr anchor="ctr"/>
                </a:tc>
                <a:tc>
                  <a:txBody>
                    <a:bodyPr/>
                    <a:lstStyle/>
                    <a:p>
                      <a:pPr algn="ctr"/>
                      <a:r>
                        <a:rPr lang="pt-PT" sz="1400" b="1" dirty="0">
                          <a:solidFill>
                            <a:schemeClr val="tx1"/>
                          </a:solidFill>
                        </a:rPr>
                        <a:t>MC</a:t>
                      </a:r>
                      <a:endParaRPr lang="en-US" sz="1400" b="1" dirty="0">
                        <a:solidFill>
                          <a:schemeClr val="tx1"/>
                        </a:solidFill>
                      </a:endParaRPr>
                    </a:p>
                  </a:txBody>
                  <a:tcPr anchor="ctr"/>
                </a:tc>
                <a:extLst>
                  <a:ext uri="{0D108BD9-81ED-4DB2-BD59-A6C34878D82A}">
                    <a16:rowId xmlns:a16="http://schemas.microsoft.com/office/drawing/2014/main" val="4238345443"/>
                  </a:ext>
                </a:extLst>
              </a:tr>
              <a:tr h="434261">
                <a:tc>
                  <a:txBody>
                    <a:bodyPr/>
                    <a:lstStyle/>
                    <a:p>
                      <a:pPr algn="l"/>
                      <a:r>
                        <a:rPr lang="en-US" sz="1400" b="1" dirty="0">
                          <a:solidFill>
                            <a:schemeClr val="tx1"/>
                          </a:solidFill>
                        </a:rPr>
                        <a:t>Honey Mustard Dressing</a:t>
                      </a:r>
                    </a:p>
                  </a:txBody>
                  <a:tcPr anchor="ctr"/>
                </a:tc>
                <a:tc>
                  <a:txBody>
                    <a:bodyPr/>
                    <a:lstStyle/>
                    <a:p>
                      <a:pPr algn="ctr"/>
                      <a:endParaRPr lang="en-US" sz="1400"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454465273"/>
                  </a:ext>
                </a:extLst>
              </a:tr>
              <a:tr h="383172">
                <a:tc>
                  <a:txBody>
                    <a:bodyPr/>
                    <a:lstStyle/>
                    <a:p>
                      <a:pPr algn="l"/>
                      <a:r>
                        <a:rPr lang="en-US" sz="1400" b="1" dirty="0">
                          <a:solidFill>
                            <a:schemeClr val="tx1"/>
                          </a:solidFill>
                        </a:rPr>
                        <a:t>Oil &amp; Vinegar</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85078643"/>
                  </a:ext>
                </a:extLst>
              </a:tr>
              <a:tr h="43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Legendary Sauce</a:t>
                      </a: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141058562"/>
                  </a:ext>
                </a:extLst>
              </a:tr>
              <a:tr h="319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Buffalo Sauce</a:t>
                      </a:r>
                    </a:p>
                  </a:txBody>
                  <a:tcPr anchor="ctr"/>
                </a:tc>
                <a:tc>
                  <a:txBody>
                    <a:bodyPr/>
                    <a:lstStyle/>
                    <a:p>
                      <a:pPr algn="ctr"/>
                      <a:r>
                        <a:rPr lang="en-US" sz="1400" b="1" dirty="0">
                          <a:solidFill>
                            <a:schemeClr val="tx1"/>
                          </a:solidFill>
                        </a:rPr>
                        <a:t>MC</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MC</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008764683"/>
                  </a:ext>
                </a:extLst>
              </a:tr>
              <a:tr h="319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Sesame Soy</a:t>
                      </a:r>
                      <a:r>
                        <a:rPr lang="en-US" sz="1400" b="1" baseline="0" dirty="0">
                          <a:solidFill>
                            <a:schemeClr val="tx1"/>
                          </a:solidFill>
                        </a:rPr>
                        <a:t> Dressing</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W</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extLst>
                  <a:ext uri="{0D108BD9-81ED-4DB2-BD59-A6C34878D82A}">
                    <a16:rowId xmlns:a16="http://schemas.microsoft.com/office/drawing/2014/main" val="3601386632"/>
                  </a:ext>
                </a:extLst>
              </a:tr>
              <a:tr h="434261">
                <a:tc>
                  <a:txBody>
                    <a:bodyPr/>
                    <a:lstStyle/>
                    <a:p>
                      <a:pPr algn="l"/>
                      <a:r>
                        <a:rPr lang="en-US" sz="1400" b="1" dirty="0">
                          <a:solidFill>
                            <a:schemeClr val="tx1"/>
                          </a:solidFill>
                        </a:rPr>
                        <a:t>Ranch Dressing</a:t>
                      </a:r>
                    </a:p>
                  </a:txBody>
                  <a:tcPr anchor="ctr"/>
                </a:tc>
                <a:tc>
                  <a:txBody>
                    <a:bodyPr/>
                    <a:lstStyle/>
                    <a:p>
                      <a:pPr algn="ctr"/>
                      <a:r>
                        <a:rPr lang="en-US" sz="1400" b="1" dirty="0">
                          <a:solidFill>
                            <a:schemeClr val="tx1"/>
                          </a:solidFill>
                        </a:rPr>
                        <a:t>MC</a:t>
                      </a: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MC</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3022299"/>
                  </a:ext>
                </a:extLst>
              </a:tr>
              <a:tr h="434261">
                <a:tc>
                  <a:txBody>
                    <a:bodyPr/>
                    <a:lstStyle/>
                    <a:p>
                      <a:pPr algn="l"/>
                      <a:r>
                        <a:rPr lang="pt-PT" sz="1400" b="1" dirty="0">
                          <a:solidFill>
                            <a:schemeClr val="tx1"/>
                          </a:solidFill>
                        </a:rPr>
                        <a:t>Spicy Mayonnaise</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1105387"/>
                  </a:ext>
                </a:extLst>
              </a:tr>
            </a:tbl>
          </a:graphicData>
        </a:graphic>
      </p:graphicFrame>
      <p:sp>
        <p:nvSpPr>
          <p:cNvPr id="2" name="TextBox 1">
            <a:extLst>
              <a:ext uri="{FF2B5EF4-FFF2-40B4-BE49-F238E27FC236}">
                <a16:creationId xmlns:a16="http://schemas.microsoft.com/office/drawing/2014/main" id="{F698801D-9F06-6576-B212-711921F83F71}"/>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Tree>
    <p:extLst>
      <p:ext uri="{BB962C8B-B14F-4D97-AF65-F5344CB8AC3E}">
        <p14:creationId xmlns:p14="http://schemas.microsoft.com/office/powerpoint/2010/main" val="2813643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877077"/>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41615" y="250557"/>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468335" y="1371834"/>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072192" y="1441211"/>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753106" y="1465137"/>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597476" y="1357116"/>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254549" y="1471286"/>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974856" y="1386613"/>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553254" y="1403336"/>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402122" y="1411911"/>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957238" y="1313345"/>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726034" y="1405347"/>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440282" y="1230338"/>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127254" y="1452321"/>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807675" y="1291120"/>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91812" y="1415221"/>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Table 24"/>
          <p:cNvGraphicFramePr>
            <a:graphicFrameLocks noGrp="1"/>
          </p:cNvGraphicFramePr>
          <p:nvPr>
            <p:extLst>
              <p:ext uri="{D42A27DB-BD31-4B8C-83A1-F6EECF244321}">
                <p14:modId xmlns:p14="http://schemas.microsoft.com/office/powerpoint/2010/main" val="1899626747"/>
              </p:ext>
            </p:extLst>
          </p:nvPr>
        </p:nvGraphicFramePr>
        <p:xfrm>
          <a:off x="332572" y="1882827"/>
          <a:ext cx="11730874" cy="3155522"/>
        </p:xfrm>
        <a:graphic>
          <a:graphicData uri="http://schemas.openxmlformats.org/drawingml/2006/table">
            <a:tbl>
              <a:tblPr firstRow="1" bandRow="1">
                <a:tableStyleId>{F5AB1C69-6EDB-4FF4-983F-18BD219EF322}</a:tableStyleId>
              </a:tblPr>
              <a:tblGrid>
                <a:gridCol w="2056615">
                  <a:extLst>
                    <a:ext uri="{9D8B030D-6E8A-4147-A177-3AD203B41FA5}">
                      <a16:colId xmlns:a16="http://schemas.microsoft.com/office/drawing/2014/main" val="846993778"/>
                    </a:ext>
                  </a:extLst>
                </a:gridCol>
                <a:gridCol w="712382">
                  <a:extLst>
                    <a:ext uri="{9D8B030D-6E8A-4147-A177-3AD203B41FA5}">
                      <a16:colId xmlns:a16="http://schemas.microsoft.com/office/drawing/2014/main" val="1694936116"/>
                    </a:ext>
                  </a:extLst>
                </a:gridCol>
                <a:gridCol w="716988">
                  <a:extLst>
                    <a:ext uri="{9D8B030D-6E8A-4147-A177-3AD203B41FA5}">
                      <a16:colId xmlns:a16="http://schemas.microsoft.com/office/drawing/2014/main" val="2363815482"/>
                    </a:ext>
                  </a:extLst>
                </a:gridCol>
                <a:gridCol w="546090">
                  <a:extLst>
                    <a:ext uri="{9D8B030D-6E8A-4147-A177-3AD203B41FA5}">
                      <a16:colId xmlns:a16="http://schemas.microsoft.com/office/drawing/2014/main" val="2535345177"/>
                    </a:ext>
                  </a:extLst>
                </a:gridCol>
                <a:gridCol w="952981">
                  <a:extLst>
                    <a:ext uri="{9D8B030D-6E8A-4147-A177-3AD203B41FA5}">
                      <a16:colId xmlns:a16="http://schemas.microsoft.com/office/drawing/2014/main" val="73577042"/>
                    </a:ext>
                  </a:extLst>
                </a:gridCol>
                <a:gridCol w="556798">
                  <a:extLst>
                    <a:ext uri="{9D8B030D-6E8A-4147-A177-3AD203B41FA5}">
                      <a16:colId xmlns:a16="http://schemas.microsoft.com/office/drawing/2014/main" val="958890687"/>
                    </a:ext>
                  </a:extLst>
                </a:gridCol>
                <a:gridCol w="578213">
                  <a:extLst>
                    <a:ext uri="{9D8B030D-6E8A-4147-A177-3AD203B41FA5}">
                      <a16:colId xmlns:a16="http://schemas.microsoft.com/office/drawing/2014/main" val="1379330837"/>
                    </a:ext>
                  </a:extLst>
                </a:gridCol>
                <a:gridCol w="712932">
                  <a:extLst>
                    <a:ext uri="{9D8B030D-6E8A-4147-A177-3AD203B41FA5}">
                      <a16:colId xmlns:a16="http://schemas.microsoft.com/office/drawing/2014/main" val="2906763018"/>
                    </a:ext>
                  </a:extLst>
                </a:gridCol>
                <a:gridCol w="826975">
                  <a:extLst>
                    <a:ext uri="{9D8B030D-6E8A-4147-A177-3AD203B41FA5}">
                      <a16:colId xmlns:a16="http://schemas.microsoft.com/office/drawing/2014/main" val="404717716"/>
                    </a:ext>
                  </a:extLst>
                </a:gridCol>
                <a:gridCol w="719192">
                  <a:extLst>
                    <a:ext uri="{9D8B030D-6E8A-4147-A177-3AD203B41FA5}">
                      <a16:colId xmlns:a16="http://schemas.microsoft.com/office/drawing/2014/main" val="1372457699"/>
                    </a:ext>
                  </a:extLst>
                </a:gridCol>
                <a:gridCol w="641775">
                  <a:extLst>
                    <a:ext uri="{9D8B030D-6E8A-4147-A177-3AD203B41FA5}">
                      <a16:colId xmlns:a16="http://schemas.microsoft.com/office/drawing/2014/main" val="878052675"/>
                    </a:ext>
                  </a:extLst>
                </a:gridCol>
                <a:gridCol w="734085">
                  <a:extLst>
                    <a:ext uri="{9D8B030D-6E8A-4147-A177-3AD203B41FA5}">
                      <a16:colId xmlns:a16="http://schemas.microsoft.com/office/drawing/2014/main" val="2932023883"/>
                    </a:ext>
                  </a:extLst>
                </a:gridCol>
                <a:gridCol w="658616">
                  <a:extLst>
                    <a:ext uri="{9D8B030D-6E8A-4147-A177-3AD203B41FA5}">
                      <a16:colId xmlns:a16="http://schemas.microsoft.com/office/drawing/2014/main" val="2759056400"/>
                    </a:ext>
                  </a:extLst>
                </a:gridCol>
                <a:gridCol w="658616">
                  <a:extLst>
                    <a:ext uri="{9D8B030D-6E8A-4147-A177-3AD203B41FA5}">
                      <a16:colId xmlns:a16="http://schemas.microsoft.com/office/drawing/2014/main" val="235799756"/>
                    </a:ext>
                  </a:extLst>
                </a:gridCol>
                <a:gridCol w="658616">
                  <a:extLst>
                    <a:ext uri="{9D8B030D-6E8A-4147-A177-3AD203B41FA5}">
                      <a16:colId xmlns:a16="http://schemas.microsoft.com/office/drawing/2014/main" val="1471554855"/>
                    </a:ext>
                  </a:extLst>
                </a:gridCol>
              </a:tblGrid>
              <a:tr h="0">
                <a:tc>
                  <a:txBody>
                    <a:bodyPr/>
                    <a:lstStyle/>
                    <a:p>
                      <a:pPr algn="ctr"/>
                      <a:r>
                        <a:rPr lang="en-US" sz="2000" b="1" u="sng" dirty="0">
                          <a:solidFill>
                            <a:schemeClr val="tx1"/>
                          </a:solidFill>
                        </a:rPr>
                        <a:t>Salad</a:t>
                      </a:r>
                      <a:r>
                        <a:rPr lang="en-US" sz="2000" b="1" u="sng" baseline="0" dirty="0">
                          <a:solidFill>
                            <a:schemeClr val="tx1"/>
                          </a:solidFill>
                        </a:rPr>
                        <a:t> Dressings</a:t>
                      </a:r>
                      <a:endParaRPr lang="en-US" sz="2000" b="1" u="sng" dirty="0">
                        <a:solidFill>
                          <a:schemeClr val="tx1"/>
                        </a:solidFill>
                      </a:endParaRPr>
                    </a:p>
                  </a:txBody>
                  <a:tcPr anchor="ctr"/>
                </a:tc>
                <a:tc>
                  <a:txBody>
                    <a:bodyPr/>
                    <a:lstStyle/>
                    <a:p>
                      <a:pPr algn="ctr"/>
                      <a:r>
                        <a:rPr lang="en-US" sz="1000" b="1" dirty="0">
                          <a:solidFill>
                            <a:schemeClr val="tx1"/>
                          </a:solidFill>
                        </a:rPr>
                        <a:t>Celery</a:t>
                      </a:r>
                    </a:p>
                  </a:txBody>
                  <a:tcPr anchor="ctr"/>
                </a:tc>
                <a:tc>
                  <a:txBody>
                    <a:bodyPr/>
                    <a:lstStyle/>
                    <a:p>
                      <a:pPr algn="ctr"/>
                      <a:r>
                        <a:rPr lang="en-US" sz="1000" dirty="0">
                          <a:solidFill>
                            <a:schemeClr val="tx1"/>
                          </a:solidFill>
                        </a:rPr>
                        <a:t>Eggs</a:t>
                      </a:r>
                    </a:p>
                  </a:txBody>
                  <a:tcPr anchor="ctr"/>
                </a:tc>
                <a:tc>
                  <a:txBody>
                    <a:bodyPr/>
                    <a:lstStyle/>
                    <a:p>
                      <a:pPr algn="ctr"/>
                      <a:r>
                        <a:rPr lang="en-US" sz="1000" dirty="0">
                          <a:solidFill>
                            <a:schemeClr val="tx1"/>
                          </a:solidFill>
                        </a:rPr>
                        <a:t>Fish</a:t>
                      </a:r>
                    </a:p>
                  </a:txBody>
                  <a:tcPr anchor="ctr"/>
                </a:tc>
                <a:tc>
                  <a:txBody>
                    <a:bodyPr/>
                    <a:lstStyle/>
                    <a:p>
                      <a:pPr algn="ctr"/>
                      <a:r>
                        <a:rPr lang="en-US" sz="1000" dirty="0">
                          <a:solidFill>
                            <a:schemeClr val="tx1"/>
                          </a:solidFill>
                        </a:rPr>
                        <a:t>Cereal</a:t>
                      </a:r>
                      <a:r>
                        <a:rPr lang="en-US" sz="1000" baseline="0" dirty="0">
                          <a:solidFill>
                            <a:schemeClr val="tx1"/>
                          </a:solidFill>
                        </a:rPr>
                        <a:t> cont.</a:t>
                      </a:r>
                    </a:p>
                    <a:p>
                      <a:pPr algn="ctr"/>
                      <a:r>
                        <a:rPr lang="en-US" sz="1000" baseline="0" dirty="0">
                          <a:solidFill>
                            <a:schemeClr val="tx1"/>
                          </a:solidFill>
                        </a:rPr>
                        <a:t>Gluten</a:t>
                      </a:r>
                      <a:endParaRPr lang="en-US" sz="1000" dirty="0">
                        <a:solidFill>
                          <a:schemeClr val="tx1"/>
                        </a:solidFill>
                      </a:endParaRPr>
                    </a:p>
                  </a:txBody>
                  <a:tcPr anchor="ctr"/>
                </a:tc>
                <a:tc>
                  <a:txBody>
                    <a:bodyPr/>
                    <a:lstStyle/>
                    <a:p>
                      <a:pPr algn="ctr"/>
                      <a:r>
                        <a:rPr lang="en-US" sz="1000" dirty="0">
                          <a:solidFill>
                            <a:schemeClr val="tx1"/>
                          </a:solidFill>
                        </a:rPr>
                        <a:t>Lupin</a:t>
                      </a:r>
                    </a:p>
                  </a:txBody>
                  <a:tcPr anchor="ctr"/>
                </a:tc>
                <a:tc>
                  <a:txBody>
                    <a:bodyPr/>
                    <a:lstStyle/>
                    <a:p>
                      <a:pPr algn="ctr"/>
                      <a:r>
                        <a:rPr lang="en-US" sz="1000" dirty="0">
                          <a:solidFill>
                            <a:schemeClr val="tx1"/>
                          </a:solidFill>
                        </a:rPr>
                        <a:t>Milk</a:t>
                      </a:r>
                    </a:p>
                  </a:txBody>
                  <a:tcPr anchor="ctr"/>
                </a:tc>
                <a:tc>
                  <a:txBody>
                    <a:bodyPr/>
                    <a:lstStyle/>
                    <a:p>
                      <a:pPr algn="ctr"/>
                      <a:r>
                        <a:rPr lang="en-US" sz="1000" dirty="0">
                          <a:solidFill>
                            <a:schemeClr val="tx1"/>
                          </a:solidFill>
                        </a:rPr>
                        <a:t>Molluscs</a:t>
                      </a:r>
                    </a:p>
                  </a:txBody>
                  <a:tcPr anchor="ctr"/>
                </a:tc>
                <a:tc>
                  <a:txBody>
                    <a:bodyPr/>
                    <a:lstStyle/>
                    <a:p>
                      <a:pPr algn="ctr"/>
                      <a:r>
                        <a:rPr lang="en-US" sz="1000" dirty="0">
                          <a:solidFill>
                            <a:schemeClr val="tx1"/>
                          </a:solidFill>
                        </a:rPr>
                        <a:t>Mustard</a:t>
                      </a:r>
                    </a:p>
                  </a:txBody>
                  <a:tcPr anchor="ctr"/>
                </a:tc>
                <a:tc>
                  <a:txBody>
                    <a:bodyPr/>
                    <a:lstStyle/>
                    <a:p>
                      <a:pPr algn="ctr"/>
                      <a:r>
                        <a:rPr lang="en-US" sz="1000" dirty="0">
                          <a:solidFill>
                            <a:schemeClr val="tx1"/>
                          </a:solidFill>
                        </a:rPr>
                        <a:t>Peanuts</a:t>
                      </a:r>
                    </a:p>
                  </a:txBody>
                  <a:tcPr anchor="ctr"/>
                </a:tc>
                <a:tc>
                  <a:txBody>
                    <a:bodyPr/>
                    <a:lstStyle/>
                    <a:p>
                      <a:pPr algn="ctr"/>
                      <a:r>
                        <a:rPr lang="en-US" sz="1000" dirty="0">
                          <a:solidFill>
                            <a:schemeClr val="tx1"/>
                          </a:solidFill>
                        </a:rPr>
                        <a:t>Sesame</a:t>
                      </a:r>
                    </a:p>
                  </a:txBody>
                  <a:tcPr anchor="ctr"/>
                </a:tc>
                <a:tc>
                  <a:txBody>
                    <a:bodyPr/>
                    <a:lstStyle/>
                    <a:p>
                      <a:pPr algn="ctr"/>
                      <a:r>
                        <a:rPr lang="en-US" sz="1000" dirty="0">
                          <a:solidFill>
                            <a:schemeClr val="tx1"/>
                          </a:solidFill>
                        </a:rPr>
                        <a:t>Shellfish</a:t>
                      </a:r>
                    </a:p>
                  </a:txBody>
                  <a:tcPr anchor="ctr"/>
                </a:tc>
                <a:tc>
                  <a:txBody>
                    <a:bodyPr/>
                    <a:lstStyle/>
                    <a:p>
                      <a:pPr algn="ctr"/>
                      <a:r>
                        <a:rPr lang="en-US" sz="1000" dirty="0">
                          <a:solidFill>
                            <a:schemeClr val="tx1"/>
                          </a:solidFill>
                        </a:rPr>
                        <a:t>Soy </a:t>
                      </a:r>
                    </a:p>
                  </a:txBody>
                  <a:tcPr anchor="ctr"/>
                </a:tc>
                <a:tc>
                  <a:txBody>
                    <a:bodyPr/>
                    <a:lstStyle/>
                    <a:p>
                      <a:pPr algn="ctr"/>
                      <a:r>
                        <a:rPr lang="en-US" sz="1000" dirty="0">
                          <a:solidFill>
                            <a:schemeClr val="tx1"/>
                          </a:solidFill>
                        </a:rPr>
                        <a:t>Sulphur</a:t>
                      </a:r>
                      <a:r>
                        <a:rPr lang="en-US" sz="1000" baseline="0" dirty="0">
                          <a:solidFill>
                            <a:schemeClr val="tx1"/>
                          </a:solidFill>
                        </a:rPr>
                        <a:t> Dioxide</a:t>
                      </a:r>
                      <a:endParaRPr lang="en-US" sz="1000" dirty="0">
                        <a:solidFill>
                          <a:schemeClr val="tx1"/>
                        </a:solidFill>
                      </a:endParaRPr>
                    </a:p>
                  </a:txBody>
                  <a:tcPr anchor="ctr"/>
                </a:tc>
                <a:tc>
                  <a:txBody>
                    <a:bodyPr/>
                    <a:lstStyle/>
                    <a:p>
                      <a:pPr algn="ctr"/>
                      <a:r>
                        <a:rPr lang="en-US" sz="1000" dirty="0">
                          <a:solidFill>
                            <a:schemeClr val="tx1"/>
                          </a:solidFill>
                        </a:rPr>
                        <a:t>Tree Nuts</a:t>
                      </a:r>
                    </a:p>
                  </a:txBody>
                  <a:tcPr anchor="ctr"/>
                </a:tc>
                <a:extLst>
                  <a:ext uri="{0D108BD9-81ED-4DB2-BD59-A6C34878D82A}">
                    <a16:rowId xmlns:a16="http://schemas.microsoft.com/office/drawing/2014/main" val="3955164843"/>
                  </a:ext>
                </a:extLst>
              </a:tr>
              <a:tr h="43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400" b="1" dirty="0">
                          <a:solidFill>
                            <a:schemeClr val="tx1"/>
                          </a:solidFill>
                        </a:rPr>
                        <a:t>Dijonniase</a:t>
                      </a:r>
                      <a:r>
                        <a:rPr lang="pt-PT" sz="1400" b="1" baseline="0" dirty="0">
                          <a:solidFill>
                            <a:schemeClr val="tx1"/>
                          </a:solidFill>
                        </a:rPr>
                        <a:t> </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773202875"/>
                  </a:ext>
                </a:extLst>
              </a:tr>
              <a:tr h="434261">
                <a:tc>
                  <a:txBody>
                    <a:bodyPr/>
                    <a:lstStyle/>
                    <a:p>
                      <a:pPr algn="l"/>
                      <a:r>
                        <a:rPr lang="pt-PT" sz="1400" b="1" dirty="0">
                          <a:solidFill>
                            <a:schemeClr val="tx1"/>
                          </a:solidFill>
                        </a:rPr>
                        <a:t>Herb Aioli</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endParaRPr lang="en-US" sz="1400" dirty="0">
                        <a:solidFill>
                          <a:schemeClr val="tx1"/>
                        </a:solidFill>
                      </a:endParaRPr>
                    </a:p>
                  </a:txBody>
                  <a:tcPr anchor="ctr"/>
                </a:tc>
                <a:tc>
                  <a:txBody>
                    <a:bodyPr/>
                    <a:lstStyle/>
                    <a:p>
                      <a:endParaRPr lang="en-US" sz="1400" dirty="0">
                        <a:solidFill>
                          <a:schemeClr val="tx1"/>
                        </a:solidFill>
                      </a:endParaRPr>
                    </a:p>
                  </a:txBody>
                  <a:tcPr anchor="ctr"/>
                </a:tc>
                <a:tc>
                  <a:txBody>
                    <a:bodyPr/>
                    <a:lstStyle/>
                    <a:p>
                      <a:endParaRPr lang="en-US" sz="1400"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4238345443"/>
                  </a:ext>
                </a:extLst>
              </a:tr>
              <a:tr h="434261">
                <a:tc>
                  <a:txBody>
                    <a:bodyPr/>
                    <a:lstStyle/>
                    <a:p>
                      <a:pPr algn="l"/>
                      <a:r>
                        <a:rPr lang="pt-PT" sz="1400" b="1" dirty="0">
                          <a:solidFill>
                            <a:schemeClr val="tx1"/>
                          </a:solidFill>
                        </a:rPr>
                        <a:t>Buffalo Sauce</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454465273"/>
                  </a:ext>
                </a:extLst>
              </a:tr>
              <a:tr h="383172">
                <a:tc>
                  <a:txBody>
                    <a:bodyPr/>
                    <a:lstStyle/>
                    <a:p>
                      <a:pPr algn="l"/>
                      <a:r>
                        <a:rPr lang="pt-PT" sz="1400" b="1" dirty="0">
                          <a:solidFill>
                            <a:schemeClr val="tx1"/>
                          </a:solidFill>
                        </a:rPr>
                        <a:t>Signature BBQ Sauce</a:t>
                      </a: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85078643"/>
                  </a:ext>
                </a:extLst>
              </a:tr>
              <a:tr h="4342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400" b="1" dirty="0">
                          <a:solidFill>
                            <a:schemeClr val="tx1"/>
                          </a:solidFill>
                        </a:rPr>
                        <a:t>Garlic Aioli</a:t>
                      </a:r>
                      <a:endParaRPr lang="en-US" sz="1400" b="1" dirty="0">
                        <a:solidFill>
                          <a:schemeClr val="tx1"/>
                        </a:solidFill>
                      </a:endParaRPr>
                    </a:p>
                  </a:txBody>
                  <a:tcPr anchor="ctr"/>
                </a:tc>
                <a:tc>
                  <a:txBody>
                    <a:bodyPr/>
                    <a:lstStyle/>
                    <a:p>
                      <a:pPr algn="ctr"/>
                      <a:endParaRPr lang="en-US" sz="1400" b="1" dirty="0">
                        <a:solidFill>
                          <a:srgbClr val="FF0000"/>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141058562"/>
                  </a:ext>
                </a:extLst>
              </a:tr>
              <a:tr h="319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400" b="1" dirty="0">
                          <a:solidFill>
                            <a:schemeClr val="tx1"/>
                          </a:solidFill>
                        </a:rPr>
                        <a:t>Ranch Dressing</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pt-PT" sz="1400" b="1" dirty="0">
                          <a:solidFill>
                            <a:schemeClr val="tx1"/>
                          </a:solidFill>
                        </a:rPr>
                        <a:t>Y</a:t>
                      </a: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2008764683"/>
                  </a:ext>
                </a:extLst>
              </a:tr>
              <a:tr h="319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Gochujang Sauce</a:t>
                      </a:r>
                    </a:p>
                  </a:txBody>
                  <a:tcPr anchor="ctr"/>
                </a:tc>
                <a:tc>
                  <a:txBody>
                    <a:bodyPr/>
                    <a:lstStyle/>
                    <a:p>
                      <a:pPr algn="ctr"/>
                      <a:r>
                        <a:rPr lang="en-US" sz="1400" b="1" dirty="0">
                          <a:solidFill>
                            <a:schemeClr val="tx1"/>
                          </a:solidFill>
                        </a:rPr>
                        <a: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MC-W</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r>
                        <a:rPr lang="en-US" sz="1400" b="1" dirty="0">
                          <a:solidFill>
                            <a:schemeClr val="tx1"/>
                          </a:solidFill>
                        </a:rPr>
                        <a:t>Y</a:t>
                      </a:r>
                    </a:p>
                  </a:txBody>
                  <a:tcPr anchor="ctr"/>
                </a:tc>
                <a:tc>
                  <a:txBody>
                    <a:bodyPr/>
                    <a:lstStyle/>
                    <a:p>
                      <a:pPr algn="ctr"/>
                      <a:endParaRPr lang="en-US" sz="1400" b="1" dirty="0">
                        <a:solidFill>
                          <a:schemeClr val="tx1"/>
                        </a:solidFill>
                      </a:endParaRPr>
                    </a:p>
                  </a:txBody>
                  <a:tcPr anchor="ctr"/>
                </a:tc>
                <a:tc>
                  <a:txBody>
                    <a:bodyPr/>
                    <a:lstStyle/>
                    <a:p>
                      <a:pPr algn="ctr"/>
                      <a:endParaRPr lang="en-US" sz="1400" b="1" dirty="0">
                        <a:solidFill>
                          <a:schemeClr val="tx1"/>
                        </a:solidFill>
                      </a:endParaRPr>
                    </a:p>
                  </a:txBody>
                  <a:tcPr anchor="ctr"/>
                </a:tc>
                <a:extLst>
                  <a:ext uri="{0D108BD9-81ED-4DB2-BD59-A6C34878D82A}">
                    <a16:rowId xmlns:a16="http://schemas.microsoft.com/office/drawing/2014/main" val="3865138825"/>
                  </a:ext>
                </a:extLst>
              </a:tr>
            </a:tbl>
          </a:graphicData>
        </a:graphic>
      </p:graphicFrame>
      <p:sp>
        <p:nvSpPr>
          <p:cNvPr id="2" name="TextBox 1">
            <a:extLst>
              <a:ext uri="{FF2B5EF4-FFF2-40B4-BE49-F238E27FC236}">
                <a16:creationId xmlns:a16="http://schemas.microsoft.com/office/drawing/2014/main" id="{71D0F9AF-7D93-EEAB-13B3-A95666F1A62E}"/>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Tree>
    <p:extLst>
      <p:ext uri="{BB962C8B-B14F-4D97-AF65-F5344CB8AC3E}">
        <p14:creationId xmlns:p14="http://schemas.microsoft.com/office/powerpoint/2010/main" val="1361547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711201"/>
            <a:ext cx="12192000" cy="6146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809153"/>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4196" y="125600"/>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5062" y="439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519160" y="1018589"/>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096725" y="1133035"/>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723196" y="1174476"/>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565120" y="1018589"/>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232271" y="1153705"/>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955070" y="1060919"/>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497555" y="1101262"/>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404802" y="1136727"/>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919960" y="1028799"/>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726034" y="1076392"/>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413820" y="898643"/>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090181" y="1134741"/>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787494" y="995479"/>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76188" y="1067843"/>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324194" y="6525632"/>
            <a:ext cx="7281291" cy="523220"/>
          </a:xfrm>
          <a:prstGeom prst="rect">
            <a:avLst/>
          </a:prstGeom>
          <a:noFill/>
        </p:spPr>
        <p:txBody>
          <a:bodyPr wrap="square" rtlCol="0">
            <a:spAutoFit/>
          </a:bodyPr>
          <a:lstStyle/>
          <a:p>
            <a:r>
              <a:rPr lang="en-GB" sz="1400" dirty="0"/>
              <a:t>*Cereal cont. Gluten. </a:t>
            </a:r>
            <a:r>
              <a:rPr lang="en-GB" sz="1400" b="1" dirty="0"/>
              <a:t>R</a:t>
            </a:r>
            <a:r>
              <a:rPr lang="en-GB" sz="1400" dirty="0"/>
              <a:t> = Rye  </a:t>
            </a:r>
            <a:r>
              <a:rPr lang="en-GB" sz="1400" b="1" dirty="0"/>
              <a:t>W</a:t>
            </a:r>
            <a:r>
              <a:rPr lang="en-GB" sz="1400" dirty="0"/>
              <a:t> = Wheat </a:t>
            </a:r>
            <a:r>
              <a:rPr lang="en-US" sz="1400" b="1" dirty="0"/>
              <a:t>B </a:t>
            </a:r>
            <a:r>
              <a:rPr lang="en-US" sz="1400" dirty="0"/>
              <a:t>= Barley </a:t>
            </a:r>
            <a:r>
              <a:rPr lang="en-US" sz="1400" b="1" dirty="0"/>
              <a:t>M </a:t>
            </a:r>
            <a:r>
              <a:rPr lang="en-US" sz="1400" dirty="0"/>
              <a:t>= Malt </a:t>
            </a:r>
            <a:r>
              <a:rPr lang="en-US" sz="1400" b="1" dirty="0"/>
              <a:t>MC</a:t>
            </a:r>
            <a:r>
              <a:rPr lang="en-US" sz="1400" dirty="0"/>
              <a:t> = May contain </a:t>
            </a:r>
            <a:r>
              <a:rPr lang="en-US" sz="1400" b="1" dirty="0"/>
              <a:t>Y</a:t>
            </a:r>
            <a:r>
              <a:rPr lang="en-US" sz="1400" dirty="0"/>
              <a:t>= Yes</a:t>
            </a:r>
          </a:p>
          <a:p>
            <a:r>
              <a:rPr lang="en-GB" sz="1400" dirty="0"/>
              <a:t> </a:t>
            </a:r>
          </a:p>
        </p:txBody>
      </p:sp>
      <p:graphicFrame>
        <p:nvGraphicFramePr>
          <p:cNvPr id="24" name="Table 23"/>
          <p:cNvGraphicFramePr>
            <a:graphicFrameLocks noGrp="1"/>
          </p:cNvGraphicFramePr>
          <p:nvPr>
            <p:extLst>
              <p:ext uri="{D42A27DB-BD31-4B8C-83A1-F6EECF244321}">
                <p14:modId xmlns:p14="http://schemas.microsoft.com/office/powerpoint/2010/main" val="1870036212"/>
              </p:ext>
            </p:extLst>
          </p:nvPr>
        </p:nvGraphicFramePr>
        <p:xfrm>
          <a:off x="324195" y="1554455"/>
          <a:ext cx="11750014" cy="4908837"/>
        </p:xfrm>
        <a:graphic>
          <a:graphicData uri="http://schemas.openxmlformats.org/drawingml/2006/table">
            <a:tbl>
              <a:tblPr firstRow="1" bandRow="1">
                <a:tableStyleId>{F5AB1C69-6EDB-4FF4-983F-18BD219EF322}</a:tableStyleId>
              </a:tblPr>
              <a:tblGrid>
                <a:gridCol w="2059970">
                  <a:extLst>
                    <a:ext uri="{9D8B030D-6E8A-4147-A177-3AD203B41FA5}">
                      <a16:colId xmlns:a16="http://schemas.microsoft.com/office/drawing/2014/main" val="846993778"/>
                    </a:ext>
                  </a:extLst>
                </a:gridCol>
                <a:gridCol w="713544">
                  <a:extLst>
                    <a:ext uri="{9D8B030D-6E8A-4147-A177-3AD203B41FA5}">
                      <a16:colId xmlns:a16="http://schemas.microsoft.com/office/drawing/2014/main" val="1694936116"/>
                    </a:ext>
                  </a:extLst>
                </a:gridCol>
                <a:gridCol w="718158">
                  <a:extLst>
                    <a:ext uri="{9D8B030D-6E8A-4147-A177-3AD203B41FA5}">
                      <a16:colId xmlns:a16="http://schemas.microsoft.com/office/drawing/2014/main" val="2363815482"/>
                    </a:ext>
                  </a:extLst>
                </a:gridCol>
                <a:gridCol w="546981">
                  <a:extLst>
                    <a:ext uri="{9D8B030D-6E8A-4147-A177-3AD203B41FA5}">
                      <a16:colId xmlns:a16="http://schemas.microsoft.com/office/drawing/2014/main" val="2535345177"/>
                    </a:ext>
                  </a:extLst>
                </a:gridCol>
                <a:gridCol w="954536">
                  <a:extLst>
                    <a:ext uri="{9D8B030D-6E8A-4147-A177-3AD203B41FA5}">
                      <a16:colId xmlns:a16="http://schemas.microsoft.com/office/drawing/2014/main" val="73577042"/>
                    </a:ext>
                  </a:extLst>
                </a:gridCol>
                <a:gridCol w="557706">
                  <a:extLst>
                    <a:ext uri="{9D8B030D-6E8A-4147-A177-3AD203B41FA5}">
                      <a16:colId xmlns:a16="http://schemas.microsoft.com/office/drawing/2014/main" val="958890687"/>
                    </a:ext>
                  </a:extLst>
                </a:gridCol>
                <a:gridCol w="579156">
                  <a:extLst>
                    <a:ext uri="{9D8B030D-6E8A-4147-A177-3AD203B41FA5}">
                      <a16:colId xmlns:a16="http://schemas.microsoft.com/office/drawing/2014/main" val="1379330837"/>
                    </a:ext>
                  </a:extLst>
                </a:gridCol>
                <a:gridCol w="711726">
                  <a:extLst>
                    <a:ext uri="{9D8B030D-6E8A-4147-A177-3AD203B41FA5}">
                      <a16:colId xmlns:a16="http://schemas.microsoft.com/office/drawing/2014/main" val="2906763018"/>
                    </a:ext>
                  </a:extLst>
                </a:gridCol>
                <a:gridCol w="830693">
                  <a:extLst>
                    <a:ext uri="{9D8B030D-6E8A-4147-A177-3AD203B41FA5}">
                      <a16:colId xmlns:a16="http://schemas.microsoft.com/office/drawing/2014/main" val="404717716"/>
                    </a:ext>
                  </a:extLst>
                </a:gridCol>
                <a:gridCol w="724194">
                  <a:extLst>
                    <a:ext uri="{9D8B030D-6E8A-4147-A177-3AD203B41FA5}">
                      <a16:colId xmlns:a16="http://schemas.microsoft.com/office/drawing/2014/main" val="1372457699"/>
                    </a:ext>
                  </a:extLst>
                </a:gridCol>
                <a:gridCol w="638994">
                  <a:extLst>
                    <a:ext uri="{9D8B030D-6E8A-4147-A177-3AD203B41FA5}">
                      <a16:colId xmlns:a16="http://schemas.microsoft.com/office/drawing/2014/main" val="878052675"/>
                    </a:ext>
                  </a:extLst>
                </a:gridCol>
                <a:gridCol w="735283">
                  <a:extLst>
                    <a:ext uri="{9D8B030D-6E8A-4147-A177-3AD203B41FA5}">
                      <a16:colId xmlns:a16="http://schemas.microsoft.com/office/drawing/2014/main" val="2932023883"/>
                    </a:ext>
                  </a:extLst>
                </a:gridCol>
                <a:gridCol w="659691">
                  <a:extLst>
                    <a:ext uri="{9D8B030D-6E8A-4147-A177-3AD203B41FA5}">
                      <a16:colId xmlns:a16="http://schemas.microsoft.com/office/drawing/2014/main" val="2759056400"/>
                    </a:ext>
                  </a:extLst>
                </a:gridCol>
                <a:gridCol w="659691">
                  <a:extLst>
                    <a:ext uri="{9D8B030D-6E8A-4147-A177-3AD203B41FA5}">
                      <a16:colId xmlns:a16="http://schemas.microsoft.com/office/drawing/2014/main" val="235799756"/>
                    </a:ext>
                  </a:extLst>
                </a:gridCol>
                <a:gridCol w="659691">
                  <a:extLst>
                    <a:ext uri="{9D8B030D-6E8A-4147-A177-3AD203B41FA5}">
                      <a16:colId xmlns:a16="http://schemas.microsoft.com/office/drawing/2014/main" val="1471554855"/>
                    </a:ext>
                  </a:extLst>
                </a:gridCol>
              </a:tblGrid>
              <a:tr h="388291">
                <a:tc>
                  <a:txBody>
                    <a:bodyPr/>
                    <a:lstStyle/>
                    <a:p>
                      <a:pPr algn="ctr"/>
                      <a:r>
                        <a:rPr lang="en-US" sz="1400" b="1" u="sng" dirty="0">
                          <a:solidFill>
                            <a:schemeClr val="tx1"/>
                          </a:solidFill>
                          <a:latin typeface="+mn-lt"/>
                        </a:rPr>
                        <a:t>Speciality Entrees</a:t>
                      </a:r>
                    </a:p>
                  </a:txBody>
                  <a:tcPr anchor="ctr"/>
                </a:tc>
                <a:tc>
                  <a:txBody>
                    <a:bodyPr/>
                    <a:lstStyle/>
                    <a:p>
                      <a:pPr algn="ctr"/>
                      <a:r>
                        <a:rPr lang="en-US" sz="900" b="1" dirty="0">
                          <a:solidFill>
                            <a:schemeClr val="tx1"/>
                          </a:solidFill>
                          <a:latin typeface="+mn-lt"/>
                        </a:rPr>
                        <a:t>Celery</a:t>
                      </a:r>
                    </a:p>
                  </a:txBody>
                  <a:tcPr anchor="ctr"/>
                </a:tc>
                <a:tc>
                  <a:txBody>
                    <a:bodyPr/>
                    <a:lstStyle/>
                    <a:p>
                      <a:pPr algn="ctr"/>
                      <a:r>
                        <a:rPr lang="en-US" sz="900" dirty="0">
                          <a:solidFill>
                            <a:schemeClr val="tx1"/>
                          </a:solidFill>
                          <a:latin typeface="+mn-lt"/>
                        </a:rPr>
                        <a:t>Eggs</a:t>
                      </a:r>
                    </a:p>
                  </a:txBody>
                  <a:tcPr anchor="ctr"/>
                </a:tc>
                <a:tc>
                  <a:txBody>
                    <a:bodyPr/>
                    <a:lstStyle/>
                    <a:p>
                      <a:pPr algn="ctr"/>
                      <a:r>
                        <a:rPr lang="en-US" sz="900" dirty="0">
                          <a:solidFill>
                            <a:schemeClr val="tx1"/>
                          </a:solidFill>
                          <a:latin typeface="+mn-lt"/>
                        </a:rPr>
                        <a:t>Fish</a:t>
                      </a:r>
                    </a:p>
                  </a:txBody>
                  <a:tcPr anchor="ctr"/>
                </a:tc>
                <a:tc>
                  <a:txBody>
                    <a:bodyPr/>
                    <a:lstStyle/>
                    <a:p>
                      <a:pPr algn="ctr"/>
                      <a:r>
                        <a:rPr lang="en-US" sz="900" dirty="0">
                          <a:solidFill>
                            <a:schemeClr val="tx1"/>
                          </a:solidFill>
                          <a:latin typeface="+mn-lt"/>
                        </a:rPr>
                        <a:t>Cereal</a:t>
                      </a:r>
                      <a:r>
                        <a:rPr lang="en-US" sz="900" baseline="0" dirty="0">
                          <a:solidFill>
                            <a:schemeClr val="tx1"/>
                          </a:solidFill>
                          <a:latin typeface="+mn-lt"/>
                        </a:rPr>
                        <a:t> cont.</a:t>
                      </a:r>
                    </a:p>
                    <a:p>
                      <a:pPr algn="ctr"/>
                      <a:r>
                        <a:rPr lang="en-US" sz="900" baseline="0" dirty="0">
                          <a:solidFill>
                            <a:schemeClr val="tx1"/>
                          </a:solidFill>
                          <a:latin typeface="+mn-lt"/>
                        </a:rPr>
                        <a:t>Gluten</a:t>
                      </a:r>
                      <a:endParaRPr lang="en-US" sz="900" dirty="0">
                        <a:solidFill>
                          <a:schemeClr val="tx1"/>
                        </a:solidFill>
                        <a:latin typeface="+mn-lt"/>
                      </a:endParaRPr>
                    </a:p>
                  </a:txBody>
                  <a:tcPr anchor="ctr"/>
                </a:tc>
                <a:tc>
                  <a:txBody>
                    <a:bodyPr/>
                    <a:lstStyle/>
                    <a:p>
                      <a:pPr algn="ctr"/>
                      <a:r>
                        <a:rPr lang="en-US" sz="900" dirty="0">
                          <a:solidFill>
                            <a:schemeClr val="tx1"/>
                          </a:solidFill>
                          <a:latin typeface="+mn-lt"/>
                        </a:rPr>
                        <a:t>Lupin</a:t>
                      </a:r>
                    </a:p>
                  </a:txBody>
                  <a:tcPr anchor="ctr"/>
                </a:tc>
                <a:tc>
                  <a:txBody>
                    <a:bodyPr/>
                    <a:lstStyle/>
                    <a:p>
                      <a:pPr algn="ctr"/>
                      <a:r>
                        <a:rPr lang="en-US" sz="900" dirty="0">
                          <a:solidFill>
                            <a:schemeClr val="tx1"/>
                          </a:solidFill>
                          <a:latin typeface="+mn-lt"/>
                        </a:rPr>
                        <a:t>Milk</a:t>
                      </a:r>
                    </a:p>
                  </a:txBody>
                  <a:tcPr anchor="ctr"/>
                </a:tc>
                <a:tc>
                  <a:txBody>
                    <a:bodyPr/>
                    <a:lstStyle/>
                    <a:p>
                      <a:pPr algn="ctr"/>
                      <a:r>
                        <a:rPr lang="en-US" sz="900" dirty="0">
                          <a:solidFill>
                            <a:schemeClr val="tx1"/>
                          </a:solidFill>
                          <a:latin typeface="+mn-lt"/>
                        </a:rPr>
                        <a:t>Molluscs</a:t>
                      </a:r>
                    </a:p>
                  </a:txBody>
                  <a:tcPr anchor="ctr"/>
                </a:tc>
                <a:tc>
                  <a:txBody>
                    <a:bodyPr/>
                    <a:lstStyle/>
                    <a:p>
                      <a:pPr algn="ctr"/>
                      <a:r>
                        <a:rPr lang="en-US" sz="900" dirty="0">
                          <a:solidFill>
                            <a:schemeClr val="tx1"/>
                          </a:solidFill>
                          <a:latin typeface="+mn-lt"/>
                        </a:rPr>
                        <a:t>Mustard</a:t>
                      </a:r>
                    </a:p>
                  </a:txBody>
                  <a:tcPr anchor="ctr"/>
                </a:tc>
                <a:tc>
                  <a:txBody>
                    <a:bodyPr/>
                    <a:lstStyle/>
                    <a:p>
                      <a:pPr algn="ctr"/>
                      <a:r>
                        <a:rPr lang="en-US" sz="900" dirty="0">
                          <a:solidFill>
                            <a:schemeClr val="tx1"/>
                          </a:solidFill>
                          <a:latin typeface="+mn-lt"/>
                        </a:rPr>
                        <a:t>Peanuts</a:t>
                      </a:r>
                    </a:p>
                  </a:txBody>
                  <a:tcPr anchor="ctr"/>
                </a:tc>
                <a:tc>
                  <a:txBody>
                    <a:bodyPr/>
                    <a:lstStyle/>
                    <a:p>
                      <a:pPr algn="ctr"/>
                      <a:r>
                        <a:rPr lang="en-US" sz="900" dirty="0">
                          <a:solidFill>
                            <a:schemeClr val="tx1"/>
                          </a:solidFill>
                          <a:latin typeface="+mn-lt"/>
                        </a:rPr>
                        <a:t>Sesame</a:t>
                      </a:r>
                    </a:p>
                  </a:txBody>
                  <a:tcPr anchor="ctr"/>
                </a:tc>
                <a:tc>
                  <a:txBody>
                    <a:bodyPr/>
                    <a:lstStyle/>
                    <a:p>
                      <a:pPr algn="ctr"/>
                      <a:r>
                        <a:rPr lang="en-US" sz="900" dirty="0">
                          <a:solidFill>
                            <a:schemeClr val="tx1"/>
                          </a:solidFill>
                          <a:latin typeface="+mn-lt"/>
                        </a:rPr>
                        <a:t>Shellfish</a:t>
                      </a:r>
                    </a:p>
                  </a:txBody>
                  <a:tcPr anchor="ctr"/>
                </a:tc>
                <a:tc>
                  <a:txBody>
                    <a:bodyPr/>
                    <a:lstStyle/>
                    <a:p>
                      <a:pPr algn="ctr"/>
                      <a:r>
                        <a:rPr lang="en-US" sz="900" dirty="0">
                          <a:solidFill>
                            <a:schemeClr val="tx1"/>
                          </a:solidFill>
                          <a:latin typeface="+mn-lt"/>
                        </a:rPr>
                        <a:t>Soy </a:t>
                      </a:r>
                    </a:p>
                  </a:txBody>
                  <a:tcPr anchor="ctr"/>
                </a:tc>
                <a:tc>
                  <a:txBody>
                    <a:bodyPr/>
                    <a:lstStyle/>
                    <a:p>
                      <a:pPr algn="ctr"/>
                      <a:r>
                        <a:rPr lang="en-US" sz="900" dirty="0">
                          <a:solidFill>
                            <a:schemeClr val="tx1"/>
                          </a:solidFill>
                          <a:latin typeface="+mn-lt"/>
                        </a:rPr>
                        <a:t>Sulphur</a:t>
                      </a:r>
                      <a:r>
                        <a:rPr lang="en-US" sz="900" baseline="0" dirty="0">
                          <a:solidFill>
                            <a:schemeClr val="tx1"/>
                          </a:solidFill>
                          <a:latin typeface="+mn-lt"/>
                        </a:rPr>
                        <a:t> Dioxide</a:t>
                      </a:r>
                      <a:endParaRPr lang="en-US" sz="900" dirty="0">
                        <a:solidFill>
                          <a:schemeClr val="tx1"/>
                        </a:solidFill>
                        <a:latin typeface="+mn-lt"/>
                      </a:endParaRPr>
                    </a:p>
                  </a:txBody>
                  <a:tcPr anchor="ctr"/>
                </a:tc>
                <a:tc>
                  <a:txBody>
                    <a:bodyPr/>
                    <a:lstStyle/>
                    <a:p>
                      <a:pPr algn="ctr"/>
                      <a:r>
                        <a:rPr lang="en-US" sz="1050" dirty="0">
                          <a:solidFill>
                            <a:schemeClr val="tx1"/>
                          </a:solidFill>
                        </a:rPr>
                        <a:t>Tree Nuts</a:t>
                      </a:r>
                    </a:p>
                  </a:txBody>
                  <a:tcPr anchor="ctr"/>
                </a:tc>
                <a:extLst>
                  <a:ext uri="{0D108BD9-81ED-4DB2-BD59-A6C34878D82A}">
                    <a16:rowId xmlns:a16="http://schemas.microsoft.com/office/drawing/2014/main" val="3955164843"/>
                  </a:ext>
                </a:extLst>
              </a:tr>
              <a:tr h="3163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chemeClr val="tx1"/>
                          </a:solidFill>
                          <a:latin typeface="+mn-lt"/>
                        </a:rPr>
                        <a:t>Hickory Smoked Ribs </a:t>
                      </a: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MC-B/M</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773202875"/>
                  </a:ext>
                </a:extLst>
              </a:tr>
              <a:tr h="3163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chemeClr val="tx1"/>
                          </a:solidFill>
                          <a:latin typeface="+mn-lt"/>
                        </a:rPr>
                        <a:t>Famous Veggie Fajitas (with set) </a:t>
                      </a: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Y</a:t>
                      </a: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4238345443"/>
                  </a:ext>
                </a:extLst>
              </a:tr>
              <a:tr h="316385">
                <a:tc>
                  <a:txBody>
                    <a:bodyPr/>
                    <a:lstStyle/>
                    <a:p>
                      <a:pPr algn="l"/>
                      <a:r>
                        <a:rPr lang="en-US" sz="1000" b="1" dirty="0">
                          <a:solidFill>
                            <a:schemeClr val="tx1"/>
                          </a:solidFill>
                          <a:latin typeface="+mn-lt"/>
                        </a:rPr>
                        <a:t>NY Strip Steak</a:t>
                      </a:r>
                    </a:p>
                  </a:txBody>
                  <a:tcPr anchor="ctr"/>
                </a:tc>
                <a:tc>
                  <a:txBody>
                    <a:bodyPr/>
                    <a:lstStyle/>
                    <a:p>
                      <a:pPr algn="ctr"/>
                      <a:r>
                        <a:rPr lang="en-US" sz="1200" b="1" dirty="0">
                          <a:solidFill>
                            <a:schemeClr val="tx1"/>
                          </a:solidFill>
                          <a:latin typeface="+mn-lt"/>
                        </a:rPr>
                        <a:t>MC</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2454465273"/>
                  </a:ext>
                </a:extLst>
              </a:tr>
              <a:tr h="348851">
                <a:tc>
                  <a:txBody>
                    <a:bodyPr/>
                    <a:lstStyle/>
                    <a:p>
                      <a:pPr algn="l"/>
                      <a:r>
                        <a:rPr lang="en-US" sz="1000" b="1" dirty="0">
                          <a:solidFill>
                            <a:schemeClr val="tx1"/>
                          </a:solidFill>
                          <a:latin typeface="+mn-lt"/>
                        </a:rPr>
                        <a:t>Famous Chicken Fajitas (with set) </a:t>
                      </a: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285078643"/>
                  </a:ext>
                </a:extLst>
              </a:tr>
              <a:tr h="373910">
                <a:tc>
                  <a:txBody>
                    <a:bodyPr/>
                    <a:lstStyle/>
                    <a:p>
                      <a:pPr algn="l"/>
                      <a:r>
                        <a:rPr lang="en-US" sz="1000" b="1" dirty="0">
                          <a:solidFill>
                            <a:schemeClr val="tx1"/>
                          </a:solidFill>
                          <a:latin typeface="+mn-lt"/>
                        </a:rPr>
                        <a:t>Famous Beef or Veg Fajitas (with Set) </a:t>
                      </a: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2141058562"/>
                  </a:ext>
                </a:extLst>
              </a:tr>
              <a:tr h="348851">
                <a:tc>
                  <a:txBody>
                    <a:bodyPr/>
                    <a:lstStyle/>
                    <a:p>
                      <a:pPr algn="l"/>
                      <a:r>
                        <a:rPr lang="en-US" sz="1000" b="1" dirty="0">
                          <a:solidFill>
                            <a:schemeClr val="tx1"/>
                          </a:solidFill>
                          <a:latin typeface="+mn-lt"/>
                        </a:rPr>
                        <a:t>Twisted Mac, Chicken and Cheese </a:t>
                      </a: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W</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2008764683"/>
                  </a:ext>
                </a:extLst>
              </a:tr>
              <a:tr h="316385">
                <a:tc>
                  <a:txBody>
                    <a:bodyPr/>
                    <a:lstStyle/>
                    <a:p>
                      <a:pPr algn="l"/>
                      <a:r>
                        <a:rPr lang="en-US" sz="1000" b="1" dirty="0">
                          <a:solidFill>
                            <a:schemeClr val="tx1"/>
                          </a:solidFill>
                          <a:latin typeface="+mn-lt"/>
                        </a:rPr>
                        <a:t>Hickory  Smoked BBQ</a:t>
                      </a:r>
                      <a:r>
                        <a:rPr lang="en-US" sz="1000" b="1" baseline="0" dirty="0">
                          <a:solidFill>
                            <a:schemeClr val="tx1"/>
                          </a:solidFill>
                          <a:latin typeface="+mn-lt"/>
                        </a:rPr>
                        <a:t> Chicken</a:t>
                      </a:r>
                      <a:endParaRPr lang="en-US" sz="10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B/M</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3601386632"/>
                  </a:ext>
                </a:extLst>
              </a:tr>
              <a:tr h="373910">
                <a:tc>
                  <a:txBody>
                    <a:bodyPr/>
                    <a:lstStyle/>
                    <a:p>
                      <a:pPr algn="l"/>
                      <a:r>
                        <a:rPr lang="en-US" sz="1000" b="1" dirty="0">
                          <a:solidFill>
                            <a:schemeClr val="tx1"/>
                          </a:solidFill>
                          <a:latin typeface="+mn-lt"/>
                        </a:rPr>
                        <a:t>Smokehouse BBQ Duo – Ribs &amp; Chick </a:t>
                      </a: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PT" sz="1200" b="1" dirty="0">
                          <a:solidFill>
                            <a:schemeClr val="tx1"/>
                          </a:solidFill>
                          <a:latin typeface="+mn-lt"/>
                        </a:rPr>
                        <a:t>B/M</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23022299"/>
                  </a:ext>
                </a:extLst>
              </a:tr>
              <a:tr h="373910">
                <a:tc>
                  <a:txBody>
                    <a:bodyPr/>
                    <a:lstStyle/>
                    <a:p>
                      <a:pPr algn="l"/>
                      <a:r>
                        <a:rPr lang="en-US" sz="1000" b="1" dirty="0">
                          <a:solidFill>
                            <a:schemeClr val="tx1"/>
                          </a:solidFill>
                          <a:latin typeface="+mn-lt"/>
                        </a:rPr>
                        <a:t>Smokehouse BBQ Duo – Chick &amp; Pork </a:t>
                      </a: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380457001"/>
                  </a:ext>
                </a:extLst>
              </a:tr>
              <a:tr h="373910">
                <a:tc>
                  <a:txBody>
                    <a:bodyPr/>
                    <a:lstStyle/>
                    <a:p>
                      <a:pPr algn="l"/>
                      <a:r>
                        <a:rPr lang="en-US" sz="1000" b="1" dirty="0">
                          <a:solidFill>
                            <a:schemeClr val="tx1"/>
                          </a:solidFill>
                          <a:latin typeface="+mn-lt"/>
                        </a:rPr>
                        <a:t>Smokehouse BBQ Duo – Ribs &amp; Pork </a:t>
                      </a: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2186018462"/>
                  </a:ext>
                </a:extLst>
              </a:tr>
              <a:tr h="316385">
                <a:tc>
                  <a:txBody>
                    <a:bodyPr/>
                    <a:lstStyle/>
                    <a:p>
                      <a:pPr algn="l"/>
                      <a:r>
                        <a:rPr lang="en-US" sz="1000" b="1" dirty="0">
                          <a:solidFill>
                            <a:schemeClr val="tx1"/>
                          </a:solidFill>
                          <a:latin typeface="+mn-lt"/>
                        </a:rPr>
                        <a:t>Smokehouse Trio Combo</a:t>
                      </a:r>
                      <a:r>
                        <a:rPr lang="pt-PT" sz="1400" dirty="0">
                          <a:latin typeface="+mn-lt"/>
                        </a:rPr>
                        <a:t> </a:t>
                      </a:r>
                      <a:endParaRPr lang="en-US" sz="1400" dirty="0">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2414615964"/>
                  </a:ext>
                </a:extLst>
              </a:tr>
              <a:tr h="3163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chemeClr val="tx1"/>
                          </a:solidFill>
                          <a:latin typeface="+mn-lt"/>
                        </a:rPr>
                        <a:t>Grilled Salmon </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2514628568"/>
                  </a:ext>
                </a:extLst>
              </a:tr>
              <a:tr h="3163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chemeClr val="tx1"/>
                          </a:solidFill>
                          <a:latin typeface="+mn-lt"/>
                        </a:rPr>
                        <a:t>Tupelo Chicken Tenders </a:t>
                      </a: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3577229493"/>
                  </a:ext>
                </a:extLst>
              </a:tr>
            </a:tbl>
          </a:graphicData>
        </a:graphic>
      </p:graphicFrame>
    </p:spTree>
    <p:extLst>
      <p:ext uri="{BB962C8B-B14F-4D97-AF65-F5344CB8AC3E}">
        <p14:creationId xmlns:p14="http://schemas.microsoft.com/office/powerpoint/2010/main" val="1575017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877077"/>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41615" y="250557"/>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416473" y="1412130"/>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011738" y="1492467"/>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607392" y="1540145"/>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456759" y="1421690"/>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120698" y="1521118"/>
            <a:ext cx="660094" cy="3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802295" y="1441370"/>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310573" y="1456644"/>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215353" y="1485414"/>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859902" y="1386900"/>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669157" y="1383773"/>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327112" y="1270459"/>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9955001" y="1527123"/>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651397" y="1351639"/>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46621" y="1446733"/>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Table 24"/>
          <p:cNvGraphicFramePr>
            <a:graphicFrameLocks noGrp="1"/>
          </p:cNvGraphicFramePr>
          <p:nvPr>
            <p:extLst>
              <p:ext uri="{D42A27DB-BD31-4B8C-83A1-F6EECF244321}">
                <p14:modId xmlns:p14="http://schemas.microsoft.com/office/powerpoint/2010/main" val="346332466"/>
              </p:ext>
            </p:extLst>
          </p:nvPr>
        </p:nvGraphicFramePr>
        <p:xfrm>
          <a:off x="220993" y="1915172"/>
          <a:ext cx="11750014" cy="4241900"/>
        </p:xfrm>
        <a:graphic>
          <a:graphicData uri="http://schemas.openxmlformats.org/drawingml/2006/table">
            <a:tbl>
              <a:tblPr firstRow="1" bandRow="1">
                <a:tableStyleId>{F5AB1C69-6EDB-4FF4-983F-18BD219EF322}</a:tableStyleId>
              </a:tblPr>
              <a:tblGrid>
                <a:gridCol w="2059970">
                  <a:extLst>
                    <a:ext uri="{9D8B030D-6E8A-4147-A177-3AD203B41FA5}">
                      <a16:colId xmlns:a16="http://schemas.microsoft.com/office/drawing/2014/main" val="846993778"/>
                    </a:ext>
                  </a:extLst>
                </a:gridCol>
                <a:gridCol w="713544">
                  <a:extLst>
                    <a:ext uri="{9D8B030D-6E8A-4147-A177-3AD203B41FA5}">
                      <a16:colId xmlns:a16="http://schemas.microsoft.com/office/drawing/2014/main" val="1694936116"/>
                    </a:ext>
                  </a:extLst>
                </a:gridCol>
                <a:gridCol w="718158">
                  <a:extLst>
                    <a:ext uri="{9D8B030D-6E8A-4147-A177-3AD203B41FA5}">
                      <a16:colId xmlns:a16="http://schemas.microsoft.com/office/drawing/2014/main" val="2363815482"/>
                    </a:ext>
                  </a:extLst>
                </a:gridCol>
                <a:gridCol w="546981">
                  <a:extLst>
                    <a:ext uri="{9D8B030D-6E8A-4147-A177-3AD203B41FA5}">
                      <a16:colId xmlns:a16="http://schemas.microsoft.com/office/drawing/2014/main" val="2535345177"/>
                    </a:ext>
                  </a:extLst>
                </a:gridCol>
                <a:gridCol w="954536">
                  <a:extLst>
                    <a:ext uri="{9D8B030D-6E8A-4147-A177-3AD203B41FA5}">
                      <a16:colId xmlns:a16="http://schemas.microsoft.com/office/drawing/2014/main" val="73577042"/>
                    </a:ext>
                  </a:extLst>
                </a:gridCol>
                <a:gridCol w="557706">
                  <a:extLst>
                    <a:ext uri="{9D8B030D-6E8A-4147-A177-3AD203B41FA5}">
                      <a16:colId xmlns:a16="http://schemas.microsoft.com/office/drawing/2014/main" val="958890687"/>
                    </a:ext>
                  </a:extLst>
                </a:gridCol>
                <a:gridCol w="579156">
                  <a:extLst>
                    <a:ext uri="{9D8B030D-6E8A-4147-A177-3AD203B41FA5}">
                      <a16:colId xmlns:a16="http://schemas.microsoft.com/office/drawing/2014/main" val="1379330837"/>
                    </a:ext>
                  </a:extLst>
                </a:gridCol>
                <a:gridCol w="711726">
                  <a:extLst>
                    <a:ext uri="{9D8B030D-6E8A-4147-A177-3AD203B41FA5}">
                      <a16:colId xmlns:a16="http://schemas.microsoft.com/office/drawing/2014/main" val="2906763018"/>
                    </a:ext>
                  </a:extLst>
                </a:gridCol>
                <a:gridCol w="830693">
                  <a:extLst>
                    <a:ext uri="{9D8B030D-6E8A-4147-A177-3AD203B41FA5}">
                      <a16:colId xmlns:a16="http://schemas.microsoft.com/office/drawing/2014/main" val="404717716"/>
                    </a:ext>
                  </a:extLst>
                </a:gridCol>
                <a:gridCol w="724194">
                  <a:extLst>
                    <a:ext uri="{9D8B030D-6E8A-4147-A177-3AD203B41FA5}">
                      <a16:colId xmlns:a16="http://schemas.microsoft.com/office/drawing/2014/main" val="1372457699"/>
                    </a:ext>
                  </a:extLst>
                </a:gridCol>
                <a:gridCol w="638994">
                  <a:extLst>
                    <a:ext uri="{9D8B030D-6E8A-4147-A177-3AD203B41FA5}">
                      <a16:colId xmlns:a16="http://schemas.microsoft.com/office/drawing/2014/main" val="878052675"/>
                    </a:ext>
                  </a:extLst>
                </a:gridCol>
                <a:gridCol w="735283">
                  <a:extLst>
                    <a:ext uri="{9D8B030D-6E8A-4147-A177-3AD203B41FA5}">
                      <a16:colId xmlns:a16="http://schemas.microsoft.com/office/drawing/2014/main" val="2932023883"/>
                    </a:ext>
                  </a:extLst>
                </a:gridCol>
                <a:gridCol w="659691">
                  <a:extLst>
                    <a:ext uri="{9D8B030D-6E8A-4147-A177-3AD203B41FA5}">
                      <a16:colId xmlns:a16="http://schemas.microsoft.com/office/drawing/2014/main" val="2759056400"/>
                    </a:ext>
                  </a:extLst>
                </a:gridCol>
                <a:gridCol w="659691">
                  <a:extLst>
                    <a:ext uri="{9D8B030D-6E8A-4147-A177-3AD203B41FA5}">
                      <a16:colId xmlns:a16="http://schemas.microsoft.com/office/drawing/2014/main" val="235799756"/>
                    </a:ext>
                  </a:extLst>
                </a:gridCol>
                <a:gridCol w="659691">
                  <a:extLst>
                    <a:ext uri="{9D8B030D-6E8A-4147-A177-3AD203B41FA5}">
                      <a16:colId xmlns:a16="http://schemas.microsoft.com/office/drawing/2014/main" val="1471554855"/>
                    </a:ext>
                  </a:extLst>
                </a:gridCol>
              </a:tblGrid>
              <a:tr h="332188">
                <a:tc>
                  <a:txBody>
                    <a:bodyPr/>
                    <a:lstStyle/>
                    <a:p>
                      <a:pPr algn="ctr"/>
                      <a:r>
                        <a:rPr lang="en-US" sz="1800" b="1" u="sng" dirty="0">
                          <a:solidFill>
                            <a:schemeClr val="tx1"/>
                          </a:solidFill>
                        </a:rPr>
                        <a:t>Subs &amp; Side</a:t>
                      </a:r>
                      <a:r>
                        <a:rPr lang="en-US" sz="1800" b="1" u="sng" baseline="0" dirty="0">
                          <a:solidFill>
                            <a:schemeClr val="tx1"/>
                          </a:solidFill>
                        </a:rPr>
                        <a:t> Items</a:t>
                      </a:r>
                      <a:endParaRPr lang="en-US" sz="1800" b="1" u="sng" dirty="0">
                        <a:solidFill>
                          <a:schemeClr val="tx1"/>
                        </a:solidFill>
                      </a:endParaRPr>
                    </a:p>
                  </a:txBody>
                  <a:tcPr anchor="ctr"/>
                </a:tc>
                <a:tc>
                  <a:txBody>
                    <a:bodyPr/>
                    <a:lstStyle/>
                    <a:p>
                      <a:pPr algn="ctr"/>
                      <a:r>
                        <a:rPr lang="en-US" sz="1000" b="1" dirty="0">
                          <a:solidFill>
                            <a:schemeClr val="tx1"/>
                          </a:solidFill>
                        </a:rPr>
                        <a:t>Celery</a:t>
                      </a:r>
                    </a:p>
                  </a:txBody>
                  <a:tcPr anchor="ctr"/>
                </a:tc>
                <a:tc>
                  <a:txBody>
                    <a:bodyPr/>
                    <a:lstStyle/>
                    <a:p>
                      <a:pPr algn="ctr"/>
                      <a:r>
                        <a:rPr lang="en-US" sz="1000" dirty="0">
                          <a:solidFill>
                            <a:schemeClr val="tx1"/>
                          </a:solidFill>
                        </a:rPr>
                        <a:t>Eggs</a:t>
                      </a:r>
                    </a:p>
                  </a:txBody>
                  <a:tcPr anchor="ctr"/>
                </a:tc>
                <a:tc>
                  <a:txBody>
                    <a:bodyPr/>
                    <a:lstStyle/>
                    <a:p>
                      <a:pPr algn="ctr"/>
                      <a:r>
                        <a:rPr lang="en-US" sz="1000" dirty="0">
                          <a:solidFill>
                            <a:schemeClr val="tx1"/>
                          </a:solidFill>
                        </a:rPr>
                        <a:t>Fish</a:t>
                      </a:r>
                    </a:p>
                  </a:txBody>
                  <a:tcPr anchor="ctr"/>
                </a:tc>
                <a:tc>
                  <a:txBody>
                    <a:bodyPr/>
                    <a:lstStyle/>
                    <a:p>
                      <a:pPr algn="ctr"/>
                      <a:r>
                        <a:rPr lang="en-US" sz="1000" dirty="0">
                          <a:solidFill>
                            <a:schemeClr val="tx1"/>
                          </a:solidFill>
                        </a:rPr>
                        <a:t>Cereal</a:t>
                      </a:r>
                      <a:r>
                        <a:rPr lang="en-US" sz="1000" baseline="0" dirty="0">
                          <a:solidFill>
                            <a:schemeClr val="tx1"/>
                          </a:solidFill>
                        </a:rPr>
                        <a:t> cont.</a:t>
                      </a:r>
                    </a:p>
                    <a:p>
                      <a:pPr algn="ctr"/>
                      <a:r>
                        <a:rPr lang="en-US" sz="1000" baseline="0" dirty="0">
                          <a:solidFill>
                            <a:schemeClr val="tx1"/>
                          </a:solidFill>
                        </a:rPr>
                        <a:t>Gluten</a:t>
                      </a:r>
                      <a:endParaRPr lang="en-US" sz="1000" dirty="0">
                        <a:solidFill>
                          <a:schemeClr val="tx1"/>
                        </a:solidFill>
                      </a:endParaRPr>
                    </a:p>
                  </a:txBody>
                  <a:tcPr anchor="ctr"/>
                </a:tc>
                <a:tc>
                  <a:txBody>
                    <a:bodyPr/>
                    <a:lstStyle/>
                    <a:p>
                      <a:pPr algn="ctr"/>
                      <a:r>
                        <a:rPr lang="en-US" sz="1000" dirty="0">
                          <a:solidFill>
                            <a:schemeClr val="tx1"/>
                          </a:solidFill>
                        </a:rPr>
                        <a:t>Lupin</a:t>
                      </a:r>
                    </a:p>
                  </a:txBody>
                  <a:tcPr anchor="ctr"/>
                </a:tc>
                <a:tc>
                  <a:txBody>
                    <a:bodyPr/>
                    <a:lstStyle/>
                    <a:p>
                      <a:pPr algn="ctr"/>
                      <a:r>
                        <a:rPr lang="en-US" sz="1000" dirty="0">
                          <a:solidFill>
                            <a:schemeClr val="tx1"/>
                          </a:solidFill>
                        </a:rPr>
                        <a:t>Milk</a:t>
                      </a:r>
                    </a:p>
                  </a:txBody>
                  <a:tcPr anchor="ctr"/>
                </a:tc>
                <a:tc>
                  <a:txBody>
                    <a:bodyPr/>
                    <a:lstStyle/>
                    <a:p>
                      <a:pPr algn="ctr"/>
                      <a:r>
                        <a:rPr lang="en-US" sz="1000" dirty="0">
                          <a:solidFill>
                            <a:schemeClr val="tx1"/>
                          </a:solidFill>
                        </a:rPr>
                        <a:t>Molluscs</a:t>
                      </a:r>
                    </a:p>
                  </a:txBody>
                  <a:tcPr anchor="ctr"/>
                </a:tc>
                <a:tc>
                  <a:txBody>
                    <a:bodyPr/>
                    <a:lstStyle/>
                    <a:p>
                      <a:pPr algn="ctr"/>
                      <a:r>
                        <a:rPr lang="en-US" sz="1000" dirty="0">
                          <a:solidFill>
                            <a:schemeClr val="tx1"/>
                          </a:solidFill>
                        </a:rPr>
                        <a:t>Mustard</a:t>
                      </a:r>
                    </a:p>
                  </a:txBody>
                  <a:tcPr anchor="ctr"/>
                </a:tc>
                <a:tc>
                  <a:txBody>
                    <a:bodyPr/>
                    <a:lstStyle/>
                    <a:p>
                      <a:pPr algn="ctr"/>
                      <a:r>
                        <a:rPr lang="en-US" sz="1000" dirty="0">
                          <a:solidFill>
                            <a:schemeClr val="tx1"/>
                          </a:solidFill>
                        </a:rPr>
                        <a:t>Peanuts</a:t>
                      </a:r>
                    </a:p>
                  </a:txBody>
                  <a:tcPr anchor="ctr"/>
                </a:tc>
                <a:tc>
                  <a:txBody>
                    <a:bodyPr/>
                    <a:lstStyle/>
                    <a:p>
                      <a:pPr algn="ctr"/>
                      <a:r>
                        <a:rPr lang="en-US" sz="1000" dirty="0">
                          <a:solidFill>
                            <a:schemeClr val="tx1"/>
                          </a:solidFill>
                        </a:rPr>
                        <a:t>Sesame</a:t>
                      </a:r>
                    </a:p>
                  </a:txBody>
                  <a:tcPr anchor="ctr"/>
                </a:tc>
                <a:tc>
                  <a:txBody>
                    <a:bodyPr/>
                    <a:lstStyle/>
                    <a:p>
                      <a:pPr algn="ctr"/>
                      <a:r>
                        <a:rPr lang="en-US" sz="1000" dirty="0">
                          <a:solidFill>
                            <a:schemeClr val="tx1"/>
                          </a:solidFill>
                        </a:rPr>
                        <a:t>Shellfish</a:t>
                      </a:r>
                    </a:p>
                  </a:txBody>
                  <a:tcPr anchor="ctr"/>
                </a:tc>
                <a:tc>
                  <a:txBody>
                    <a:bodyPr/>
                    <a:lstStyle/>
                    <a:p>
                      <a:pPr algn="ctr"/>
                      <a:r>
                        <a:rPr lang="en-US" sz="1000" dirty="0">
                          <a:solidFill>
                            <a:schemeClr val="tx1"/>
                          </a:solidFill>
                        </a:rPr>
                        <a:t>Soy </a:t>
                      </a:r>
                    </a:p>
                  </a:txBody>
                  <a:tcPr anchor="ctr"/>
                </a:tc>
                <a:tc>
                  <a:txBody>
                    <a:bodyPr/>
                    <a:lstStyle/>
                    <a:p>
                      <a:pPr algn="ctr"/>
                      <a:r>
                        <a:rPr lang="en-US" sz="1000" dirty="0">
                          <a:solidFill>
                            <a:schemeClr val="tx1"/>
                          </a:solidFill>
                        </a:rPr>
                        <a:t>Sulphur</a:t>
                      </a:r>
                      <a:r>
                        <a:rPr lang="en-US" sz="1000" baseline="0" dirty="0">
                          <a:solidFill>
                            <a:schemeClr val="tx1"/>
                          </a:solidFill>
                        </a:rPr>
                        <a:t> Dioxide</a:t>
                      </a:r>
                      <a:endParaRPr lang="en-US" sz="1000" dirty="0">
                        <a:solidFill>
                          <a:schemeClr val="tx1"/>
                        </a:solidFill>
                      </a:endParaRPr>
                    </a:p>
                  </a:txBody>
                  <a:tcPr anchor="ctr"/>
                </a:tc>
                <a:tc>
                  <a:txBody>
                    <a:bodyPr/>
                    <a:lstStyle/>
                    <a:p>
                      <a:pPr algn="ctr"/>
                      <a:r>
                        <a:rPr lang="en-US" sz="1000" dirty="0">
                          <a:solidFill>
                            <a:schemeClr val="tx1"/>
                          </a:solidFill>
                        </a:rPr>
                        <a:t>Tree Nuts</a:t>
                      </a:r>
                    </a:p>
                  </a:txBody>
                  <a:tcPr anchor="ctr"/>
                </a:tc>
                <a:extLst>
                  <a:ext uri="{0D108BD9-81ED-4DB2-BD59-A6C34878D82A}">
                    <a16:rowId xmlns:a16="http://schemas.microsoft.com/office/drawing/2014/main" val="3955164843"/>
                  </a:ext>
                </a:extLst>
              </a:tr>
              <a:tr h="2847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Sub House Salad </a:t>
                      </a:r>
                      <a:br>
                        <a:rPr lang="en-US" sz="1200" b="1" dirty="0">
                          <a:solidFill>
                            <a:schemeClr val="tx1"/>
                          </a:solidFill>
                        </a:rPr>
                      </a:br>
                      <a:r>
                        <a:rPr lang="en-US" sz="1200" b="1" dirty="0">
                          <a:solidFill>
                            <a:schemeClr val="tx1"/>
                          </a:solidFill>
                        </a:rPr>
                        <a:t>(no dressing) </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Y-W</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773202875"/>
                  </a:ext>
                </a:extLst>
              </a:tr>
              <a:tr h="284733">
                <a:tc>
                  <a:txBody>
                    <a:bodyPr/>
                    <a:lstStyle/>
                    <a:p>
                      <a:pPr algn="l"/>
                      <a:r>
                        <a:rPr lang="en-US" sz="1200" b="1" dirty="0">
                          <a:solidFill>
                            <a:schemeClr val="tx1"/>
                          </a:solidFill>
                        </a:rPr>
                        <a:t>SIDE Caesar Salad </a:t>
                      </a:r>
                    </a:p>
                  </a:txBody>
                  <a:tcPr anchor="ctr"/>
                </a:tc>
                <a:tc>
                  <a:txBody>
                    <a:bodyPr/>
                    <a:lstStyle/>
                    <a:p>
                      <a:pPr algn="ctr"/>
                      <a:r>
                        <a:rPr lang="en-US" sz="1400" b="1" dirty="0">
                          <a:solidFill>
                            <a:schemeClr val="tx1"/>
                          </a:solidFill>
                          <a:latin typeface="+mn-lt"/>
                        </a:rPr>
                        <a:t>MC</a:t>
                      </a: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B/W</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r>
                        <a:rPr lang="en-US" sz="1400" b="1" dirty="0">
                          <a:solidFill>
                            <a:schemeClr val="tx1"/>
                          </a:solidFill>
                          <a:latin typeface="+mn-lt"/>
                        </a:rPr>
                        <a:t>MC</a:t>
                      </a:r>
                    </a:p>
                  </a:txBody>
                  <a:tcPr anchor="ctr"/>
                </a:tc>
                <a:extLst>
                  <a:ext uri="{0D108BD9-81ED-4DB2-BD59-A6C34878D82A}">
                    <a16:rowId xmlns:a16="http://schemas.microsoft.com/office/drawing/2014/main" val="4238345443"/>
                  </a:ext>
                </a:extLst>
              </a:tr>
              <a:tr h="284733">
                <a:tc>
                  <a:txBody>
                    <a:bodyPr/>
                    <a:lstStyle/>
                    <a:p>
                      <a:pPr algn="l"/>
                      <a:r>
                        <a:rPr lang="en-US" sz="1200" b="1" dirty="0">
                          <a:solidFill>
                            <a:schemeClr val="tx1"/>
                          </a:solidFill>
                        </a:rPr>
                        <a:t>Side Twisted Mac and Cheese </a:t>
                      </a: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W</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2454465273"/>
                  </a:ext>
                </a:extLst>
              </a:tr>
              <a:tr h="403372">
                <a:tc>
                  <a:txBody>
                    <a:bodyPr/>
                    <a:lstStyle/>
                    <a:p>
                      <a:pPr algn="l"/>
                      <a:r>
                        <a:rPr lang="en-US" sz="1100" b="1" dirty="0">
                          <a:solidFill>
                            <a:schemeClr val="tx1"/>
                          </a:solidFill>
                        </a:rPr>
                        <a:t>Breaded Onion Ring (side) </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pt-PT" sz="1400" b="1" dirty="0">
                          <a:solidFill>
                            <a:schemeClr val="tx1"/>
                          </a:solidFill>
                          <a:latin typeface="+mn-lt"/>
                        </a:rPr>
                        <a:t>MC</a:t>
                      </a: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r>
                        <a:rPr lang="pt-PT" sz="1400" b="1" dirty="0">
                          <a:solidFill>
                            <a:schemeClr val="tx1"/>
                          </a:solidFill>
                          <a:latin typeface="+mn-lt"/>
                        </a:rPr>
                        <a:t>MC</a:t>
                      </a: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pt-PT" sz="1400" b="1" dirty="0">
                          <a:solidFill>
                            <a:schemeClr val="tx1"/>
                          </a:solidFill>
                          <a:latin typeface="+mn-lt"/>
                        </a:rPr>
                        <a:t>MC</a:t>
                      </a: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MC</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285078643"/>
                  </a:ext>
                </a:extLst>
              </a:tr>
              <a:tr h="403372">
                <a:tc>
                  <a:txBody>
                    <a:bodyPr/>
                    <a:lstStyle/>
                    <a:p>
                      <a:pPr algn="l"/>
                      <a:r>
                        <a:rPr lang="en-US" sz="1200" b="1" dirty="0">
                          <a:solidFill>
                            <a:schemeClr val="tx1"/>
                          </a:solidFill>
                        </a:rPr>
                        <a:t>Seasoned French Fries </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2141058562"/>
                  </a:ext>
                </a:extLst>
              </a:tr>
              <a:tr h="403372">
                <a:tc>
                  <a:txBody>
                    <a:bodyPr/>
                    <a:lstStyle/>
                    <a:p>
                      <a:pPr algn="l"/>
                      <a:r>
                        <a:rPr lang="en-US" sz="1200" b="1" dirty="0">
                          <a:solidFill>
                            <a:schemeClr val="tx1"/>
                          </a:solidFill>
                        </a:rPr>
                        <a:t>Side Golden Mashed Potatoes </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pt-PT" sz="1400" b="1" dirty="0">
                          <a:solidFill>
                            <a:schemeClr val="tx1"/>
                          </a:solidFill>
                          <a:latin typeface="+mn-lt"/>
                        </a:rPr>
                        <a:t>Y</a:t>
                      </a: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2008764683"/>
                  </a:ext>
                </a:extLst>
              </a:tr>
              <a:tr h="284733">
                <a:tc>
                  <a:txBody>
                    <a:bodyPr/>
                    <a:lstStyle/>
                    <a:p>
                      <a:pPr algn="l"/>
                      <a:r>
                        <a:rPr lang="en-US" sz="1200" b="1" dirty="0">
                          <a:solidFill>
                            <a:schemeClr val="tx1"/>
                          </a:solidFill>
                        </a:rPr>
                        <a:t>Side Guacamole </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3601386632"/>
                  </a:ext>
                </a:extLst>
              </a:tr>
              <a:tr h="403372">
                <a:tc>
                  <a:txBody>
                    <a:bodyPr/>
                    <a:lstStyle/>
                    <a:p>
                      <a:pPr algn="l"/>
                      <a:r>
                        <a:rPr lang="en-US" sz="1200" b="1" dirty="0">
                          <a:solidFill>
                            <a:schemeClr val="tx1"/>
                          </a:solidFill>
                        </a:rPr>
                        <a:t>Side Cheese &amp; Bacon Fries </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r>
                        <a:rPr lang="en-US" sz="1400" b="1" dirty="0">
                          <a:solidFill>
                            <a:schemeClr val="tx1"/>
                          </a:solidFill>
                          <a:latin typeface="+mn-lt"/>
                        </a:rPr>
                        <a:t>Y</a:t>
                      </a: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pt-PT" sz="1400" b="1" dirty="0">
                          <a:solidFill>
                            <a:schemeClr val="tx1"/>
                          </a:solidFill>
                          <a:latin typeface="+mn-lt"/>
                        </a:rPr>
                        <a:t>Y</a:t>
                      </a: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23022299"/>
                  </a:ext>
                </a:extLst>
              </a:tr>
              <a:tr h="403372">
                <a:tc>
                  <a:txBody>
                    <a:bodyPr/>
                    <a:lstStyle/>
                    <a:p>
                      <a:pPr algn="l"/>
                      <a:r>
                        <a:rPr lang="pt-PT" sz="1200" b="1" dirty="0">
                          <a:solidFill>
                            <a:schemeClr val="tx1"/>
                          </a:solidFill>
                        </a:rPr>
                        <a:t>Smokehouse</a:t>
                      </a:r>
                      <a:r>
                        <a:rPr lang="pt-PT" sz="1200" b="1" baseline="0" dirty="0">
                          <a:solidFill>
                            <a:schemeClr val="tx1"/>
                          </a:solidFill>
                        </a:rPr>
                        <a:t> Beans </a:t>
                      </a:r>
                      <a:endParaRPr lang="en-US" sz="1200" b="1" dirty="0">
                        <a:solidFill>
                          <a:schemeClr val="tx1"/>
                        </a:solidFill>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extLst>
                  <a:ext uri="{0D108BD9-81ED-4DB2-BD59-A6C34878D82A}">
                    <a16:rowId xmlns:a16="http://schemas.microsoft.com/office/drawing/2014/main" val="3937852085"/>
                  </a:ext>
                </a:extLst>
              </a:tr>
              <a:tr h="403372">
                <a:tc>
                  <a:txBody>
                    <a:bodyPr/>
                    <a:lstStyle/>
                    <a:p>
                      <a:pPr algn="l"/>
                      <a:r>
                        <a:rPr lang="pt-PT" sz="1200" b="1" dirty="0">
                          <a:solidFill>
                            <a:schemeClr val="tx1"/>
                          </a:solidFill>
                        </a:rPr>
                        <a:t>Tomato &amp; Cucumber</a:t>
                      </a:r>
                      <a:endParaRPr lang="en-US" sz="1200" b="1" dirty="0">
                        <a:solidFill>
                          <a:schemeClr val="tx1"/>
                        </a:solidFill>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pt-PT" sz="1400" b="1" dirty="0">
                          <a:solidFill>
                            <a:schemeClr val="tx1"/>
                          </a:solidFill>
                          <a:latin typeface="+mn-lt"/>
                        </a:rPr>
                        <a:t>W</a:t>
                      </a: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pt-PT" sz="1400" b="1" dirty="0">
                          <a:solidFill>
                            <a:schemeClr val="tx1"/>
                          </a:solidFill>
                          <a:latin typeface="+mn-lt"/>
                        </a:rPr>
                        <a:t>Y</a:t>
                      </a:r>
                      <a:endParaRPr lang="en-US" sz="1400" b="1" dirty="0">
                        <a:solidFill>
                          <a:schemeClr val="tx1"/>
                        </a:solidFill>
                        <a:latin typeface="+mn-lt"/>
                      </a:endParaRPr>
                    </a:p>
                  </a:txBody>
                  <a:tcPr anchor="ctr"/>
                </a:tc>
                <a:tc>
                  <a:txBody>
                    <a:bodyPr/>
                    <a:lstStyle/>
                    <a:p>
                      <a:pPr algn="ctr"/>
                      <a:endParaRPr lang="en-US" sz="1400" b="1" dirty="0">
                        <a:solidFill>
                          <a:schemeClr val="tx1"/>
                        </a:solidFill>
                        <a:latin typeface="+mn-lt"/>
                      </a:endParaRPr>
                    </a:p>
                  </a:txBody>
                  <a:tcPr anchor="ctr"/>
                </a:tc>
                <a:tc>
                  <a:txBody>
                    <a:bodyPr/>
                    <a:lstStyle/>
                    <a:p>
                      <a:pPr algn="ctr"/>
                      <a:r>
                        <a:rPr lang="pt-PT" sz="1400" b="1" dirty="0">
                          <a:solidFill>
                            <a:schemeClr val="tx1"/>
                          </a:solidFill>
                          <a:latin typeface="+mn-lt"/>
                        </a:rPr>
                        <a:t>Y</a:t>
                      </a:r>
                      <a:endParaRPr lang="en-US" sz="1400" b="1" dirty="0">
                        <a:solidFill>
                          <a:schemeClr val="tx1"/>
                        </a:solidFill>
                        <a:latin typeface="+mn-lt"/>
                      </a:endParaRPr>
                    </a:p>
                  </a:txBody>
                  <a:tcPr anchor="ctr"/>
                </a:tc>
                <a:tc>
                  <a:txBody>
                    <a:bodyPr/>
                    <a:lstStyle/>
                    <a:p>
                      <a:pPr algn="ctr"/>
                      <a:r>
                        <a:rPr lang="pt-PT" sz="1400" b="1" dirty="0">
                          <a:solidFill>
                            <a:schemeClr val="tx1"/>
                          </a:solidFill>
                          <a:latin typeface="+mn-lt"/>
                        </a:rPr>
                        <a:t>Y</a:t>
                      </a:r>
                      <a:endParaRPr lang="en-US" sz="1400" b="1" dirty="0">
                        <a:solidFill>
                          <a:schemeClr val="tx1"/>
                        </a:solidFill>
                        <a:latin typeface="+mn-lt"/>
                      </a:endParaRPr>
                    </a:p>
                  </a:txBody>
                  <a:tcPr anchor="ctr"/>
                </a:tc>
                <a:tc>
                  <a:txBody>
                    <a:bodyPr/>
                    <a:lstStyle/>
                    <a:p>
                      <a:pPr algn="ctr"/>
                      <a:r>
                        <a:rPr lang="pt-PT" sz="1400" b="1" dirty="0">
                          <a:solidFill>
                            <a:schemeClr val="tx1"/>
                          </a:solidFill>
                          <a:latin typeface="+mn-lt"/>
                        </a:rPr>
                        <a:t>MC</a:t>
                      </a:r>
                      <a:endParaRPr lang="en-US" sz="1400" b="1" dirty="0">
                        <a:solidFill>
                          <a:schemeClr val="tx1"/>
                        </a:solidFill>
                        <a:latin typeface="+mn-lt"/>
                      </a:endParaRPr>
                    </a:p>
                  </a:txBody>
                  <a:tcPr anchor="ctr"/>
                </a:tc>
                <a:extLst>
                  <a:ext uri="{0D108BD9-81ED-4DB2-BD59-A6C34878D82A}">
                    <a16:rowId xmlns:a16="http://schemas.microsoft.com/office/drawing/2014/main" val="1894375576"/>
                  </a:ext>
                </a:extLst>
              </a:tr>
            </a:tbl>
          </a:graphicData>
        </a:graphic>
      </p:graphicFrame>
      <p:sp>
        <p:nvSpPr>
          <p:cNvPr id="2" name="TextBox 1">
            <a:extLst>
              <a:ext uri="{FF2B5EF4-FFF2-40B4-BE49-F238E27FC236}">
                <a16:creationId xmlns:a16="http://schemas.microsoft.com/office/drawing/2014/main" id="{DEC44951-05C7-4084-5D28-BEBEF04763E9}"/>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Tree>
    <p:extLst>
      <p:ext uri="{BB962C8B-B14F-4D97-AF65-F5344CB8AC3E}">
        <p14:creationId xmlns:p14="http://schemas.microsoft.com/office/powerpoint/2010/main" val="221633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783397"/>
            <a:ext cx="12192000" cy="6146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p:cNvSpPr/>
          <p:nvPr/>
        </p:nvSpPr>
        <p:spPr>
          <a:xfrm>
            <a:off x="0" y="-1"/>
            <a:ext cx="12192000" cy="809153"/>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4196" y="165909"/>
            <a:ext cx="6957753" cy="523220"/>
          </a:xfrm>
          <a:prstGeom prst="rect">
            <a:avLst/>
          </a:prstGeom>
          <a:noFill/>
        </p:spPr>
        <p:txBody>
          <a:bodyPr wrap="square" rtlCol="0">
            <a:spAutoFit/>
          </a:bodyPr>
          <a:lstStyle/>
          <a:p>
            <a:r>
              <a:rPr lang="en-US" sz="2800" dirty="0"/>
              <a:t>LISBON – Allergen list</a:t>
            </a:r>
          </a:p>
        </p:txBody>
      </p:sp>
      <p:graphicFrame>
        <p:nvGraphicFramePr>
          <p:cNvPr id="24" name="Table 23"/>
          <p:cNvGraphicFramePr>
            <a:graphicFrameLocks noGrp="1"/>
          </p:cNvGraphicFramePr>
          <p:nvPr>
            <p:extLst>
              <p:ext uri="{D42A27DB-BD31-4B8C-83A1-F6EECF244321}">
                <p14:modId xmlns:p14="http://schemas.microsoft.com/office/powerpoint/2010/main" val="4145326382"/>
              </p:ext>
            </p:extLst>
          </p:nvPr>
        </p:nvGraphicFramePr>
        <p:xfrm>
          <a:off x="461428" y="1237816"/>
          <a:ext cx="11627708" cy="5496038"/>
        </p:xfrm>
        <a:graphic>
          <a:graphicData uri="http://schemas.openxmlformats.org/drawingml/2006/table">
            <a:tbl>
              <a:tblPr firstRow="1" bandRow="1">
                <a:tableStyleId>{F5AB1C69-6EDB-4FF4-983F-18BD219EF322}</a:tableStyleId>
              </a:tblPr>
              <a:tblGrid>
                <a:gridCol w="2038528">
                  <a:extLst>
                    <a:ext uri="{9D8B030D-6E8A-4147-A177-3AD203B41FA5}">
                      <a16:colId xmlns:a16="http://schemas.microsoft.com/office/drawing/2014/main" val="846993778"/>
                    </a:ext>
                  </a:extLst>
                </a:gridCol>
                <a:gridCol w="706116">
                  <a:extLst>
                    <a:ext uri="{9D8B030D-6E8A-4147-A177-3AD203B41FA5}">
                      <a16:colId xmlns:a16="http://schemas.microsoft.com/office/drawing/2014/main" val="1694936116"/>
                    </a:ext>
                  </a:extLst>
                </a:gridCol>
                <a:gridCol w="710683">
                  <a:extLst>
                    <a:ext uri="{9D8B030D-6E8A-4147-A177-3AD203B41FA5}">
                      <a16:colId xmlns:a16="http://schemas.microsoft.com/office/drawing/2014/main" val="2363815482"/>
                    </a:ext>
                  </a:extLst>
                </a:gridCol>
                <a:gridCol w="541287">
                  <a:extLst>
                    <a:ext uri="{9D8B030D-6E8A-4147-A177-3AD203B41FA5}">
                      <a16:colId xmlns:a16="http://schemas.microsoft.com/office/drawing/2014/main" val="2535345177"/>
                    </a:ext>
                  </a:extLst>
                </a:gridCol>
                <a:gridCol w="944600">
                  <a:extLst>
                    <a:ext uri="{9D8B030D-6E8A-4147-A177-3AD203B41FA5}">
                      <a16:colId xmlns:a16="http://schemas.microsoft.com/office/drawing/2014/main" val="73577042"/>
                    </a:ext>
                  </a:extLst>
                </a:gridCol>
                <a:gridCol w="551901">
                  <a:extLst>
                    <a:ext uri="{9D8B030D-6E8A-4147-A177-3AD203B41FA5}">
                      <a16:colId xmlns:a16="http://schemas.microsoft.com/office/drawing/2014/main" val="958890687"/>
                    </a:ext>
                  </a:extLst>
                </a:gridCol>
                <a:gridCol w="573128">
                  <a:extLst>
                    <a:ext uri="{9D8B030D-6E8A-4147-A177-3AD203B41FA5}">
                      <a16:colId xmlns:a16="http://schemas.microsoft.com/office/drawing/2014/main" val="1379330837"/>
                    </a:ext>
                  </a:extLst>
                </a:gridCol>
                <a:gridCol w="704318">
                  <a:extLst>
                    <a:ext uri="{9D8B030D-6E8A-4147-A177-3AD203B41FA5}">
                      <a16:colId xmlns:a16="http://schemas.microsoft.com/office/drawing/2014/main" val="2906763018"/>
                    </a:ext>
                  </a:extLst>
                </a:gridCol>
                <a:gridCol w="822046">
                  <a:extLst>
                    <a:ext uri="{9D8B030D-6E8A-4147-A177-3AD203B41FA5}">
                      <a16:colId xmlns:a16="http://schemas.microsoft.com/office/drawing/2014/main" val="404717716"/>
                    </a:ext>
                  </a:extLst>
                </a:gridCol>
                <a:gridCol w="716657">
                  <a:extLst>
                    <a:ext uri="{9D8B030D-6E8A-4147-A177-3AD203B41FA5}">
                      <a16:colId xmlns:a16="http://schemas.microsoft.com/office/drawing/2014/main" val="1372457699"/>
                    </a:ext>
                  </a:extLst>
                </a:gridCol>
                <a:gridCol w="632342">
                  <a:extLst>
                    <a:ext uri="{9D8B030D-6E8A-4147-A177-3AD203B41FA5}">
                      <a16:colId xmlns:a16="http://schemas.microsoft.com/office/drawing/2014/main" val="878052675"/>
                    </a:ext>
                  </a:extLst>
                </a:gridCol>
                <a:gridCol w="727630">
                  <a:extLst>
                    <a:ext uri="{9D8B030D-6E8A-4147-A177-3AD203B41FA5}">
                      <a16:colId xmlns:a16="http://schemas.microsoft.com/office/drawing/2014/main" val="2932023883"/>
                    </a:ext>
                  </a:extLst>
                </a:gridCol>
                <a:gridCol w="652824">
                  <a:extLst>
                    <a:ext uri="{9D8B030D-6E8A-4147-A177-3AD203B41FA5}">
                      <a16:colId xmlns:a16="http://schemas.microsoft.com/office/drawing/2014/main" val="2759056400"/>
                    </a:ext>
                  </a:extLst>
                </a:gridCol>
                <a:gridCol w="652824">
                  <a:extLst>
                    <a:ext uri="{9D8B030D-6E8A-4147-A177-3AD203B41FA5}">
                      <a16:colId xmlns:a16="http://schemas.microsoft.com/office/drawing/2014/main" val="235799756"/>
                    </a:ext>
                  </a:extLst>
                </a:gridCol>
                <a:gridCol w="652824">
                  <a:extLst>
                    <a:ext uri="{9D8B030D-6E8A-4147-A177-3AD203B41FA5}">
                      <a16:colId xmlns:a16="http://schemas.microsoft.com/office/drawing/2014/main" val="1471554855"/>
                    </a:ext>
                  </a:extLst>
                </a:gridCol>
              </a:tblGrid>
              <a:tr h="376080">
                <a:tc>
                  <a:txBody>
                    <a:bodyPr/>
                    <a:lstStyle/>
                    <a:p>
                      <a:pPr algn="ctr"/>
                      <a:r>
                        <a:rPr lang="en-US" sz="1800" b="1" u="sng" dirty="0">
                          <a:solidFill>
                            <a:schemeClr val="tx1"/>
                          </a:solidFill>
                        </a:rPr>
                        <a:t>Kids Meals</a:t>
                      </a:r>
                    </a:p>
                  </a:txBody>
                  <a:tcPr anchor="ctr"/>
                </a:tc>
                <a:tc>
                  <a:txBody>
                    <a:bodyPr/>
                    <a:lstStyle/>
                    <a:p>
                      <a:pPr algn="ctr"/>
                      <a:r>
                        <a:rPr lang="en-US" sz="1000" b="1" dirty="0">
                          <a:solidFill>
                            <a:schemeClr val="tx1"/>
                          </a:solidFill>
                        </a:rPr>
                        <a:t>Celery</a:t>
                      </a:r>
                    </a:p>
                  </a:txBody>
                  <a:tcPr anchor="ctr"/>
                </a:tc>
                <a:tc>
                  <a:txBody>
                    <a:bodyPr/>
                    <a:lstStyle/>
                    <a:p>
                      <a:pPr algn="ctr"/>
                      <a:r>
                        <a:rPr lang="en-US" sz="1000" dirty="0">
                          <a:solidFill>
                            <a:schemeClr val="tx1"/>
                          </a:solidFill>
                        </a:rPr>
                        <a:t>Eggs</a:t>
                      </a:r>
                    </a:p>
                  </a:txBody>
                  <a:tcPr anchor="ctr"/>
                </a:tc>
                <a:tc>
                  <a:txBody>
                    <a:bodyPr/>
                    <a:lstStyle/>
                    <a:p>
                      <a:pPr algn="ctr"/>
                      <a:r>
                        <a:rPr lang="en-US" sz="1000" dirty="0">
                          <a:solidFill>
                            <a:schemeClr val="tx1"/>
                          </a:solidFill>
                        </a:rPr>
                        <a:t>Fish</a:t>
                      </a:r>
                    </a:p>
                  </a:txBody>
                  <a:tcPr anchor="ctr"/>
                </a:tc>
                <a:tc>
                  <a:txBody>
                    <a:bodyPr/>
                    <a:lstStyle/>
                    <a:p>
                      <a:pPr algn="ctr"/>
                      <a:r>
                        <a:rPr lang="en-US" sz="1000" dirty="0">
                          <a:solidFill>
                            <a:schemeClr val="tx1"/>
                          </a:solidFill>
                        </a:rPr>
                        <a:t>Cereal</a:t>
                      </a:r>
                      <a:r>
                        <a:rPr lang="en-US" sz="1000" baseline="0" dirty="0">
                          <a:solidFill>
                            <a:schemeClr val="tx1"/>
                          </a:solidFill>
                        </a:rPr>
                        <a:t> cont.</a:t>
                      </a:r>
                    </a:p>
                    <a:p>
                      <a:pPr algn="ctr"/>
                      <a:r>
                        <a:rPr lang="en-US" sz="1000" baseline="0" dirty="0">
                          <a:solidFill>
                            <a:schemeClr val="tx1"/>
                          </a:solidFill>
                        </a:rPr>
                        <a:t>Gluten</a:t>
                      </a:r>
                      <a:endParaRPr lang="en-US" sz="1000" dirty="0">
                        <a:solidFill>
                          <a:schemeClr val="tx1"/>
                        </a:solidFill>
                      </a:endParaRPr>
                    </a:p>
                  </a:txBody>
                  <a:tcPr anchor="ctr"/>
                </a:tc>
                <a:tc>
                  <a:txBody>
                    <a:bodyPr/>
                    <a:lstStyle/>
                    <a:p>
                      <a:pPr algn="ctr"/>
                      <a:r>
                        <a:rPr lang="en-US" sz="1000" dirty="0">
                          <a:solidFill>
                            <a:schemeClr val="tx1"/>
                          </a:solidFill>
                        </a:rPr>
                        <a:t>Lupin</a:t>
                      </a:r>
                    </a:p>
                  </a:txBody>
                  <a:tcPr anchor="ctr"/>
                </a:tc>
                <a:tc>
                  <a:txBody>
                    <a:bodyPr/>
                    <a:lstStyle/>
                    <a:p>
                      <a:pPr algn="ctr"/>
                      <a:r>
                        <a:rPr lang="en-US" sz="1000" dirty="0">
                          <a:solidFill>
                            <a:schemeClr val="tx1"/>
                          </a:solidFill>
                        </a:rPr>
                        <a:t>Milk</a:t>
                      </a:r>
                    </a:p>
                  </a:txBody>
                  <a:tcPr anchor="ctr"/>
                </a:tc>
                <a:tc>
                  <a:txBody>
                    <a:bodyPr/>
                    <a:lstStyle/>
                    <a:p>
                      <a:pPr algn="ctr"/>
                      <a:r>
                        <a:rPr lang="en-US" sz="1000" dirty="0">
                          <a:solidFill>
                            <a:schemeClr val="tx1"/>
                          </a:solidFill>
                        </a:rPr>
                        <a:t>Molluscs</a:t>
                      </a:r>
                    </a:p>
                  </a:txBody>
                  <a:tcPr anchor="ctr"/>
                </a:tc>
                <a:tc>
                  <a:txBody>
                    <a:bodyPr/>
                    <a:lstStyle/>
                    <a:p>
                      <a:pPr algn="ctr"/>
                      <a:r>
                        <a:rPr lang="en-US" sz="1000" dirty="0">
                          <a:solidFill>
                            <a:schemeClr val="tx1"/>
                          </a:solidFill>
                        </a:rPr>
                        <a:t>Mustard</a:t>
                      </a:r>
                    </a:p>
                  </a:txBody>
                  <a:tcPr anchor="ctr"/>
                </a:tc>
                <a:tc>
                  <a:txBody>
                    <a:bodyPr/>
                    <a:lstStyle/>
                    <a:p>
                      <a:pPr algn="ctr"/>
                      <a:r>
                        <a:rPr lang="en-US" sz="1000" dirty="0">
                          <a:solidFill>
                            <a:schemeClr val="tx1"/>
                          </a:solidFill>
                        </a:rPr>
                        <a:t>Peanuts</a:t>
                      </a:r>
                    </a:p>
                  </a:txBody>
                  <a:tcPr anchor="ctr"/>
                </a:tc>
                <a:tc>
                  <a:txBody>
                    <a:bodyPr/>
                    <a:lstStyle/>
                    <a:p>
                      <a:pPr algn="ctr"/>
                      <a:r>
                        <a:rPr lang="en-US" sz="1000" dirty="0">
                          <a:solidFill>
                            <a:schemeClr val="tx1"/>
                          </a:solidFill>
                        </a:rPr>
                        <a:t>Sesame</a:t>
                      </a:r>
                    </a:p>
                  </a:txBody>
                  <a:tcPr anchor="ctr"/>
                </a:tc>
                <a:tc>
                  <a:txBody>
                    <a:bodyPr/>
                    <a:lstStyle/>
                    <a:p>
                      <a:pPr algn="ctr"/>
                      <a:r>
                        <a:rPr lang="en-US" sz="1000" dirty="0">
                          <a:solidFill>
                            <a:schemeClr val="tx1"/>
                          </a:solidFill>
                        </a:rPr>
                        <a:t>Shellfish</a:t>
                      </a:r>
                    </a:p>
                  </a:txBody>
                  <a:tcPr anchor="ctr"/>
                </a:tc>
                <a:tc>
                  <a:txBody>
                    <a:bodyPr/>
                    <a:lstStyle/>
                    <a:p>
                      <a:pPr algn="ctr"/>
                      <a:r>
                        <a:rPr lang="en-US" sz="1000" dirty="0">
                          <a:solidFill>
                            <a:schemeClr val="tx1"/>
                          </a:solidFill>
                        </a:rPr>
                        <a:t>Soy </a:t>
                      </a:r>
                    </a:p>
                  </a:txBody>
                  <a:tcPr anchor="ctr"/>
                </a:tc>
                <a:tc>
                  <a:txBody>
                    <a:bodyPr/>
                    <a:lstStyle/>
                    <a:p>
                      <a:pPr algn="ctr"/>
                      <a:r>
                        <a:rPr lang="en-US" sz="1000" dirty="0">
                          <a:solidFill>
                            <a:schemeClr val="tx1"/>
                          </a:solidFill>
                        </a:rPr>
                        <a:t>Sulphur</a:t>
                      </a:r>
                      <a:r>
                        <a:rPr lang="en-US" sz="1000" baseline="0" dirty="0">
                          <a:solidFill>
                            <a:schemeClr val="tx1"/>
                          </a:solidFill>
                        </a:rPr>
                        <a:t> Dioxide</a:t>
                      </a:r>
                      <a:endParaRPr lang="en-US" sz="1000" dirty="0">
                        <a:solidFill>
                          <a:schemeClr val="tx1"/>
                        </a:solidFill>
                      </a:endParaRPr>
                    </a:p>
                  </a:txBody>
                  <a:tcPr anchor="ctr"/>
                </a:tc>
                <a:tc>
                  <a:txBody>
                    <a:bodyPr/>
                    <a:lstStyle/>
                    <a:p>
                      <a:pPr algn="ctr"/>
                      <a:r>
                        <a:rPr lang="en-US" sz="1000" dirty="0">
                          <a:solidFill>
                            <a:schemeClr val="tx1"/>
                          </a:solidFill>
                        </a:rPr>
                        <a:t>Tree Nuts</a:t>
                      </a:r>
                    </a:p>
                  </a:txBody>
                  <a:tcPr anchor="ctr"/>
                </a:tc>
                <a:extLst>
                  <a:ext uri="{0D108BD9-81ED-4DB2-BD59-A6C34878D82A}">
                    <a16:rowId xmlns:a16="http://schemas.microsoft.com/office/drawing/2014/main" val="3955164843"/>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Kids Hot Dog </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Y</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extLst>
                  <a:ext uri="{0D108BD9-81ED-4DB2-BD59-A6C34878D82A}">
                    <a16:rowId xmlns:a16="http://schemas.microsoft.com/office/drawing/2014/main" val="773202875"/>
                  </a:ext>
                </a:extLst>
              </a:tr>
              <a:tr h="334293">
                <a:tc>
                  <a:txBody>
                    <a:bodyPr/>
                    <a:lstStyle/>
                    <a:p>
                      <a:pPr algn="l"/>
                      <a:r>
                        <a:rPr lang="en-US" sz="1200" b="1" dirty="0" err="1">
                          <a:solidFill>
                            <a:schemeClr val="tx1"/>
                          </a:solidFill>
                        </a:rPr>
                        <a:t>Messi</a:t>
                      </a:r>
                      <a:r>
                        <a:rPr lang="en-US" sz="1200" b="1" baseline="0" dirty="0">
                          <a:solidFill>
                            <a:schemeClr val="tx1"/>
                          </a:solidFill>
                        </a:rPr>
                        <a:t> Kids Burger</a:t>
                      </a:r>
                      <a:endParaRPr lang="en-US" sz="1200" b="1" dirty="0">
                        <a:solidFill>
                          <a:schemeClr val="tx1"/>
                        </a:solidFill>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Y</a:t>
                      </a:r>
                      <a:endParaRPr lang="en-US" sz="1200" b="1" dirty="0">
                        <a:solidFill>
                          <a:schemeClr val="tx1"/>
                        </a:solidFill>
                        <a:latin typeface="+mn-lt"/>
                      </a:endParaRPr>
                    </a:p>
                  </a:txBody>
                  <a:tcPr anchor="ctr"/>
                </a:tc>
                <a:tc>
                  <a:txBody>
                    <a:bodyPr/>
                    <a:lstStyle/>
                    <a:p>
                      <a:pPr algn="ctr"/>
                      <a:r>
                        <a:rPr kumimoji="0" lang="en-US"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extLst>
                  <a:ext uri="{0D108BD9-81ED-4DB2-BD59-A6C34878D82A}">
                    <a16:rowId xmlns:a16="http://schemas.microsoft.com/office/drawing/2014/main" val="4238345443"/>
                  </a:ext>
                </a:extLst>
              </a:tr>
              <a:tr h="473582">
                <a:tc>
                  <a:txBody>
                    <a:bodyPr/>
                    <a:lstStyle/>
                    <a:p>
                      <a:pPr algn="l"/>
                      <a:r>
                        <a:rPr lang="en-US" sz="1200" b="1" dirty="0" err="1">
                          <a:solidFill>
                            <a:schemeClr val="tx1"/>
                          </a:solidFill>
                        </a:rPr>
                        <a:t>Messi</a:t>
                      </a:r>
                      <a:r>
                        <a:rPr lang="en-US" sz="1200" b="1" baseline="0" dirty="0">
                          <a:solidFill>
                            <a:schemeClr val="tx1"/>
                          </a:solidFill>
                        </a:rPr>
                        <a:t> Kids Golden Chicken Sandwich</a:t>
                      </a:r>
                      <a:endParaRPr lang="en-US" sz="1200" b="1" dirty="0">
                        <a:solidFill>
                          <a:schemeClr val="tx1"/>
                        </a:solidFill>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Y</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extLst>
                  <a:ext uri="{0D108BD9-81ED-4DB2-BD59-A6C34878D82A}">
                    <a16:rowId xmlns:a16="http://schemas.microsoft.com/office/drawing/2014/main" val="2454465273"/>
                  </a:ext>
                </a:extLst>
              </a:tr>
              <a:tr h="336122">
                <a:tc>
                  <a:txBody>
                    <a:bodyPr/>
                    <a:lstStyle/>
                    <a:p>
                      <a:pPr algn="l"/>
                      <a:r>
                        <a:rPr lang="en-US" sz="1200" b="1" dirty="0">
                          <a:solidFill>
                            <a:schemeClr val="tx1"/>
                          </a:solidFill>
                        </a:rPr>
                        <a:t>Kids</a:t>
                      </a:r>
                      <a:r>
                        <a:rPr lang="en-US" sz="1200" b="1" baseline="0" dirty="0">
                          <a:solidFill>
                            <a:schemeClr val="tx1"/>
                          </a:solidFill>
                        </a:rPr>
                        <a:t> Bacon Cheeseburger</a:t>
                      </a:r>
                      <a:endParaRPr lang="en-US" sz="1200" b="1" dirty="0">
                        <a:solidFill>
                          <a:schemeClr val="tx1"/>
                        </a:solidFill>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Y</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tc>
                  <a:txBody>
                    <a:bodyPr/>
                    <a:lstStyle/>
                    <a:p>
                      <a:pPr algn="ctr"/>
                      <a:r>
                        <a:rPr kumimoji="0" lang="pt-PT" sz="1200" b="1" i="0" u="none" strike="noStrike" kern="1200" cap="none" spc="0" normalizeH="0" baseline="0" noProof="0" dirty="0">
                          <a:ln>
                            <a:noFill/>
                          </a:ln>
                          <a:solidFill>
                            <a:schemeClr val="tx1"/>
                          </a:solidFill>
                          <a:effectLst/>
                          <a:uLnTx/>
                          <a:uFillTx/>
                          <a:latin typeface="+mn-lt"/>
                          <a:ea typeface="+mn-ea"/>
                          <a:cs typeface="+mn-cs"/>
                        </a:rPr>
                        <a:t>MC</a:t>
                      </a:r>
                      <a:endParaRPr lang="en-US" sz="1200" b="1" dirty="0">
                        <a:solidFill>
                          <a:schemeClr val="tx1"/>
                        </a:solidFill>
                        <a:latin typeface="+mn-lt"/>
                      </a:endParaRPr>
                    </a:p>
                  </a:txBody>
                  <a:tcPr anchor="ctr"/>
                </a:tc>
                <a:extLst>
                  <a:ext uri="{0D108BD9-81ED-4DB2-BD59-A6C34878D82A}">
                    <a16:rowId xmlns:a16="http://schemas.microsoft.com/office/drawing/2014/main" val="285078643"/>
                  </a:ext>
                </a:extLst>
              </a:tr>
              <a:tr h="334293">
                <a:tc>
                  <a:txBody>
                    <a:bodyPr/>
                    <a:lstStyle/>
                    <a:p>
                      <a:pPr algn="l"/>
                      <a:r>
                        <a:rPr lang="en-US" sz="1200" b="1" dirty="0">
                          <a:solidFill>
                            <a:schemeClr val="tx1"/>
                          </a:solidFill>
                        </a:rPr>
                        <a:t>Kids Chicken Breast</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141058562"/>
                  </a:ext>
                </a:extLst>
              </a:tr>
              <a:tr h="473582">
                <a:tc>
                  <a:txBody>
                    <a:bodyPr/>
                    <a:lstStyle/>
                    <a:p>
                      <a:pPr algn="l"/>
                      <a:r>
                        <a:rPr lang="en-US" sz="1200" b="1" dirty="0">
                          <a:solidFill>
                            <a:schemeClr val="tx1"/>
                          </a:solidFill>
                        </a:rPr>
                        <a:t>Twisted ‘N Tasty Cavatappi Pasta </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008764683"/>
                  </a:ext>
                </a:extLst>
              </a:tr>
              <a:tr h="334293">
                <a:tc>
                  <a:txBody>
                    <a:bodyPr/>
                    <a:lstStyle/>
                    <a:p>
                      <a:pPr algn="l"/>
                      <a:r>
                        <a:rPr lang="en-US" sz="1200" b="1" dirty="0">
                          <a:solidFill>
                            <a:schemeClr val="tx1"/>
                          </a:solidFill>
                        </a:rPr>
                        <a:t>Kids Mac &amp; Cheese</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3601386632"/>
                  </a:ext>
                </a:extLst>
              </a:tr>
              <a:tr h="473582">
                <a:tc>
                  <a:txBody>
                    <a:bodyPr/>
                    <a:lstStyle/>
                    <a:p>
                      <a:pPr algn="l"/>
                      <a:r>
                        <a:rPr lang="en-US" sz="1200" b="1" dirty="0">
                          <a:solidFill>
                            <a:schemeClr val="tx1"/>
                          </a:solidFill>
                        </a:rPr>
                        <a:t>Kids Grilled Chicken</a:t>
                      </a:r>
                      <a:r>
                        <a:rPr lang="en-US" sz="1200" b="1" baseline="0" dirty="0">
                          <a:solidFill>
                            <a:schemeClr val="tx1"/>
                          </a:solidFill>
                        </a:rPr>
                        <a:t> House Salad</a:t>
                      </a:r>
                      <a:endParaRPr lang="en-US" sz="1200" b="1" dirty="0">
                        <a:solidFill>
                          <a:schemeClr val="tx1"/>
                        </a:solidFill>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3022299"/>
                  </a:ext>
                </a:extLst>
              </a:tr>
              <a:tr h="334293">
                <a:tc>
                  <a:txBody>
                    <a:bodyPr/>
                    <a:lstStyle/>
                    <a:p>
                      <a:pPr algn="l"/>
                      <a:r>
                        <a:rPr lang="en-US" sz="1200" b="1" dirty="0">
                          <a:solidFill>
                            <a:schemeClr val="tx1"/>
                          </a:solidFill>
                        </a:rPr>
                        <a:t>Kids Chicken</a:t>
                      </a:r>
                      <a:r>
                        <a:rPr lang="en-US" sz="1200" b="1" baseline="0" dirty="0">
                          <a:solidFill>
                            <a:schemeClr val="tx1"/>
                          </a:solidFill>
                        </a:rPr>
                        <a:t> Tenders</a:t>
                      </a:r>
                      <a:endParaRPr lang="en-US" sz="1200" b="1" dirty="0">
                        <a:solidFill>
                          <a:schemeClr val="tx1"/>
                        </a:solidFill>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531233592"/>
                  </a:ext>
                </a:extLst>
              </a:tr>
              <a:tr h="334293">
                <a:tc>
                  <a:txBody>
                    <a:bodyPr/>
                    <a:lstStyle/>
                    <a:p>
                      <a:pPr algn="l"/>
                      <a:r>
                        <a:rPr lang="en-US" sz="1200" b="1" dirty="0">
                          <a:solidFill>
                            <a:schemeClr val="tx1"/>
                          </a:solidFill>
                        </a:rPr>
                        <a:t>Pepperoni Pizza</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802566423"/>
                  </a:ext>
                </a:extLst>
              </a:tr>
              <a:tr h="334293">
                <a:tc>
                  <a:txBody>
                    <a:bodyPr/>
                    <a:lstStyle/>
                    <a:p>
                      <a:pPr algn="l"/>
                      <a:r>
                        <a:rPr lang="en-US" sz="1200" b="1" dirty="0">
                          <a:solidFill>
                            <a:schemeClr val="tx1"/>
                          </a:solidFill>
                        </a:rPr>
                        <a:t>Cheese Pizza</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140348612"/>
                  </a:ext>
                </a:extLst>
              </a:tr>
              <a:tr h="334293">
                <a:tc>
                  <a:txBody>
                    <a:bodyPr/>
                    <a:lstStyle/>
                    <a:p>
                      <a:pPr algn="l"/>
                      <a:r>
                        <a:rPr lang="en-US" sz="1200" b="1" dirty="0">
                          <a:solidFill>
                            <a:schemeClr val="tx1"/>
                          </a:solidFill>
                        </a:rPr>
                        <a:t>Seasonal</a:t>
                      </a:r>
                      <a:r>
                        <a:rPr lang="en-US" sz="1200" b="1" baseline="0" dirty="0">
                          <a:solidFill>
                            <a:schemeClr val="tx1"/>
                          </a:solidFill>
                        </a:rPr>
                        <a:t> Vegetables</a:t>
                      </a:r>
                      <a:endParaRPr lang="en-US" sz="1200" b="1" dirty="0">
                        <a:solidFill>
                          <a:schemeClr val="tx1"/>
                        </a:solidFill>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872786163"/>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Golden Mash</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276681213"/>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Fries or Fruit side</a:t>
                      </a:r>
                      <a:r>
                        <a:rPr lang="en-US" sz="1200" b="1" baseline="0" dirty="0">
                          <a:solidFill>
                            <a:schemeClr val="tx1"/>
                          </a:solidFill>
                        </a:rPr>
                        <a:t> kick</a:t>
                      </a: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tc>
                  <a:txBody>
                    <a:bodyPr/>
                    <a:lstStyle/>
                    <a:p>
                      <a:pPr algn="ctr"/>
                      <a:endParaRPr lang="en-US" sz="1200" b="1" dirty="0">
                        <a:solidFill>
                          <a:schemeClr val="tx1"/>
                        </a:solidFill>
                      </a:endParaRPr>
                    </a:p>
                  </a:txBody>
                  <a:tcPr anchor="ctr"/>
                </a:tc>
                <a:extLst>
                  <a:ext uri="{0D108BD9-81ED-4DB2-BD59-A6C34878D82A}">
                    <a16:rowId xmlns:a16="http://schemas.microsoft.com/office/drawing/2014/main" val="2741998874"/>
                  </a:ext>
                </a:extLst>
              </a:tr>
            </a:tbl>
          </a:graphicData>
        </a:graphic>
      </p:graphicFrame>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5062" y="439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529671" y="872519"/>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107784" y="979858"/>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745102" y="1037936"/>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628590" y="877979"/>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219012" y="1018724"/>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932926" y="914588"/>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472763" y="910663"/>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320234" y="963478"/>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903243" y="835487"/>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697826" y="917910"/>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388194" y="747679"/>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047362" y="959332"/>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762230" y="843530"/>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89864" y="935144"/>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0191AE9-1600-9AA6-46DF-52256670A183}"/>
              </a:ext>
            </a:extLst>
          </p:cNvPr>
          <p:cNvSpPr txBox="1"/>
          <p:nvPr/>
        </p:nvSpPr>
        <p:spPr>
          <a:xfrm>
            <a:off x="355024" y="6695941"/>
            <a:ext cx="7876376" cy="523220"/>
          </a:xfrm>
          <a:prstGeom prst="rect">
            <a:avLst/>
          </a:prstGeom>
          <a:noFill/>
        </p:spPr>
        <p:txBody>
          <a:bodyPr wrap="square" rtlCol="0">
            <a:spAutoFit/>
          </a:bodyPr>
          <a:lstStyle/>
          <a:p>
            <a:r>
              <a:rPr lang="en-US" sz="1400" dirty="0"/>
              <a:t>*Cereal cont. Gluten. </a:t>
            </a:r>
            <a:r>
              <a:rPr lang="en-US" sz="1400" b="1" dirty="0"/>
              <a:t>R = </a:t>
            </a:r>
            <a:r>
              <a:rPr lang="en-US" sz="1400" dirty="0"/>
              <a:t>Rye </a:t>
            </a:r>
            <a:r>
              <a:rPr lang="en-US" sz="1400" b="1" dirty="0"/>
              <a:t>B</a:t>
            </a:r>
            <a:r>
              <a:rPr lang="en-US" sz="1400" dirty="0"/>
              <a:t> = Barley. </a:t>
            </a:r>
            <a:r>
              <a:rPr lang="en-US" sz="1400" b="1" dirty="0"/>
              <a:t>W</a:t>
            </a:r>
            <a:r>
              <a:rPr lang="en-US" sz="1400" dirty="0"/>
              <a:t> = Wheat. </a:t>
            </a:r>
            <a:r>
              <a:rPr lang="en-US" sz="1400" b="1" dirty="0"/>
              <a:t>Y</a:t>
            </a:r>
            <a:r>
              <a:rPr lang="en-US" sz="1400" dirty="0"/>
              <a:t>= Yes </a:t>
            </a:r>
            <a:r>
              <a:rPr lang="en-US" sz="1400" b="1" dirty="0"/>
              <a:t>MC-</a:t>
            </a:r>
            <a:r>
              <a:rPr lang="en-US" sz="1400" dirty="0"/>
              <a:t> May Contain </a:t>
            </a:r>
          </a:p>
          <a:p>
            <a:endParaRPr lang="en-US" sz="1400" dirty="0"/>
          </a:p>
        </p:txBody>
      </p:sp>
    </p:spTree>
    <p:extLst>
      <p:ext uri="{BB962C8B-B14F-4D97-AF65-F5344CB8AC3E}">
        <p14:creationId xmlns:p14="http://schemas.microsoft.com/office/powerpoint/2010/main" val="4288825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711201"/>
            <a:ext cx="12192000" cy="6146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809153"/>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4195" y="142965"/>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5062" y="439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541811" y="1146543"/>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163466" y="1212816"/>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842660" y="1245198"/>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652222" y="1148383"/>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235240" y="1245213"/>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944915" y="1162551"/>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458055" y="1217322"/>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329780" y="1225306"/>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922035" y="1127005"/>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719395" y="1236900"/>
            <a:ext cx="590677" cy="38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403526" y="1013894"/>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062054" y="1221773"/>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762230" y="1075968"/>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50732" y="1197199"/>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Table 24"/>
          <p:cNvGraphicFramePr>
            <a:graphicFrameLocks noGrp="1"/>
          </p:cNvGraphicFramePr>
          <p:nvPr>
            <p:extLst>
              <p:ext uri="{D42A27DB-BD31-4B8C-83A1-F6EECF244321}">
                <p14:modId xmlns:p14="http://schemas.microsoft.com/office/powerpoint/2010/main" val="1838771416"/>
              </p:ext>
            </p:extLst>
          </p:nvPr>
        </p:nvGraphicFramePr>
        <p:xfrm>
          <a:off x="384155" y="1651369"/>
          <a:ext cx="11627708" cy="4173951"/>
        </p:xfrm>
        <a:graphic>
          <a:graphicData uri="http://schemas.openxmlformats.org/drawingml/2006/table">
            <a:tbl>
              <a:tblPr firstRow="1" bandRow="1">
                <a:tableStyleId>{F5AB1C69-6EDB-4FF4-983F-18BD219EF322}</a:tableStyleId>
              </a:tblPr>
              <a:tblGrid>
                <a:gridCol w="2038528">
                  <a:extLst>
                    <a:ext uri="{9D8B030D-6E8A-4147-A177-3AD203B41FA5}">
                      <a16:colId xmlns:a16="http://schemas.microsoft.com/office/drawing/2014/main" val="846993778"/>
                    </a:ext>
                  </a:extLst>
                </a:gridCol>
                <a:gridCol w="706116">
                  <a:extLst>
                    <a:ext uri="{9D8B030D-6E8A-4147-A177-3AD203B41FA5}">
                      <a16:colId xmlns:a16="http://schemas.microsoft.com/office/drawing/2014/main" val="1694936116"/>
                    </a:ext>
                  </a:extLst>
                </a:gridCol>
                <a:gridCol w="710683">
                  <a:extLst>
                    <a:ext uri="{9D8B030D-6E8A-4147-A177-3AD203B41FA5}">
                      <a16:colId xmlns:a16="http://schemas.microsoft.com/office/drawing/2014/main" val="2363815482"/>
                    </a:ext>
                  </a:extLst>
                </a:gridCol>
                <a:gridCol w="541287">
                  <a:extLst>
                    <a:ext uri="{9D8B030D-6E8A-4147-A177-3AD203B41FA5}">
                      <a16:colId xmlns:a16="http://schemas.microsoft.com/office/drawing/2014/main" val="2535345177"/>
                    </a:ext>
                  </a:extLst>
                </a:gridCol>
                <a:gridCol w="944600">
                  <a:extLst>
                    <a:ext uri="{9D8B030D-6E8A-4147-A177-3AD203B41FA5}">
                      <a16:colId xmlns:a16="http://schemas.microsoft.com/office/drawing/2014/main" val="73577042"/>
                    </a:ext>
                  </a:extLst>
                </a:gridCol>
                <a:gridCol w="551901">
                  <a:extLst>
                    <a:ext uri="{9D8B030D-6E8A-4147-A177-3AD203B41FA5}">
                      <a16:colId xmlns:a16="http://schemas.microsoft.com/office/drawing/2014/main" val="958890687"/>
                    </a:ext>
                  </a:extLst>
                </a:gridCol>
                <a:gridCol w="573128">
                  <a:extLst>
                    <a:ext uri="{9D8B030D-6E8A-4147-A177-3AD203B41FA5}">
                      <a16:colId xmlns:a16="http://schemas.microsoft.com/office/drawing/2014/main" val="1379330837"/>
                    </a:ext>
                  </a:extLst>
                </a:gridCol>
                <a:gridCol w="704318">
                  <a:extLst>
                    <a:ext uri="{9D8B030D-6E8A-4147-A177-3AD203B41FA5}">
                      <a16:colId xmlns:a16="http://schemas.microsoft.com/office/drawing/2014/main" val="2906763018"/>
                    </a:ext>
                  </a:extLst>
                </a:gridCol>
                <a:gridCol w="822046">
                  <a:extLst>
                    <a:ext uri="{9D8B030D-6E8A-4147-A177-3AD203B41FA5}">
                      <a16:colId xmlns:a16="http://schemas.microsoft.com/office/drawing/2014/main" val="404717716"/>
                    </a:ext>
                  </a:extLst>
                </a:gridCol>
                <a:gridCol w="716657">
                  <a:extLst>
                    <a:ext uri="{9D8B030D-6E8A-4147-A177-3AD203B41FA5}">
                      <a16:colId xmlns:a16="http://schemas.microsoft.com/office/drawing/2014/main" val="1372457699"/>
                    </a:ext>
                  </a:extLst>
                </a:gridCol>
                <a:gridCol w="632342">
                  <a:extLst>
                    <a:ext uri="{9D8B030D-6E8A-4147-A177-3AD203B41FA5}">
                      <a16:colId xmlns:a16="http://schemas.microsoft.com/office/drawing/2014/main" val="878052675"/>
                    </a:ext>
                  </a:extLst>
                </a:gridCol>
                <a:gridCol w="727630">
                  <a:extLst>
                    <a:ext uri="{9D8B030D-6E8A-4147-A177-3AD203B41FA5}">
                      <a16:colId xmlns:a16="http://schemas.microsoft.com/office/drawing/2014/main" val="2932023883"/>
                    </a:ext>
                  </a:extLst>
                </a:gridCol>
                <a:gridCol w="652824">
                  <a:extLst>
                    <a:ext uri="{9D8B030D-6E8A-4147-A177-3AD203B41FA5}">
                      <a16:colId xmlns:a16="http://schemas.microsoft.com/office/drawing/2014/main" val="2759056400"/>
                    </a:ext>
                  </a:extLst>
                </a:gridCol>
                <a:gridCol w="652824">
                  <a:extLst>
                    <a:ext uri="{9D8B030D-6E8A-4147-A177-3AD203B41FA5}">
                      <a16:colId xmlns:a16="http://schemas.microsoft.com/office/drawing/2014/main" val="235799756"/>
                    </a:ext>
                  </a:extLst>
                </a:gridCol>
                <a:gridCol w="652824">
                  <a:extLst>
                    <a:ext uri="{9D8B030D-6E8A-4147-A177-3AD203B41FA5}">
                      <a16:colId xmlns:a16="http://schemas.microsoft.com/office/drawing/2014/main" val="1471554855"/>
                    </a:ext>
                  </a:extLst>
                </a:gridCol>
              </a:tblGrid>
              <a:tr h="0">
                <a:tc>
                  <a:txBody>
                    <a:bodyPr/>
                    <a:lstStyle/>
                    <a:p>
                      <a:pPr algn="ctr"/>
                      <a:r>
                        <a:rPr lang="en-US" sz="2000" b="1" u="sng" dirty="0">
                          <a:solidFill>
                            <a:schemeClr val="tx1"/>
                          </a:solidFill>
                        </a:rPr>
                        <a:t>Desserts &amp; Kids Desserts</a:t>
                      </a:r>
                    </a:p>
                  </a:txBody>
                  <a:tcPr anchor="ctr"/>
                </a:tc>
                <a:tc>
                  <a:txBody>
                    <a:bodyPr/>
                    <a:lstStyle/>
                    <a:p>
                      <a:pPr algn="ctr"/>
                      <a:r>
                        <a:rPr lang="en-US" sz="1000" b="1" dirty="0">
                          <a:solidFill>
                            <a:schemeClr val="tx1"/>
                          </a:solidFill>
                        </a:rPr>
                        <a:t>Celery</a:t>
                      </a:r>
                    </a:p>
                  </a:txBody>
                  <a:tcPr anchor="ctr"/>
                </a:tc>
                <a:tc>
                  <a:txBody>
                    <a:bodyPr/>
                    <a:lstStyle/>
                    <a:p>
                      <a:pPr algn="ctr"/>
                      <a:r>
                        <a:rPr lang="en-US" sz="1000" dirty="0">
                          <a:solidFill>
                            <a:schemeClr val="tx1"/>
                          </a:solidFill>
                        </a:rPr>
                        <a:t>Eggs</a:t>
                      </a:r>
                    </a:p>
                  </a:txBody>
                  <a:tcPr anchor="ctr"/>
                </a:tc>
                <a:tc>
                  <a:txBody>
                    <a:bodyPr/>
                    <a:lstStyle/>
                    <a:p>
                      <a:pPr algn="ctr"/>
                      <a:r>
                        <a:rPr lang="en-US" sz="1000" dirty="0">
                          <a:solidFill>
                            <a:schemeClr val="tx1"/>
                          </a:solidFill>
                        </a:rPr>
                        <a:t>Fish</a:t>
                      </a:r>
                    </a:p>
                  </a:txBody>
                  <a:tcPr anchor="ctr"/>
                </a:tc>
                <a:tc>
                  <a:txBody>
                    <a:bodyPr/>
                    <a:lstStyle/>
                    <a:p>
                      <a:pPr algn="ctr"/>
                      <a:r>
                        <a:rPr lang="en-US" sz="1000" dirty="0">
                          <a:solidFill>
                            <a:schemeClr val="tx1"/>
                          </a:solidFill>
                        </a:rPr>
                        <a:t>Cereal</a:t>
                      </a:r>
                      <a:r>
                        <a:rPr lang="en-US" sz="1000" baseline="0" dirty="0">
                          <a:solidFill>
                            <a:schemeClr val="tx1"/>
                          </a:solidFill>
                        </a:rPr>
                        <a:t> cont.</a:t>
                      </a:r>
                    </a:p>
                    <a:p>
                      <a:pPr algn="ctr"/>
                      <a:r>
                        <a:rPr lang="en-US" sz="1000" baseline="0" dirty="0">
                          <a:solidFill>
                            <a:schemeClr val="tx1"/>
                          </a:solidFill>
                        </a:rPr>
                        <a:t>Gluten</a:t>
                      </a:r>
                      <a:endParaRPr lang="en-US" sz="1000" dirty="0">
                        <a:solidFill>
                          <a:schemeClr val="tx1"/>
                        </a:solidFill>
                      </a:endParaRPr>
                    </a:p>
                  </a:txBody>
                  <a:tcPr anchor="ctr"/>
                </a:tc>
                <a:tc>
                  <a:txBody>
                    <a:bodyPr/>
                    <a:lstStyle/>
                    <a:p>
                      <a:pPr algn="ctr"/>
                      <a:r>
                        <a:rPr lang="en-US" sz="1000" dirty="0">
                          <a:solidFill>
                            <a:schemeClr val="tx1"/>
                          </a:solidFill>
                        </a:rPr>
                        <a:t>Lupin</a:t>
                      </a:r>
                    </a:p>
                  </a:txBody>
                  <a:tcPr anchor="ctr"/>
                </a:tc>
                <a:tc>
                  <a:txBody>
                    <a:bodyPr/>
                    <a:lstStyle/>
                    <a:p>
                      <a:pPr algn="ctr"/>
                      <a:r>
                        <a:rPr lang="en-US" sz="1000" dirty="0">
                          <a:solidFill>
                            <a:schemeClr val="tx1"/>
                          </a:solidFill>
                        </a:rPr>
                        <a:t>Milk</a:t>
                      </a:r>
                    </a:p>
                  </a:txBody>
                  <a:tcPr anchor="ctr"/>
                </a:tc>
                <a:tc>
                  <a:txBody>
                    <a:bodyPr/>
                    <a:lstStyle/>
                    <a:p>
                      <a:pPr algn="ctr"/>
                      <a:r>
                        <a:rPr lang="en-US" sz="1000" dirty="0">
                          <a:solidFill>
                            <a:schemeClr val="tx1"/>
                          </a:solidFill>
                        </a:rPr>
                        <a:t>Molluscs</a:t>
                      </a:r>
                    </a:p>
                  </a:txBody>
                  <a:tcPr anchor="ctr"/>
                </a:tc>
                <a:tc>
                  <a:txBody>
                    <a:bodyPr/>
                    <a:lstStyle/>
                    <a:p>
                      <a:pPr algn="ctr"/>
                      <a:r>
                        <a:rPr lang="en-US" sz="1000" dirty="0">
                          <a:solidFill>
                            <a:schemeClr val="tx1"/>
                          </a:solidFill>
                        </a:rPr>
                        <a:t>Mustard</a:t>
                      </a:r>
                    </a:p>
                  </a:txBody>
                  <a:tcPr anchor="ctr"/>
                </a:tc>
                <a:tc>
                  <a:txBody>
                    <a:bodyPr/>
                    <a:lstStyle/>
                    <a:p>
                      <a:pPr algn="ctr"/>
                      <a:r>
                        <a:rPr lang="en-US" sz="1000" dirty="0">
                          <a:solidFill>
                            <a:schemeClr val="tx1"/>
                          </a:solidFill>
                        </a:rPr>
                        <a:t>Peanuts</a:t>
                      </a:r>
                    </a:p>
                  </a:txBody>
                  <a:tcPr anchor="ctr"/>
                </a:tc>
                <a:tc>
                  <a:txBody>
                    <a:bodyPr/>
                    <a:lstStyle/>
                    <a:p>
                      <a:pPr algn="ctr"/>
                      <a:r>
                        <a:rPr lang="en-US" sz="1000" dirty="0">
                          <a:solidFill>
                            <a:schemeClr val="tx1"/>
                          </a:solidFill>
                        </a:rPr>
                        <a:t>Sesame</a:t>
                      </a:r>
                    </a:p>
                  </a:txBody>
                  <a:tcPr anchor="ctr"/>
                </a:tc>
                <a:tc>
                  <a:txBody>
                    <a:bodyPr/>
                    <a:lstStyle/>
                    <a:p>
                      <a:pPr algn="ctr"/>
                      <a:r>
                        <a:rPr lang="en-US" sz="1000" dirty="0">
                          <a:solidFill>
                            <a:schemeClr val="tx1"/>
                          </a:solidFill>
                        </a:rPr>
                        <a:t>Shellfish</a:t>
                      </a:r>
                    </a:p>
                  </a:txBody>
                  <a:tcPr anchor="ctr"/>
                </a:tc>
                <a:tc>
                  <a:txBody>
                    <a:bodyPr/>
                    <a:lstStyle/>
                    <a:p>
                      <a:pPr algn="ctr"/>
                      <a:r>
                        <a:rPr lang="en-US" sz="1000" dirty="0">
                          <a:solidFill>
                            <a:schemeClr val="tx1"/>
                          </a:solidFill>
                        </a:rPr>
                        <a:t>Soy </a:t>
                      </a:r>
                    </a:p>
                  </a:txBody>
                  <a:tcPr anchor="ctr"/>
                </a:tc>
                <a:tc>
                  <a:txBody>
                    <a:bodyPr/>
                    <a:lstStyle/>
                    <a:p>
                      <a:pPr algn="ctr"/>
                      <a:r>
                        <a:rPr lang="en-US" sz="1000" dirty="0">
                          <a:solidFill>
                            <a:schemeClr val="tx1"/>
                          </a:solidFill>
                        </a:rPr>
                        <a:t>Sulphur</a:t>
                      </a:r>
                      <a:r>
                        <a:rPr lang="en-US" sz="1000" baseline="0" dirty="0">
                          <a:solidFill>
                            <a:schemeClr val="tx1"/>
                          </a:solidFill>
                        </a:rPr>
                        <a:t> Dioxide</a:t>
                      </a:r>
                      <a:endParaRPr lang="en-US" sz="1000" dirty="0">
                        <a:solidFill>
                          <a:schemeClr val="tx1"/>
                        </a:solidFill>
                      </a:endParaRPr>
                    </a:p>
                  </a:txBody>
                  <a:tcPr anchor="ctr"/>
                </a:tc>
                <a:tc>
                  <a:txBody>
                    <a:bodyPr/>
                    <a:lstStyle/>
                    <a:p>
                      <a:pPr algn="ctr"/>
                      <a:r>
                        <a:rPr lang="en-US" sz="1000" dirty="0">
                          <a:solidFill>
                            <a:schemeClr val="tx1"/>
                          </a:solidFill>
                        </a:rPr>
                        <a:t>Tree Nuts</a:t>
                      </a:r>
                    </a:p>
                  </a:txBody>
                  <a:tcPr anchor="ctr"/>
                </a:tc>
                <a:extLst>
                  <a:ext uri="{0D108BD9-81ED-4DB2-BD59-A6C34878D82A}">
                    <a16:rowId xmlns:a16="http://schemas.microsoft.com/office/drawing/2014/main" val="3955164843"/>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Hot Fudge Brownie</a:t>
                      </a:r>
                      <a:r>
                        <a:rPr lang="en-US" sz="1400" dirty="0">
                          <a:solidFill>
                            <a:schemeClr val="tx1"/>
                          </a:solidFill>
                        </a:rPr>
                        <a:t> </a:t>
                      </a:r>
                      <a:endParaRPr lang="en-US" sz="1400" b="1" dirty="0">
                        <a:solidFill>
                          <a:schemeClr val="tx1"/>
                        </a:solidFill>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extLst>
                  <a:ext uri="{0D108BD9-81ED-4DB2-BD59-A6C34878D82A}">
                    <a16:rowId xmlns:a16="http://schemas.microsoft.com/office/drawing/2014/main" val="773202875"/>
                  </a:ext>
                </a:extLst>
              </a:tr>
              <a:tr h="334293">
                <a:tc>
                  <a:txBody>
                    <a:bodyPr/>
                    <a:lstStyle/>
                    <a:p>
                      <a:pPr algn="l"/>
                      <a:r>
                        <a:rPr lang="en-US" sz="1400" b="1" dirty="0">
                          <a:solidFill>
                            <a:schemeClr val="tx1"/>
                          </a:solidFill>
                        </a:rPr>
                        <a:t>Apple Cobbler</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extLst>
                  <a:ext uri="{0D108BD9-81ED-4DB2-BD59-A6C34878D82A}">
                    <a16:rowId xmlns:a16="http://schemas.microsoft.com/office/drawing/2014/main" val="4238345443"/>
                  </a:ext>
                </a:extLst>
              </a:tr>
              <a:tr h="473582">
                <a:tc>
                  <a:txBody>
                    <a:bodyPr/>
                    <a:lstStyle/>
                    <a:p>
                      <a:pPr algn="l"/>
                      <a:r>
                        <a:rPr lang="en-US" sz="1400" b="1" dirty="0">
                          <a:solidFill>
                            <a:schemeClr val="tx1"/>
                          </a:solidFill>
                        </a:rPr>
                        <a:t>Hot Fudge Sundae</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extLst>
                  <a:ext uri="{0D108BD9-81ED-4DB2-BD59-A6C34878D82A}">
                    <a16:rowId xmlns:a16="http://schemas.microsoft.com/office/drawing/2014/main" val="2454465273"/>
                  </a:ext>
                </a:extLst>
              </a:tr>
              <a:tr h="336122">
                <a:tc>
                  <a:txBody>
                    <a:bodyPr/>
                    <a:lstStyle/>
                    <a:p>
                      <a:pPr algn="l"/>
                      <a:r>
                        <a:rPr lang="en-US" sz="1400" b="1" dirty="0">
                          <a:solidFill>
                            <a:schemeClr val="tx1"/>
                          </a:solidFill>
                        </a:rPr>
                        <a:t>Ice Cream, Chocolate</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extLst>
                  <a:ext uri="{0D108BD9-81ED-4DB2-BD59-A6C34878D82A}">
                    <a16:rowId xmlns:a16="http://schemas.microsoft.com/office/drawing/2014/main" val="285078643"/>
                  </a:ext>
                </a:extLst>
              </a:tr>
              <a:tr h="334293">
                <a:tc>
                  <a:txBody>
                    <a:bodyPr/>
                    <a:lstStyle/>
                    <a:p>
                      <a:pPr algn="l"/>
                      <a:r>
                        <a:rPr lang="en-US" sz="1400" b="1" dirty="0">
                          <a:solidFill>
                            <a:schemeClr val="tx1"/>
                          </a:solidFill>
                        </a:rPr>
                        <a:t>Ice</a:t>
                      </a:r>
                      <a:r>
                        <a:rPr lang="en-US" sz="1400" b="1" baseline="0" dirty="0">
                          <a:solidFill>
                            <a:schemeClr val="tx1"/>
                          </a:solidFill>
                        </a:rPr>
                        <a:t> Cream</a:t>
                      </a:r>
                      <a:r>
                        <a:rPr lang="en-US" sz="1400" b="1" dirty="0">
                          <a:solidFill>
                            <a:schemeClr val="tx1"/>
                          </a:solidFill>
                        </a:rPr>
                        <a:t>, Vanilla</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extLst>
                  <a:ext uri="{0D108BD9-81ED-4DB2-BD59-A6C34878D82A}">
                    <a16:rowId xmlns:a16="http://schemas.microsoft.com/office/drawing/2014/main" val="2141058562"/>
                  </a:ext>
                </a:extLst>
              </a:tr>
              <a:tr h="473582">
                <a:tc>
                  <a:txBody>
                    <a:bodyPr/>
                    <a:lstStyle/>
                    <a:p>
                      <a:pPr algn="l"/>
                      <a:r>
                        <a:rPr lang="en-US" sz="1400" b="1" dirty="0">
                          <a:solidFill>
                            <a:schemeClr val="tx1"/>
                          </a:solidFill>
                        </a:rPr>
                        <a:t>Classic Cheesecake (Strawberry) </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O/ W</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MC</a:t>
                      </a:r>
                    </a:p>
                  </a:txBody>
                  <a:tcPr anchor="ctr"/>
                </a:tc>
                <a:extLst>
                  <a:ext uri="{0D108BD9-81ED-4DB2-BD59-A6C34878D82A}">
                    <a16:rowId xmlns:a16="http://schemas.microsoft.com/office/drawing/2014/main" val="2008764683"/>
                  </a:ext>
                </a:extLst>
              </a:tr>
              <a:tr h="334293">
                <a:tc>
                  <a:txBody>
                    <a:bodyPr/>
                    <a:lstStyle/>
                    <a:p>
                      <a:pPr algn="l"/>
                      <a:r>
                        <a:rPr lang="en-US" sz="1400" b="1" dirty="0">
                          <a:solidFill>
                            <a:schemeClr val="tx1"/>
                          </a:solidFill>
                        </a:rPr>
                        <a:t>Classic Shake</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extLst>
                  <a:ext uri="{0D108BD9-81ED-4DB2-BD59-A6C34878D82A}">
                    <a16:rowId xmlns:a16="http://schemas.microsoft.com/office/drawing/2014/main" val="3601386632"/>
                  </a:ext>
                </a:extLst>
              </a:tr>
              <a:tr h="473582">
                <a:tc>
                  <a:txBody>
                    <a:bodyPr/>
                    <a:lstStyle/>
                    <a:p>
                      <a:pPr algn="l"/>
                      <a:r>
                        <a:rPr lang="pt-PT" sz="1400" b="1" dirty="0">
                          <a:solidFill>
                            <a:schemeClr val="tx1"/>
                          </a:solidFill>
                        </a:rPr>
                        <a:t>Chocolate</a:t>
                      </a:r>
                      <a:r>
                        <a:rPr lang="pt-PT" sz="1400" b="1" baseline="0" dirty="0">
                          <a:solidFill>
                            <a:schemeClr val="tx1"/>
                          </a:solidFill>
                        </a:rPr>
                        <a:t> Shake</a:t>
                      </a:r>
                      <a:endParaRPr lang="en-US" sz="1400" b="1" dirty="0">
                        <a:solidFill>
                          <a:schemeClr val="tx1"/>
                        </a:solidFill>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1"/>
                          </a:solidFill>
                          <a:effectLst/>
                          <a:uLnTx/>
                          <a:uFillTx/>
                          <a:latin typeface="+mn-lt"/>
                          <a:ea typeface="+mn-ea"/>
                          <a:cs typeface="+mn-cs"/>
                        </a:rPr>
                        <a:t>Y</a:t>
                      </a: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extLst>
                  <a:ext uri="{0D108BD9-81ED-4DB2-BD59-A6C34878D82A}">
                    <a16:rowId xmlns:a16="http://schemas.microsoft.com/office/drawing/2014/main" val="23022299"/>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Kids Hot Fudge</a:t>
                      </a:r>
                      <a:r>
                        <a:rPr lang="en-US" sz="1400" b="1" baseline="0" dirty="0">
                          <a:solidFill>
                            <a:schemeClr val="tx1"/>
                          </a:solidFill>
                        </a:rPr>
                        <a:t> Sundae</a:t>
                      </a:r>
                      <a:endParaRPr lang="en-US" sz="1400" b="1" dirty="0">
                        <a:solidFill>
                          <a:schemeClr val="tx1"/>
                        </a:solidFill>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Y</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en-US" sz="1200" b="1" dirty="0">
                          <a:solidFill>
                            <a:schemeClr val="tx1"/>
                          </a:solidFill>
                          <a:latin typeface="+mn-lt"/>
                        </a:rPr>
                        <a:t>Y</a:t>
                      </a:r>
                    </a:p>
                  </a:txBody>
                  <a:tcPr anchor="ctr"/>
                </a:tc>
                <a:tc>
                  <a:txBody>
                    <a:bodyPr/>
                    <a:lstStyle/>
                    <a:p>
                      <a:pPr algn="ctr"/>
                      <a:r>
                        <a:rPr lang="pt-PT" sz="1200" b="1" dirty="0">
                          <a:solidFill>
                            <a:schemeClr val="tx1"/>
                          </a:solidFill>
                          <a:latin typeface="+mn-lt"/>
                        </a:rPr>
                        <a:t>MC</a:t>
                      </a:r>
                      <a:endParaRPr lang="en-US" sz="1200" b="1" dirty="0">
                        <a:solidFill>
                          <a:schemeClr val="tx1"/>
                        </a:solidFill>
                        <a:latin typeface="+mn-lt"/>
                      </a:endParaRPr>
                    </a:p>
                  </a:txBody>
                  <a:tcPr anchor="ctr"/>
                </a:tc>
                <a:extLst>
                  <a:ext uri="{0D108BD9-81ED-4DB2-BD59-A6C34878D82A}">
                    <a16:rowId xmlns:a16="http://schemas.microsoft.com/office/drawing/2014/main" val="872786163"/>
                  </a:ext>
                </a:extLst>
              </a:tr>
            </a:tbl>
          </a:graphicData>
        </a:graphic>
      </p:graphicFrame>
      <p:sp>
        <p:nvSpPr>
          <p:cNvPr id="2" name="TextBox 1">
            <a:extLst>
              <a:ext uri="{FF2B5EF4-FFF2-40B4-BE49-F238E27FC236}">
                <a16:creationId xmlns:a16="http://schemas.microsoft.com/office/drawing/2014/main" id="{F2F206CA-EA86-BE65-61BA-4FBA8422557F}"/>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Tree>
    <p:extLst>
      <p:ext uri="{BB962C8B-B14F-4D97-AF65-F5344CB8AC3E}">
        <p14:creationId xmlns:p14="http://schemas.microsoft.com/office/powerpoint/2010/main" val="2905497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427C7-EFA1-4015-A942-EF4CA6EB888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0DE6B46-173D-7D8F-D798-3EE85C477C1E}"/>
              </a:ext>
            </a:extLst>
          </p:cNvPr>
          <p:cNvSpPr/>
          <p:nvPr/>
        </p:nvSpPr>
        <p:spPr>
          <a:xfrm>
            <a:off x="0" y="711201"/>
            <a:ext cx="12192000" cy="6146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05B9B9C-D882-D856-4388-6C94F83C0027}"/>
              </a:ext>
            </a:extLst>
          </p:cNvPr>
          <p:cNvSpPr/>
          <p:nvPr/>
        </p:nvSpPr>
        <p:spPr>
          <a:xfrm>
            <a:off x="0" y="-1"/>
            <a:ext cx="12192000" cy="809153"/>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CE83E15-8D50-131F-3765-C9F9BDF1330F}"/>
              </a:ext>
            </a:extLst>
          </p:cNvPr>
          <p:cNvSpPr txBox="1"/>
          <p:nvPr/>
        </p:nvSpPr>
        <p:spPr>
          <a:xfrm>
            <a:off x="324195" y="142965"/>
            <a:ext cx="6957753" cy="523220"/>
          </a:xfrm>
          <a:prstGeom prst="rect">
            <a:avLst/>
          </a:prstGeom>
          <a:noFill/>
        </p:spPr>
        <p:txBody>
          <a:bodyPr wrap="square" rtlCol="0">
            <a:spAutoFit/>
          </a:bodyPr>
          <a:lstStyle/>
          <a:p>
            <a:r>
              <a:rPr lang="en-US" sz="2800" dirty="0"/>
              <a:t>LISBON – Allergen list</a:t>
            </a:r>
          </a:p>
        </p:txBody>
      </p:sp>
      <p:pic>
        <p:nvPicPr>
          <p:cNvPr id="7" name="Picture 6">
            <a:extLst>
              <a:ext uri="{FF2B5EF4-FFF2-40B4-BE49-F238E27FC236}">
                <a16:creationId xmlns:a16="http://schemas.microsoft.com/office/drawing/2014/main" id="{E5662D3D-CB94-C998-2737-4A73A8AA20D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5062" y="43958"/>
            <a:ext cx="1185493" cy="729819"/>
          </a:xfrm>
          <a:prstGeom prst="rect">
            <a:avLst/>
          </a:prstGeom>
        </p:spPr>
      </p:pic>
      <p:pic>
        <p:nvPicPr>
          <p:cNvPr id="10" name="Picture 9">
            <a:extLst>
              <a:ext uri="{FF2B5EF4-FFF2-40B4-BE49-F238E27FC236}">
                <a16:creationId xmlns:a16="http://schemas.microsoft.com/office/drawing/2014/main" id="{9627CD4E-1348-5D46-9E81-CF45836C5FE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541811" y="1146543"/>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949F22AD-080C-35AC-149C-F79C9833682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163466" y="1212816"/>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A97C12CE-8A3D-62E5-80D9-D5274FDF6C6C}"/>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842660" y="1245198"/>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B3AFC229-37B0-D76A-FFBE-49F977B638EC}"/>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652222" y="1148383"/>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36AB37D2-9C85-268A-D02C-8B832763FA76}"/>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235240" y="1245213"/>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95EE635D-3B04-B7AC-6F99-336620888C9B}"/>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944915" y="1162551"/>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C4DE16FB-3BD5-D982-829C-2ED499ED3A71}"/>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458055" y="1217322"/>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A0C9EF1C-A5D6-A57A-EA91-23CD323688AA}"/>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329780" y="1225306"/>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800B523B-9ECC-C675-89AE-B8ADEF2B3DD6}"/>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922035" y="1127005"/>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BA347FF4-DED1-EB79-43AA-7E3B0D4CF64B}"/>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719395" y="1236900"/>
            <a:ext cx="590677" cy="38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a:extLst>
              <a:ext uri="{FF2B5EF4-FFF2-40B4-BE49-F238E27FC236}">
                <a16:creationId xmlns:a16="http://schemas.microsoft.com/office/drawing/2014/main" id="{8EAF31D5-49B7-37E7-DBA9-96E3E8084CAF}"/>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403526" y="1013894"/>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D1BA90D8-753E-8959-B44A-C97750F1BB8F}"/>
              </a:ext>
            </a:extLst>
          </p:cNvPr>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062054" y="1221773"/>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6E8AF0CA-D2F7-3A75-2257-F0CD326C5670}"/>
              </a:ext>
            </a:extLst>
          </p:cNvPr>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762230" y="1075968"/>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a:extLst>
              <a:ext uri="{FF2B5EF4-FFF2-40B4-BE49-F238E27FC236}">
                <a16:creationId xmlns:a16="http://schemas.microsoft.com/office/drawing/2014/main" id="{869CAEE1-D552-5456-7D76-04A2EB8DFB74}"/>
              </a:ext>
            </a:extLst>
          </p:cNvPr>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50732" y="1197199"/>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Table 24">
            <a:extLst>
              <a:ext uri="{FF2B5EF4-FFF2-40B4-BE49-F238E27FC236}">
                <a16:creationId xmlns:a16="http://schemas.microsoft.com/office/drawing/2014/main" id="{EFB894C9-94D2-F0B2-5559-2C864C38BC7C}"/>
              </a:ext>
            </a:extLst>
          </p:cNvPr>
          <p:cNvGraphicFramePr>
            <a:graphicFrameLocks noGrp="1"/>
          </p:cNvGraphicFramePr>
          <p:nvPr>
            <p:extLst>
              <p:ext uri="{D42A27DB-BD31-4B8C-83A1-F6EECF244321}">
                <p14:modId xmlns:p14="http://schemas.microsoft.com/office/powerpoint/2010/main" val="2235308579"/>
              </p:ext>
            </p:extLst>
          </p:nvPr>
        </p:nvGraphicFramePr>
        <p:xfrm>
          <a:off x="334161" y="1648395"/>
          <a:ext cx="11627708" cy="4677026"/>
        </p:xfrm>
        <a:graphic>
          <a:graphicData uri="http://schemas.openxmlformats.org/drawingml/2006/table">
            <a:tbl>
              <a:tblPr firstRow="1" bandRow="1">
                <a:tableStyleId>{F5AB1C69-6EDB-4FF4-983F-18BD219EF322}</a:tableStyleId>
              </a:tblPr>
              <a:tblGrid>
                <a:gridCol w="2038528">
                  <a:extLst>
                    <a:ext uri="{9D8B030D-6E8A-4147-A177-3AD203B41FA5}">
                      <a16:colId xmlns:a16="http://schemas.microsoft.com/office/drawing/2014/main" val="846993778"/>
                    </a:ext>
                  </a:extLst>
                </a:gridCol>
                <a:gridCol w="706116">
                  <a:extLst>
                    <a:ext uri="{9D8B030D-6E8A-4147-A177-3AD203B41FA5}">
                      <a16:colId xmlns:a16="http://schemas.microsoft.com/office/drawing/2014/main" val="1694936116"/>
                    </a:ext>
                  </a:extLst>
                </a:gridCol>
                <a:gridCol w="710683">
                  <a:extLst>
                    <a:ext uri="{9D8B030D-6E8A-4147-A177-3AD203B41FA5}">
                      <a16:colId xmlns:a16="http://schemas.microsoft.com/office/drawing/2014/main" val="2363815482"/>
                    </a:ext>
                  </a:extLst>
                </a:gridCol>
                <a:gridCol w="541287">
                  <a:extLst>
                    <a:ext uri="{9D8B030D-6E8A-4147-A177-3AD203B41FA5}">
                      <a16:colId xmlns:a16="http://schemas.microsoft.com/office/drawing/2014/main" val="2535345177"/>
                    </a:ext>
                  </a:extLst>
                </a:gridCol>
                <a:gridCol w="944600">
                  <a:extLst>
                    <a:ext uri="{9D8B030D-6E8A-4147-A177-3AD203B41FA5}">
                      <a16:colId xmlns:a16="http://schemas.microsoft.com/office/drawing/2014/main" val="73577042"/>
                    </a:ext>
                  </a:extLst>
                </a:gridCol>
                <a:gridCol w="551901">
                  <a:extLst>
                    <a:ext uri="{9D8B030D-6E8A-4147-A177-3AD203B41FA5}">
                      <a16:colId xmlns:a16="http://schemas.microsoft.com/office/drawing/2014/main" val="958890687"/>
                    </a:ext>
                  </a:extLst>
                </a:gridCol>
                <a:gridCol w="573128">
                  <a:extLst>
                    <a:ext uri="{9D8B030D-6E8A-4147-A177-3AD203B41FA5}">
                      <a16:colId xmlns:a16="http://schemas.microsoft.com/office/drawing/2014/main" val="1379330837"/>
                    </a:ext>
                  </a:extLst>
                </a:gridCol>
                <a:gridCol w="704318">
                  <a:extLst>
                    <a:ext uri="{9D8B030D-6E8A-4147-A177-3AD203B41FA5}">
                      <a16:colId xmlns:a16="http://schemas.microsoft.com/office/drawing/2014/main" val="2906763018"/>
                    </a:ext>
                  </a:extLst>
                </a:gridCol>
                <a:gridCol w="822046">
                  <a:extLst>
                    <a:ext uri="{9D8B030D-6E8A-4147-A177-3AD203B41FA5}">
                      <a16:colId xmlns:a16="http://schemas.microsoft.com/office/drawing/2014/main" val="404717716"/>
                    </a:ext>
                  </a:extLst>
                </a:gridCol>
                <a:gridCol w="716657">
                  <a:extLst>
                    <a:ext uri="{9D8B030D-6E8A-4147-A177-3AD203B41FA5}">
                      <a16:colId xmlns:a16="http://schemas.microsoft.com/office/drawing/2014/main" val="1372457699"/>
                    </a:ext>
                  </a:extLst>
                </a:gridCol>
                <a:gridCol w="632342">
                  <a:extLst>
                    <a:ext uri="{9D8B030D-6E8A-4147-A177-3AD203B41FA5}">
                      <a16:colId xmlns:a16="http://schemas.microsoft.com/office/drawing/2014/main" val="878052675"/>
                    </a:ext>
                  </a:extLst>
                </a:gridCol>
                <a:gridCol w="727630">
                  <a:extLst>
                    <a:ext uri="{9D8B030D-6E8A-4147-A177-3AD203B41FA5}">
                      <a16:colId xmlns:a16="http://schemas.microsoft.com/office/drawing/2014/main" val="2932023883"/>
                    </a:ext>
                  </a:extLst>
                </a:gridCol>
                <a:gridCol w="652824">
                  <a:extLst>
                    <a:ext uri="{9D8B030D-6E8A-4147-A177-3AD203B41FA5}">
                      <a16:colId xmlns:a16="http://schemas.microsoft.com/office/drawing/2014/main" val="2759056400"/>
                    </a:ext>
                  </a:extLst>
                </a:gridCol>
                <a:gridCol w="652824">
                  <a:extLst>
                    <a:ext uri="{9D8B030D-6E8A-4147-A177-3AD203B41FA5}">
                      <a16:colId xmlns:a16="http://schemas.microsoft.com/office/drawing/2014/main" val="235799756"/>
                    </a:ext>
                  </a:extLst>
                </a:gridCol>
                <a:gridCol w="652824">
                  <a:extLst>
                    <a:ext uri="{9D8B030D-6E8A-4147-A177-3AD203B41FA5}">
                      <a16:colId xmlns:a16="http://schemas.microsoft.com/office/drawing/2014/main" val="1471554855"/>
                    </a:ext>
                  </a:extLst>
                </a:gridCol>
              </a:tblGrid>
              <a:tr h="0">
                <a:tc>
                  <a:txBody>
                    <a:bodyPr/>
                    <a:lstStyle/>
                    <a:p>
                      <a:pPr algn="ctr"/>
                      <a:r>
                        <a:rPr lang="en-US" sz="2000" b="1" u="sng" dirty="0">
                          <a:solidFill>
                            <a:schemeClr val="tx1"/>
                          </a:solidFill>
                        </a:rPr>
                        <a:t>Cocktails</a:t>
                      </a:r>
                    </a:p>
                  </a:txBody>
                  <a:tcPr anchor="ctr"/>
                </a:tc>
                <a:tc>
                  <a:txBody>
                    <a:bodyPr/>
                    <a:lstStyle/>
                    <a:p>
                      <a:pPr algn="ctr"/>
                      <a:r>
                        <a:rPr lang="en-US" sz="1000" b="1" dirty="0">
                          <a:solidFill>
                            <a:schemeClr val="tx1"/>
                          </a:solidFill>
                        </a:rPr>
                        <a:t>Celery</a:t>
                      </a:r>
                    </a:p>
                  </a:txBody>
                  <a:tcPr anchor="ctr"/>
                </a:tc>
                <a:tc>
                  <a:txBody>
                    <a:bodyPr/>
                    <a:lstStyle/>
                    <a:p>
                      <a:pPr algn="ctr"/>
                      <a:r>
                        <a:rPr lang="en-US" sz="1000" dirty="0">
                          <a:solidFill>
                            <a:schemeClr val="tx1"/>
                          </a:solidFill>
                        </a:rPr>
                        <a:t>Eggs</a:t>
                      </a:r>
                    </a:p>
                  </a:txBody>
                  <a:tcPr anchor="ctr"/>
                </a:tc>
                <a:tc>
                  <a:txBody>
                    <a:bodyPr/>
                    <a:lstStyle/>
                    <a:p>
                      <a:pPr algn="ctr"/>
                      <a:r>
                        <a:rPr lang="en-US" sz="1000" dirty="0">
                          <a:solidFill>
                            <a:schemeClr val="tx1"/>
                          </a:solidFill>
                        </a:rPr>
                        <a:t>Fish</a:t>
                      </a:r>
                    </a:p>
                  </a:txBody>
                  <a:tcPr anchor="ctr"/>
                </a:tc>
                <a:tc>
                  <a:txBody>
                    <a:bodyPr/>
                    <a:lstStyle/>
                    <a:p>
                      <a:pPr algn="ctr"/>
                      <a:r>
                        <a:rPr lang="en-US" sz="1000" dirty="0">
                          <a:solidFill>
                            <a:schemeClr val="tx1"/>
                          </a:solidFill>
                        </a:rPr>
                        <a:t>Cereal</a:t>
                      </a:r>
                      <a:r>
                        <a:rPr lang="en-US" sz="1000" baseline="0" dirty="0">
                          <a:solidFill>
                            <a:schemeClr val="tx1"/>
                          </a:solidFill>
                        </a:rPr>
                        <a:t> cont.</a:t>
                      </a:r>
                    </a:p>
                    <a:p>
                      <a:pPr algn="ctr"/>
                      <a:r>
                        <a:rPr lang="en-US" sz="1000" baseline="0" dirty="0">
                          <a:solidFill>
                            <a:schemeClr val="tx1"/>
                          </a:solidFill>
                        </a:rPr>
                        <a:t>Gluten</a:t>
                      </a:r>
                      <a:endParaRPr lang="en-US" sz="1000" dirty="0">
                        <a:solidFill>
                          <a:schemeClr val="tx1"/>
                        </a:solidFill>
                      </a:endParaRPr>
                    </a:p>
                  </a:txBody>
                  <a:tcPr anchor="ctr"/>
                </a:tc>
                <a:tc>
                  <a:txBody>
                    <a:bodyPr/>
                    <a:lstStyle/>
                    <a:p>
                      <a:pPr algn="ctr"/>
                      <a:r>
                        <a:rPr lang="en-US" sz="1000" dirty="0">
                          <a:solidFill>
                            <a:schemeClr val="tx1"/>
                          </a:solidFill>
                        </a:rPr>
                        <a:t>Lupin</a:t>
                      </a:r>
                    </a:p>
                  </a:txBody>
                  <a:tcPr anchor="ctr"/>
                </a:tc>
                <a:tc>
                  <a:txBody>
                    <a:bodyPr/>
                    <a:lstStyle/>
                    <a:p>
                      <a:pPr algn="ctr"/>
                      <a:r>
                        <a:rPr lang="en-US" sz="1000" dirty="0">
                          <a:solidFill>
                            <a:schemeClr val="tx1"/>
                          </a:solidFill>
                        </a:rPr>
                        <a:t>Milk</a:t>
                      </a:r>
                    </a:p>
                  </a:txBody>
                  <a:tcPr anchor="ctr"/>
                </a:tc>
                <a:tc>
                  <a:txBody>
                    <a:bodyPr/>
                    <a:lstStyle/>
                    <a:p>
                      <a:pPr algn="ctr"/>
                      <a:r>
                        <a:rPr lang="en-US" sz="1000" dirty="0">
                          <a:solidFill>
                            <a:schemeClr val="tx1"/>
                          </a:solidFill>
                        </a:rPr>
                        <a:t>Molluscs</a:t>
                      </a:r>
                    </a:p>
                  </a:txBody>
                  <a:tcPr anchor="ctr"/>
                </a:tc>
                <a:tc>
                  <a:txBody>
                    <a:bodyPr/>
                    <a:lstStyle/>
                    <a:p>
                      <a:pPr algn="ctr"/>
                      <a:r>
                        <a:rPr lang="en-US" sz="1000" dirty="0">
                          <a:solidFill>
                            <a:schemeClr val="tx1"/>
                          </a:solidFill>
                        </a:rPr>
                        <a:t>Mustard</a:t>
                      </a:r>
                    </a:p>
                  </a:txBody>
                  <a:tcPr anchor="ctr"/>
                </a:tc>
                <a:tc>
                  <a:txBody>
                    <a:bodyPr/>
                    <a:lstStyle/>
                    <a:p>
                      <a:pPr algn="ctr"/>
                      <a:r>
                        <a:rPr lang="en-US" sz="1000" dirty="0">
                          <a:solidFill>
                            <a:schemeClr val="tx1"/>
                          </a:solidFill>
                        </a:rPr>
                        <a:t>Peanuts</a:t>
                      </a:r>
                    </a:p>
                  </a:txBody>
                  <a:tcPr anchor="ctr"/>
                </a:tc>
                <a:tc>
                  <a:txBody>
                    <a:bodyPr/>
                    <a:lstStyle/>
                    <a:p>
                      <a:pPr algn="ctr"/>
                      <a:r>
                        <a:rPr lang="en-US" sz="1000" dirty="0">
                          <a:solidFill>
                            <a:schemeClr val="tx1"/>
                          </a:solidFill>
                        </a:rPr>
                        <a:t>Sesame</a:t>
                      </a:r>
                    </a:p>
                  </a:txBody>
                  <a:tcPr anchor="ctr"/>
                </a:tc>
                <a:tc>
                  <a:txBody>
                    <a:bodyPr/>
                    <a:lstStyle/>
                    <a:p>
                      <a:pPr algn="ctr"/>
                      <a:r>
                        <a:rPr lang="en-US" sz="1000" dirty="0">
                          <a:solidFill>
                            <a:schemeClr val="tx1"/>
                          </a:solidFill>
                        </a:rPr>
                        <a:t>Shellfish</a:t>
                      </a:r>
                    </a:p>
                  </a:txBody>
                  <a:tcPr anchor="ctr"/>
                </a:tc>
                <a:tc>
                  <a:txBody>
                    <a:bodyPr/>
                    <a:lstStyle/>
                    <a:p>
                      <a:pPr algn="ctr"/>
                      <a:r>
                        <a:rPr lang="en-US" sz="1000" dirty="0">
                          <a:solidFill>
                            <a:schemeClr val="tx1"/>
                          </a:solidFill>
                        </a:rPr>
                        <a:t>Soy </a:t>
                      </a:r>
                    </a:p>
                  </a:txBody>
                  <a:tcPr anchor="ctr"/>
                </a:tc>
                <a:tc>
                  <a:txBody>
                    <a:bodyPr/>
                    <a:lstStyle/>
                    <a:p>
                      <a:pPr algn="ctr"/>
                      <a:r>
                        <a:rPr lang="en-US" sz="1000" dirty="0">
                          <a:solidFill>
                            <a:schemeClr val="tx1"/>
                          </a:solidFill>
                        </a:rPr>
                        <a:t>Sulphur</a:t>
                      </a:r>
                      <a:r>
                        <a:rPr lang="en-US" sz="1000" baseline="0" dirty="0">
                          <a:solidFill>
                            <a:schemeClr val="tx1"/>
                          </a:solidFill>
                        </a:rPr>
                        <a:t> Dioxide</a:t>
                      </a:r>
                      <a:endParaRPr lang="en-US" sz="1000" dirty="0">
                        <a:solidFill>
                          <a:schemeClr val="tx1"/>
                        </a:solidFill>
                      </a:endParaRPr>
                    </a:p>
                  </a:txBody>
                  <a:tcPr anchor="ctr"/>
                </a:tc>
                <a:tc>
                  <a:txBody>
                    <a:bodyPr/>
                    <a:lstStyle/>
                    <a:p>
                      <a:pPr algn="ctr"/>
                      <a:r>
                        <a:rPr lang="en-US" sz="1000" dirty="0">
                          <a:solidFill>
                            <a:schemeClr val="tx1"/>
                          </a:solidFill>
                        </a:rPr>
                        <a:t>Tree Nuts</a:t>
                      </a:r>
                    </a:p>
                  </a:txBody>
                  <a:tcPr anchor="ctr"/>
                </a:tc>
                <a:extLst>
                  <a:ext uri="{0D108BD9-81ED-4DB2-BD59-A6C34878D82A}">
                    <a16:rowId xmlns:a16="http://schemas.microsoft.com/office/drawing/2014/main" val="3955164843"/>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Passion Fruit Mai Tai</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extLst>
                  <a:ext uri="{0D108BD9-81ED-4DB2-BD59-A6C34878D82A}">
                    <a16:rowId xmlns:a16="http://schemas.microsoft.com/office/drawing/2014/main" val="773202875"/>
                  </a:ext>
                </a:extLst>
              </a:tr>
              <a:tr h="334293">
                <a:tc>
                  <a:txBody>
                    <a:bodyPr/>
                    <a:lstStyle/>
                    <a:p>
                      <a:pPr algn="l"/>
                      <a:r>
                        <a:rPr lang="en-US" sz="1400" b="1" dirty="0">
                          <a:solidFill>
                            <a:schemeClr val="tx1"/>
                          </a:solidFill>
                        </a:rPr>
                        <a:t>Tiki Royale</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4238345443"/>
                  </a:ext>
                </a:extLst>
              </a:tr>
              <a:tr h="473582">
                <a:tc>
                  <a:txBody>
                    <a:bodyPr/>
                    <a:lstStyle/>
                    <a:p>
                      <a:pPr algn="l"/>
                      <a:r>
                        <a:rPr lang="en-US" sz="1400" b="1" dirty="0">
                          <a:solidFill>
                            <a:schemeClr val="tx1"/>
                          </a:solidFill>
                        </a:rPr>
                        <a:t>Zombie</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454465273"/>
                  </a:ext>
                </a:extLst>
              </a:tr>
              <a:tr h="336122">
                <a:tc>
                  <a:txBody>
                    <a:bodyPr/>
                    <a:lstStyle/>
                    <a:p>
                      <a:pPr algn="l"/>
                      <a:r>
                        <a:rPr lang="en-US" sz="1400" b="1" dirty="0">
                          <a:solidFill>
                            <a:schemeClr val="tx1"/>
                          </a:solidFill>
                        </a:rPr>
                        <a:t>Margarita Rita</a:t>
                      </a: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85078643"/>
                  </a:ext>
                </a:extLst>
              </a:tr>
              <a:tr h="334293">
                <a:tc>
                  <a:txBody>
                    <a:bodyPr/>
                    <a:lstStyle/>
                    <a:p>
                      <a:pPr algn="l"/>
                      <a:r>
                        <a:rPr lang="en-US" sz="1400" b="1" dirty="0">
                          <a:solidFill>
                            <a:schemeClr val="tx1"/>
                          </a:solidFill>
                        </a:rPr>
                        <a:t>Pineapple Coconut Mojito</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141058562"/>
                  </a:ext>
                </a:extLst>
              </a:tr>
              <a:tr h="473582">
                <a:tc>
                  <a:txBody>
                    <a:bodyPr/>
                    <a:lstStyle/>
                    <a:p>
                      <a:pPr algn="l"/>
                      <a:r>
                        <a:rPr lang="en-US" sz="1400" b="1" dirty="0">
                          <a:solidFill>
                            <a:schemeClr val="tx1"/>
                          </a:solidFill>
                        </a:rPr>
                        <a:t>Classic </a:t>
                      </a:r>
                      <a:r>
                        <a:rPr lang="en-US" sz="1400" b="1" dirty="0" err="1">
                          <a:solidFill>
                            <a:schemeClr val="tx1"/>
                          </a:solidFill>
                        </a:rPr>
                        <a:t>Carribean</a:t>
                      </a:r>
                      <a:r>
                        <a:rPr lang="en-US" sz="1400" b="1" dirty="0">
                          <a:solidFill>
                            <a:schemeClr val="tx1"/>
                          </a:solidFill>
                        </a:rPr>
                        <a:t> Mojito</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008764683"/>
                  </a:ext>
                </a:extLst>
              </a:tr>
              <a:tr h="334293">
                <a:tc>
                  <a:txBody>
                    <a:bodyPr/>
                    <a:lstStyle/>
                    <a:p>
                      <a:pPr algn="l"/>
                      <a:r>
                        <a:rPr lang="en-US" sz="1400" b="1" dirty="0">
                          <a:solidFill>
                            <a:schemeClr val="tx1"/>
                          </a:solidFill>
                        </a:rPr>
                        <a:t>Tropical Margarita</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3601386632"/>
                  </a:ext>
                </a:extLst>
              </a:tr>
              <a:tr h="473582">
                <a:tc>
                  <a:txBody>
                    <a:bodyPr/>
                    <a:lstStyle/>
                    <a:p>
                      <a:pPr algn="l"/>
                      <a:r>
                        <a:rPr lang="en-US" sz="1400" b="1" dirty="0">
                          <a:solidFill>
                            <a:schemeClr val="tx1"/>
                          </a:solidFill>
                        </a:rPr>
                        <a:t>Ultimate Long Island</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3022299"/>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Electric Blues</a:t>
                      </a: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872786163"/>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Bahama Mama</a:t>
                      </a: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229469056"/>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Classic Hurricane</a:t>
                      </a: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extLst>
                  <a:ext uri="{0D108BD9-81ED-4DB2-BD59-A6C34878D82A}">
                    <a16:rowId xmlns:a16="http://schemas.microsoft.com/office/drawing/2014/main" val="1013307135"/>
                  </a:ext>
                </a:extLst>
              </a:tr>
            </a:tbl>
          </a:graphicData>
        </a:graphic>
      </p:graphicFrame>
      <p:sp>
        <p:nvSpPr>
          <p:cNvPr id="2" name="TextBox 1">
            <a:extLst>
              <a:ext uri="{FF2B5EF4-FFF2-40B4-BE49-F238E27FC236}">
                <a16:creationId xmlns:a16="http://schemas.microsoft.com/office/drawing/2014/main" id="{24675CFB-BE78-F0AD-524F-E4E285EA6DD4}"/>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
        <p:nvSpPr>
          <p:cNvPr id="3" name="TextBox 2">
            <a:extLst>
              <a:ext uri="{FF2B5EF4-FFF2-40B4-BE49-F238E27FC236}">
                <a16:creationId xmlns:a16="http://schemas.microsoft.com/office/drawing/2014/main" id="{AD4677B1-78E4-FA15-7EA9-DC30624AF79A}"/>
              </a:ext>
            </a:extLst>
          </p:cNvPr>
          <p:cNvSpPr txBox="1"/>
          <p:nvPr/>
        </p:nvSpPr>
        <p:spPr>
          <a:xfrm>
            <a:off x="7586307" y="6217435"/>
            <a:ext cx="3909923" cy="646331"/>
          </a:xfrm>
          <a:prstGeom prst="rect">
            <a:avLst/>
          </a:prstGeom>
          <a:noFill/>
        </p:spPr>
        <p:txBody>
          <a:bodyPr wrap="square" rtlCol="0">
            <a:spAutoFit/>
          </a:bodyPr>
          <a:lstStyle/>
          <a:p>
            <a:r>
              <a:rPr lang="en-US" dirty="0"/>
              <a:t> </a:t>
            </a:r>
          </a:p>
          <a:p>
            <a:r>
              <a:rPr lang="en-US" dirty="0"/>
              <a:t>* </a:t>
            </a:r>
            <a:r>
              <a:rPr lang="en-US" b="1" dirty="0"/>
              <a:t>A</a:t>
            </a:r>
            <a:r>
              <a:rPr lang="en-US" dirty="0"/>
              <a:t> = Almond  </a:t>
            </a:r>
            <a:r>
              <a:rPr lang="en-US" b="1" dirty="0"/>
              <a:t>C</a:t>
            </a:r>
            <a:r>
              <a:rPr lang="en-US" dirty="0"/>
              <a:t> = Coconut  </a:t>
            </a:r>
            <a:r>
              <a:rPr lang="en-US" b="1" dirty="0"/>
              <a:t>Y</a:t>
            </a:r>
            <a:r>
              <a:rPr lang="en-US" dirty="0"/>
              <a:t>= Yes   </a:t>
            </a:r>
          </a:p>
        </p:txBody>
      </p:sp>
    </p:spTree>
    <p:extLst>
      <p:ext uri="{BB962C8B-B14F-4D97-AF65-F5344CB8AC3E}">
        <p14:creationId xmlns:p14="http://schemas.microsoft.com/office/powerpoint/2010/main" val="2236326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4599A-303B-8C85-99C1-4CA594EA644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E2A166D-C1F7-953D-E032-A352A665BC53}"/>
              </a:ext>
            </a:extLst>
          </p:cNvPr>
          <p:cNvSpPr/>
          <p:nvPr/>
        </p:nvSpPr>
        <p:spPr>
          <a:xfrm>
            <a:off x="0" y="711201"/>
            <a:ext cx="12192000" cy="6146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2E4FAFB-FBF1-54F9-6BC5-3DE6217DE8F7}"/>
              </a:ext>
            </a:extLst>
          </p:cNvPr>
          <p:cNvSpPr/>
          <p:nvPr/>
        </p:nvSpPr>
        <p:spPr>
          <a:xfrm>
            <a:off x="0" y="-1"/>
            <a:ext cx="12192000" cy="809153"/>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8DBD982-61FA-7C46-22EE-0135F86AD96C}"/>
              </a:ext>
            </a:extLst>
          </p:cNvPr>
          <p:cNvSpPr txBox="1"/>
          <p:nvPr/>
        </p:nvSpPr>
        <p:spPr>
          <a:xfrm>
            <a:off x="324195" y="142965"/>
            <a:ext cx="6957753" cy="523220"/>
          </a:xfrm>
          <a:prstGeom prst="rect">
            <a:avLst/>
          </a:prstGeom>
          <a:noFill/>
        </p:spPr>
        <p:txBody>
          <a:bodyPr wrap="square" rtlCol="0">
            <a:spAutoFit/>
          </a:bodyPr>
          <a:lstStyle/>
          <a:p>
            <a:r>
              <a:rPr lang="en-US" sz="2800" dirty="0"/>
              <a:t>LISBON – Allergen list</a:t>
            </a:r>
          </a:p>
        </p:txBody>
      </p:sp>
      <p:pic>
        <p:nvPicPr>
          <p:cNvPr id="7" name="Picture 6">
            <a:extLst>
              <a:ext uri="{FF2B5EF4-FFF2-40B4-BE49-F238E27FC236}">
                <a16:creationId xmlns:a16="http://schemas.microsoft.com/office/drawing/2014/main" id="{C1932793-5D7B-3D62-0329-89483F697097}"/>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5062" y="43958"/>
            <a:ext cx="1185493" cy="729819"/>
          </a:xfrm>
          <a:prstGeom prst="rect">
            <a:avLst/>
          </a:prstGeom>
        </p:spPr>
      </p:pic>
      <p:pic>
        <p:nvPicPr>
          <p:cNvPr id="10" name="Picture 9">
            <a:extLst>
              <a:ext uri="{FF2B5EF4-FFF2-40B4-BE49-F238E27FC236}">
                <a16:creationId xmlns:a16="http://schemas.microsoft.com/office/drawing/2014/main" id="{C03AB5E6-717E-5309-057B-EDDF4A734E0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541811" y="1146543"/>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598252ED-21BF-36E3-2AF7-71B1F1129BD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163466" y="1212816"/>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99E9F51-1E4F-37C5-D3DD-CC2D24D2658D}"/>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842660" y="1245198"/>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04F0C3A4-F0F3-DDBB-1304-8E2D439A34F1}"/>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652222" y="1148383"/>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F9C30ECF-5961-1998-D936-6EBA0050765B}"/>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235240" y="1245213"/>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A32D4702-5614-3325-156F-27D2895D0864}"/>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944915" y="1162551"/>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B6A57602-3DD5-A6F0-96BF-F8D7CE1E0C28}"/>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458055" y="1217322"/>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9E22D19F-9542-DB18-87B2-B170E5170132}"/>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329780" y="1225306"/>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CFC5E665-55ED-0C71-02CE-0284463A71F6}"/>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922035" y="1127005"/>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52949408-8128-78D3-6190-3C973475710A}"/>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719395" y="1236900"/>
            <a:ext cx="590677" cy="38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a:extLst>
              <a:ext uri="{FF2B5EF4-FFF2-40B4-BE49-F238E27FC236}">
                <a16:creationId xmlns:a16="http://schemas.microsoft.com/office/drawing/2014/main" id="{D22B6387-A307-42ED-8898-F907EF911FD8}"/>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403526" y="1013894"/>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C2EA0536-6E5E-F0F2-8911-E7FB83F3FC67}"/>
              </a:ext>
            </a:extLst>
          </p:cNvPr>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062054" y="1221773"/>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E4B54D64-7C27-3562-220A-B877BA61E17A}"/>
              </a:ext>
            </a:extLst>
          </p:cNvPr>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762230" y="1075968"/>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a:extLst>
              <a:ext uri="{FF2B5EF4-FFF2-40B4-BE49-F238E27FC236}">
                <a16:creationId xmlns:a16="http://schemas.microsoft.com/office/drawing/2014/main" id="{A13635F6-4F66-106A-B603-C5B271D4BFE6}"/>
              </a:ext>
            </a:extLst>
          </p:cNvPr>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50732" y="1197199"/>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Table 24">
            <a:extLst>
              <a:ext uri="{FF2B5EF4-FFF2-40B4-BE49-F238E27FC236}">
                <a16:creationId xmlns:a16="http://schemas.microsoft.com/office/drawing/2014/main" id="{0560FB27-222D-E9D3-2174-5C5784E5B16F}"/>
              </a:ext>
            </a:extLst>
          </p:cNvPr>
          <p:cNvGraphicFramePr>
            <a:graphicFrameLocks noGrp="1"/>
          </p:cNvGraphicFramePr>
          <p:nvPr>
            <p:extLst>
              <p:ext uri="{D42A27DB-BD31-4B8C-83A1-F6EECF244321}">
                <p14:modId xmlns:p14="http://schemas.microsoft.com/office/powerpoint/2010/main" val="2145758226"/>
              </p:ext>
            </p:extLst>
          </p:nvPr>
        </p:nvGraphicFramePr>
        <p:xfrm>
          <a:off x="334161" y="1648395"/>
          <a:ext cx="11627708" cy="4387311"/>
        </p:xfrm>
        <a:graphic>
          <a:graphicData uri="http://schemas.openxmlformats.org/drawingml/2006/table">
            <a:tbl>
              <a:tblPr firstRow="1" bandRow="1">
                <a:tableStyleId>{F5AB1C69-6EDB-4FF4-983F-18BD219EF322}</a:tableStyleId>
              </a:tblPr>
              <a:tblGrid>
                <a:gridCol w="2038528">
                  <a:extLst>
                    <a:ext uri="{9D8B030D-6E8A-4147-A177-3AD203B41FA5}">
                      <a16:colId xmlns:a16="http://schemas.microsoft.com/office/drawing/2014/main" val="846993778"/>
                    </a:ext>
                  </a:extLst>
                </a:gridCol>
                <a:gridCol w="706116">
                  <a:extLst>
                    <a:ext uri="{9D8B030D-6E8A-4147-A177-3AD203B41FA5}">
                      <a16:colId xmlns:a16="http://schemas.microsoft.com/office/drawing/2014/main" val="1694936116"/>
                    </a:ext>
                  </a:extLst>
                </a:gridCol>
                <a:gridCol w="710683">
                  <a:extLst>
                    <a:ext uri="{9D8B030D-6E8A-4147-A177-3AD203B41FA5}">
                      <a16:colId xmlns:a16="http://schemas.microsoft.com/office/drawing/2014/main" val="2363815482"/>
                    </a:ext>
                  </a:extLst>
                </a:gridCol>
                <a:gridCol w="541287">
                  <a:extLst>
                    <a:ext uri="{9D8B030D-6E8A-4147-A177-3AD203B41FA5}">
                      <a16:colId xmlns:a16="http://schemas.microsoft.com/office/drawing/2014/main" val="2535345177"/>
                    </a:ext>
                  </a:extLst>
                </a:gridCol>
                <a:gridCol w="944600">
                  <a:extLst>
                    <a:ext uri="{9D8B030D-6E8A-4147-A177-3AD203B41FA5}">
                      <a16:colId xmlns:a16="http://schemas.microsoft.com/office/drawing/2014/main" val="73577042"/>
                    </a:ext>
                  </a:extLst>
                </a:gridCol>
                <a:gridCol w="551901">
                  <a:extLst>
                    <a:ext uri="{9D8B030D-6E8A-4147-A177-3AD203B41FA5}">
                      <a16:colId xmlns:a16="http://schemas.microsoft.com/office/drawing/2014/main" val="958890687"/>
                    </a:ext>
                  </a:extLst>
                </a:gridCol>
                <a:gridCol w="573128">
                  <a:extLst>
                    <a:ext uri="{9D8B030D-6E8A-4147-A177-3AD203B41FA5}">
                      <a16:colId xmlns:a16="http://schemas.microsoft.com/office/drawing/2014/main" val="1379330837"/>
                    </a:ext>
                  </a:extLst>
                </a:gridCol>
                <a:gridCol w="704318">
                  <a:extLst>
                    <a:ext uri="{9D8B030D-6E8A-4147-A177-3AD203B41FA5}">
                      <a16:colId xmlns:a16="http://schemas.microsoft.com/office/drawing/2014/main" val="2906763018"/>
                    </a:ext>
                  </a:extLst>
                </a:gridCol>
                <a:gridCol w="822046">
                  <a:extLst>
                    <a:ext uri="{9D8B030D-6E8A-4147-A177-3AD203B41FA5}">
                      <a16:colId xmlns:a16="http://schemas.microsoft.com/office/drawing/2014/main" val="404717716"/>
                    </a:ext>
                  </a:extLst>
                </a:gridCol>
                <a:gridCol w="716657">
                  <a:extLst>
                    <a:ext uri="{9D8B030D-6E8A-4147-A177-3AD203B41FA5}">
                      <a16:colId xmlns:a16="http://schemas.microsoft.com/office/drawing/2014/main" val="1372457699"/>
                    </a:ext>
                  </a:extLst>
                </a:gridCol>
                <a:gridCol w="632342">
                  <a:extLst>
                    <a:ext uri="{9D8B030D-6E8A-4147-A177-3AD203B41FA5}">
                      <a16:colId xmlns:a16="http://schemas.microsoft.com/office/drawing/2014/main" val="878052675"/>
                    </a:ext>
                  </a:extLst>
                </a:gridCol>
                <a:gridCol w="727630">
                  <a:extLst>
                    <a:ext uri="{9D8B030D-6E8A-4147-A177-3AD203B41FA5}">
                      <a16:colId xmlns:a16="http://schemas.microsoft.com/office/drawing/2014/main" val="2932023883"/>
                    </a:ext>
                  </a:extLst>
                </a:gridCol>
                <a:gridCol w="652824">
                  <a:extLst>
                    <a:ext uri="{9D8B030D-6E8A-4147-A177-3AD203B41FA5}">
                      <a16:colId xmlns:a16="http://schemas.microsoft.com/office/drawing/2014/main" val="2759056400"/>
                    </a:ext>
                  </a:extLst>
                </a:gridCol>
                <a:gridCol w="652824">
                  <a:extLst>
                    <a:ext uri="{9D8B030D-6E8A-4147-A177-3AD203B41FA5}">
                      <a16:colId xmlns:a16="http://schemas.microsoft.com/office/drawing/2014/main" val="235799756"/>
                    </a:ext>
                  </a:extLst>
                </a:gridCol>
                <a:gridCol w="652824">
                  <a:extLst>
                    <a:ext uri="{9D8B030D-6E8A-4147-A177-3AD203B41FA5}">
                      <a16:colId xmlns:a16="http://schemas.microsoft.com/office/drawing/2014/main" val="1471554855"/>
                    </a:ext>
                  </a:extLst>
                </a:gridCol>
              </a:tblGrid>
              <a:tr h="0">
                <a:tc>
                  <a:txBody>
                    <a:bodyPr/>
                    <a:lstStyle/>
                    <a:p>
                      <a:pPr algn="ctr"/>
                      <a:r>
                        <a:rPr lang="en-US" sz="2000" b="1" u="sng" dirty="0">
                          <a:solidFill>
                            <a:schemeClr val="tx1"/>
                          </a:solidFill>
                        </a:rPr>
                        <a:t>Cocktails</a:t>
                      </a:r>
                    </a:p>
                  </a:txBody>
                  <a:tcPr anchor="ctr"/>
                </a:tc>
                <a:tc>
                  <a:txBody>
                    <a:bodyPr/>
                    <a:lstStyle/>
                    <a:p>
                      <a:pPr algn="ctr"/>
                      <a:r>
                        <a:rPr lang="en-US" sz="1000" b="1" dirty="0">
                          <a:solidFill>
                            <a:schemeClr val="tx1"/>
                          </a:solidFill>
                        </a:rPr>
                        <a:t>Celery</a:t>
                      </a:r>
                    </a:p>
                  </a:txBody>
                  <a:tcPr anchor="ctr"/>
                </a:tc>
                <a:tc>
                  <a:txBody>
                    <a:bodyPr/>
                    <a:lstStyle/>
                    <a:p>
                      <a:pPr algn="ctr"/>
                      <a:r>
                        <a:rPr lang="en-US" sz="1000" dirty="0">
                          <a:solidFill>
                            <a:schemeClr val="tx1"/>
                          </a:solidFill>
                        </a:rPr>
                        <a:t>Eggs</a:t>
                      </a:r>
                    </a:p>
                  </a:txBody>
                  <a:tcPr anchor="ctr"/>
                </a:tc>
                <a:tc>
                  <a:txBody>
                    <a:bodyPr/>
                    <a:lstStyle/>
                    <a:p>
                      <a:pPr algn="ctr"/>
                      <a:r>
                        <a:rPr lang="en-US" sz="1000" dirty="0">
                          <a:solidFill>
                            <a:schemeClr val="tx1"/>
                          </a:solidFill>
                        </a:rPr>
                        <a:t>Fish</a:t>
                      </a:r>
                    </a:p>
                  </a:txBody>
                  <a:tcPr anchor="ctr"/>
                </a:tc>
                <a:tc>
                  <a:txBody>
                    <a:bodyPr/>
                    <a:lstStyle/>
                    <a:p>
                      <a:pPr algn="ctr"/>
                      <a:r>
                        <a:rPr lang="en-US" sz="1000" dirty="0">
                          <a:solidFill>
                            <a:schemeClr val="tx1"/>
                          </a:solidFill>
                        </a:rPr>
                        <a:t>Cereal</a:t>
                      </a:r>
                      <a:r>
                        <a:rPr lang="en-US" sz="1000" baseline="0" dirty="0">
                          <a:solidFill>
                            <a:schemeClr val="tx1"/>
                          </a:solidFill>
                        </a:rPr>
                        <a:t> cont.</a:t>
                      </a:r>
                    </a:p>
                    <a:p>
                      <a:pPr algn="ctr"/>
                      <a:r>
                        <a:rPr lang="en-US" sz="1000" baseline="0" dirty="0">
                          <a:solidFill>
                            <a:schemeClr val="tx1"/>
                          </a:solidFill>
                        </a:rPr>
                        <a:t>Gluten</a:t>
                      </a:r>
                      <a:endParaRPr lang="en-US" sz="1000" dirty="0">
                        <a:solidFill>
                          <a:schemeClr val="tx1"/>
                        </a:solidFill>
                      </a:endParaRPr>
                    </a:p>
                  </a:txBody>
                  <a:tcPr anchor="ctr"/>
                </a:tc>
                <a:tc>
                  <a:txBody>
                    <a:bodyPr/>
                    <a:lstStyle/>
                    <a:p>
                      <a:pPr algn="ctr"/>
                      <a:r>
                        <a:rPr lang="en-US" sz="1000" dirty="0">
                          <a:solidFill>
                            <a:schemeClr val="tx1"/>
                          </a:solidFill>
                        </a:rPr>
                        <a:t>Lupin</a:t>
                      </a:r>
                    </a:p>
                  </a:txBody>
                  <a:tcPr anchor="ctr"/>
                </a:tc>
                <a:tc>
                  <a:txBody>
                    <a:bodyPr/>
                    <a:lstStyle/>
                    <a:p>
                      <a:pPr algn="ctr"/>
                      <a:r>
                        <a:rPr lang="en-US" sz="1000" dirty="0">
                          <a:solidFill>
                            <a:schemeClr val="tx1"/>
                          </a:solidFill>
                        </a:rPr>
                        <a:t>Milk</a:t>
                      </a:r>
                    </a:p>
                  </a:txBody>
                  <a:tcPr anchor="ctr"/>
                </a:tc>
                <a:tc>
                  <a:txBody>
                    <a:bodyPr/>
                    <a:lstStyle/>
                    <a:p>
                      <a:pPr algn="ctr"/>
                      <a:r>
                        <a:rPr lang="en-US" sz="1000" dirty="0">
                          <a:solidFill>
                            <a:schemeClr val="tx1"/>
                          </a:solidFill>
                        </a:rPr>
                        <a:t>Molluscs</a:t>
                      </a:r>
                    </a:p>
                  </a:txBody>
                  <a:tcPr anchor="ctr"/>
                </a:tc>
                <a:tc>
                  <a:txBody>
                    <a:bodyPr/>
                    <a:lstStyle/>
                    <a:p>
                      <a:pPr algn="ctr"/>
                      <a:r>
                        <a:rPr lang="en-US" sz="1000" dirty="0">
                          <a:solidFill>
                            <a:schemeClr val="tx1"/>
                          </a:solidFill>
                        </a:rPr>
                        <a:t>Mustard</a:t>
                      </a:r>
                    </a:p>
                  </a:txBody>
                  <a:tcPr anchor="ctr"/>
                </a:tc>
                <a:tc>
                  <a:txBody>
                    <a:bodyPr/>
                    <a:lstStyle/>
                    <a:p>
                      <a:pPr algn="ctr"/>
                      <a:r>
                        <a:rPr lang="en-US" sz="1000" dirty="0">
                          <a:solidFill>
                            <a:schemeClr val="tx1"/>
                          </a:solidFill>
                        </a:rPr>
                        <a:t>Peanuts</a:t>
                      </a:r>
                    </a:p>
                  </a:txBody>
                  <a:tcPr anchor="ctr"/>
                </a:tc>
                <a:tc>
                  <a:txBody>
                    <a:bodyPr/>
                    <a:lstStyle/>
                    <a:p>
                      <a:pPr algn="ctr"/>
                      <a:r>
                        <a:rPr lang="en-US" sz="1000" dirty="0">
                          <a:solidFill>
                            <a:schemeClr val="tx1"/>
                          </a:solidFill>
                        </a:rPr>
                        <a:t>Sesame</a:t>
                      </a:r>
                    </a:p>
                  </a:txBody>
                  <a:tcPr anchor="ctr"/>
                </a:tc>
                <a:tc>
                  <a:txBody>
                    <a:bodyPr/>
                    <a:lstStyle/>
                    <a:p>
                      <a:pPr algn="ctr"/>
                      <a:r>
                        <a:rPr lang="en-US" sz="1000" dirty="0">
                          <a:solidFill>
                            <a:schemeClr val="tx1"/>
                          </a:solidFill>
                        </a:rPr>
                        <a:t>Shellfish</a:t>
                      </a:r>
                    </a:p>
                  </a:txBody>
                  <a:tcPr anchor="ctr"/>
                </a:tc>
                <a:tc>
                  <a:txBody>
                    <a:bodyPr/>
                    <a:lstStyle/>
                    <a:p>
                      <a:pPr algn="ctr"/>
                      <a:r>
                        <a:rPr lang="en-US" sz="1000" dirty="0">
                          <a:solidFill>
                            <a:schemeClr val="tx1"/>
                          </a:solidFill>
                        </a:rPr>
                        <a:t>Soy </a:t>
                      </a:r>
                    </a:p>
                  </a:txBody>
                  <a:tcPr anchor="ctr"/>
                </a:tc>
                <a:tc>
                  <a:txBody>
                    <a:bodyPr/>
                    <a:lstStyle/>
                    <a:p>
                      <a:pPr algn="ctr"/>
                      <a:r>
                        <a:rPr lang="en-US" sz="1000" dirty="0">
                          <a:solidFill>
                            <a:schemeClr val="tx1"/>
                          </a:solidFill>
                        </a:rPr>
                        <a:t>Sulphur</a:t>
                      </a:r>
                      <a:r>
                        <a:rPr lang="en-US" sz="1000" baseline="0" dirty="0">
                          <a:solidFill>
                            <a:schemeClr val="tx1"/>
                          </a:solidFill>
                        </a:rPr>
                        <a:t> Dioxide</a:t>
                      </a:r>
                      <a:endParaRPr lang="en-US" sz="1000" dirty="0">
                        <a:solidFill>
                          <a:schemeClr val="tx1"/>
                        </a:solidFill>
                      </a:endParaRPr>
                    </a:p>
                  </a:txBody>
                  <a:tcPr anchor="ctr"/>
                </a:tc>
                <a:tc>
                  <a:txBody>
                    <a:bodyPr/>
                    <a:lstStyle/>
                    <a:p>
                      <a:pPr algn="ctr"/>
                      <a:r>
                        <a:rPr lang="en-US" sz="1000" dirty="0">
                          <a:solidFill>
                            <a:schemeClr val="tx1"/>
                          </a:solidFill>
                        </a:rPr>
                        <a:t>Tree Nuts</a:t>
                      </a:r>
                    </a:p>
                  </a:txBody>
                  <a:tcPr anchor="ctr"/>
                </a:tc>
                <a:extLst>
                  <a:ext uri="{0D108BD9-81ED-4DB2-BD59-A6C34878D82A}">
                    <a16:rowId xmlns:a16="http://schemas.microsoft.com/office/drawing/2014/main" val="3955164843"/>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Yuzu Lychee Martini</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773202875"/>
                  </a:ext>
                </a:extLst>
              </a:tr>
              <a:tr h="334293">
                <a:tc>
                  <a:txBody>
                    <a:bodyPr/>
                    <a:lstStyle/>
                    <a:p>
                      <a:pPr algn="l"/>
                      <a:r>
                        <a:rPr lang="en-US" sz="1400" b="1" dirty="0" err="1">
                          <a:solidFill>
                            <a:schemeClr val="tx1"/>
                          </a:solidFill>
                        </a:rPr>
                        <a:t>Cocunut</a:t>
                      </a:r>
                      <a:r>
                        <a:rPr lang="en-US" sz="1400" b="1" dirty="0">
                          <a:solidFill>
                            <a:schemeClr val="tx1"/>
                          </a:solidFill>
                        </a:rPr>
                        <a:t> Guava Margarita</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4238345443"/>
                  </a:ext>
                </a:extLst>
              </a:tr>
              <a:tr h="473582">
                <a:tc>
                  <a:txBody>
                    <a:bodyPr/>
                    <a:lstStyle/>
                    <a:p>
                      <a:pPr algn="l"/>
                      <a:r>
                        <a:rPr lang="en-US" sz="1400" b="1" dirty="0">
                          <a:solidFill>
                            <a:schemeClr val="tx1"/>
                          </a:solidFill>
                        </a:rPr>
                        <a:t>Jalapeno Peach </a:t>
                      </a:r>
                      <a:r>
                        <a:rPr lang="en-US" sz="1400" b="1" dirty="0" err="1">
                          <a:solidFill>
                            <a:schemeClr val="tx1"/>
                          </a:solidFill>
                        </a:rPr>
                        <a:t>Mezarita</a:t>
                      </a:r>
                      <a:endParaRPr lang="en-US" sz="1400" b="1" dirty="0">
                        <a:solidFill>
                          <a:schemeClr val="tx1"/>
                        </a:solidFill>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454465273"/>
                  </a:ext>
                </a:extLst>
              </a:tr>
              <a:tr h="336122">
                <a:tc>
                  <a:txBody>
                    <a:bodyPr/>
                    <a:lstStyle/>
                    <a:p>
                      <a:pPr algn="l"/>
                      <a:r>
                        <a:rPr lang="en-US" sz="1400" b="1" dirty="0">
                          <a:solidFill>
                            <a:schemeClr val="tx1"/>
                          </a:solidFill>
                        </a:rPr>
                        <a:t>Paloma</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85078643"/>
                  </a:ext>
                </a:extLst>
              </a:tr>
              <a:tr h="334293">
                <a:tc>
                  <a:txBody>
                    <a:bodyPr/>
                    <a:lstStyle/>
                    <a:p>
                      <a:pPr algn="l"/>
                      <a:r>
                        <a:rPr lang="en-US" sz="1400" b="1" dirty="0">
                          <a:solidFill>
                            <a:schemeClr val="tx1"/>
                          </a:solidFill>
                        </a:rPr>
                        <a:t>Bourbon Apple Mule</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141058562"/>
                  </a:ext>
                </a:extLst>
              </a:tr>
              <a:tr h="473582">
                <a:tc>
                  <a:txBody>
                    <a:bodyPr/>
                    <a:lstStyle/>
                    <a:p>
                      <a:pPr algn="l"/>
                      <a:r>
                        <a:rPr lang="en-US" sz="1400" b="1" dirty="0">
                          <a:solidFill>
                            <a:schemeClr val="tx1"/>
                          </a:solidFill>
                        </a:rPr>
                        <a:t>Espresso Martini</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008764683"/>
                  </a:ext>
                </a:extLst>
              </a:tr>
              <a:tr h="334293">
                <a:tc>
                  <a:txBody>
                    <a:bodyPr/>
                    <a:lstStyle/>
                    <a:p>
                      <a:pPr algn="l"/>
                      <a:r>
                        <a:rPr lang="en-US" sz="1400" b="1" dirty="0">
                          <a:solidFill>
                            <a:schemeClr val="tx1"/>
                          </a:solidFill>
                        </a:rPr>
                        <a:t>Lucky Penny </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3601386632"/>
                  </a:ext>
                </a:extLst>
              </a:tr>
              <a:tr h="473582">
                <a:tc>
                  <a:txBody>
                    <a:bodyPr/>
                    <a:lstStyle/>
                    <a:p>
                      <a:pPr algn="l"/>
                      <a:r>
                        <a:rPr lang="en-US" sz="1400" b="1" dirty="0">
                          <a:solidFill>
                            <a:schemeClr val="tx1"/>
                          </a:solidFill>
                        </a:rPr>
                        <a:t>Blackberry Sparkling Sangria</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3022299"/>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Smoked Old Fashioned</a:t>
                      </a: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872786163"/>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Aperol Spritz</a:t>
                      </a: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chemeClr val="tx1"/>
                        </a:solidFill>
                        <a:effectLst/>
                        <a:uLnTx/>
                        <a:uFillTx/>
                        <a:latin typeface="+mn-lt"/>
                        <a:ea typeface="+mn-ea"/>
                        <a:cs typeface="+mn-cs"/>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229469056"/>
                  </a:ext>
                </a:extLst>
              </a:tr>
            </a:tbl>
          </a:graphicData>
        </a:graphic>
      </p:graphicFrame>
      <p:sp>
        <p:nvSpPr>
          <p:cNvPr id="2" name="TextBox 1">
            <a:extLst>
              <a:ext uri="{FF2B5EF4-FFF2-40B4-BE49-F238E27FC236}">
                <a16:creationId xmlns:a16="http://schemas.microsoft.com/office/drawing/2014/main" id="{1AC6134C-DF0D-7DFC-0F15-F93F83B36329}"/>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
        <p:nvSpPr>
          <p:cNvPr id="3" name="TextBox 2">
            <a:extLst>
              <a:ext uri="{FF2B5EF4-FFF2-40B4-BE49-F238E27FC236}">
                <a16:creationId xmlns:a16="http://schemas.microsoft.com/office/drawing/2014/main" id="{13859D94-4D12-59CE-D86A-EC38FC4BFE5E}"/>
              </a:ext>
            </a:extLst>
          </p:cNvPr>
          <p:cNvSpPr txBox="1"/>
          <p:nvPr/>
        </p:nvSpPr>
        <p:spPr>
          <a:xfrm>
            <a:off x="7586307" y="6217435"/>
            <a:ext cx="3909923" cy="646331"/>
          </a:xfrm>
          <a:prstGeom prst="rect">
            <a:avLst/>
          </a:prstGeom>
          <a:noFill/>
        </p:spPr>
        <p:txBody>
          <a:bodyPr wrap="square" rtlCol="0">
            <a:spAutoFit/>
          </a:bodyPr>
          <a:lstStyle/>
          <a:p>
            <a:r>
              <a:rPr lang="en-US" dirty="0"/>
              <a:t> </a:t>
            </a:r>
          </a:p>
          <a:p>
            <a:r>
              <a:rPr lang="en-US" dirty="0"/>
              <a:t>* </a:t>
            </a:r>
            <a:r>
              <a:rPr lang="en-US" b="1" dirty="0"/>
              <a:t>A</a:t>
            </a:r>
            <a:r>
              <a:rPr lang="en-US" dirty="0"/>
              <a:t> = Almond  </a:t>
            </a:r>
            <a:r>
              <a:rPr lang="en-US" b="1" dirty="0"/>
              <a:t>C</a:t>
            </a:r>
            <a:r>
              <a:rPr lang="en-US" dirty="0"/>
              <a:t> = Coconut  </a:t>
            </a:r>
            <a:r>
              <a:rPr lang="en-US" b="1" dirty="0"/>
              <a:t>Y</a:t>
            </a:r>
            <a:r>
              <a:rPr lang="en-US" dirty="0"/>
              <a:t>= Yes   </a:t>
            </a:r>
          </a:p>
        </p:txBody>
      </p:sp>
    </p:spTree>
    <p:extLst>
      <p:ext uri="{BB962C8B-B14F-4D97-AF65-F5344CB8AC3E}">
        <p14:creationId xmlns:p14="http://schemas.microsoft.com/office/powerpoint/2010/main" val="2578094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6BFC2-97CE-E2BA-B30B-5494D393E84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C804E83-B68F-072D-4587-7114D493BCFA}"/>
              </a:ext>
            </a:extLst>
          </p:cNvPr>
          <p:cNvSpPr/>
          <p:nvPr/>
        </p:nvSpPr>
        <p:spPr>
          <a:xfrm>
            <a:off x="0" y="711201"/>
            <a:ext cx="12192000" cy="6146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CDE70DD-300F-DD8B-5D5C-D1106CA19CA1}"/>
              </a:ext>
            </a:extLst>
          </p:cNvPr>
          <p:cNvSpPr/>
          <p:nvPr/>
        </p:nvSpPr>
        <p:spPr>
          <a:xfrm>
            <a:off x="0" y="-1"/>
            <a:ext cx="12192000" cy="809153"/>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7EA790C-EF20-0F5F-1FCB-1032F1FCEEEA}"/>
              </a:ext>
            </a:extLst>
          </p:cNvPr>
          <p:cNvSpPr txBox="1"/>
          <p:nvPr/>
        </p:nvSpPr>
        <p:spPr>
          <a:xfrm>
            <a:off x="324195" y="142965"/>
            <a:ext cx="6957753" cy="523220"/>
          </a:xfrm>
          <a:prstGeom prst="rect">
            <a:avLst/>
          </a:prstGeom>
          <a:noFill/>
        </p:spPr>
        <p:txBody>
          <a:bodyPr wrap="square" rtlCol="0">
            <a:spAutoFit/>
          </a:bodyPr>
          <a:lstStyle/>
          <a:p>
            <a:r>
              <a:rPr lang="en-US" sz="2800" dirty="0"/>
              <a:t>LISBON – Allergen list</a:t>
            </a:r>
          </a:p>
        </p:txBody>
      </p:sp>
      <p:pic>
        <p:nvPicPr>
          <p:cNvPr id="7" name="Picture 6">
            <a:extLst>
              <a:ext uri="{FF2B5EF4-FFF2-40B4-BE49-F238E27FC236}">
                <a16:creationId xmlns:a16="http://schemas.microsoft.com/office/drawing/2014/main" id="{33CCB19D-0BE0-200B-4F0E-B42E11A6D77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5062" y="43958"/>
            <a:ext cx="1185493" cy="729819"/>
          </a:xfrm>
          <a:prstGeom prst="rect">
            <a:avLst/>
          </a:prstGeom>
        </p:spPr>
      </p:pic>
      <p:pic>
        <p:nvPicPr>
          <p:cNvPr id="10" name="Picture 9">
            <a:extLst>
              <a:ext uri="{FF2B5EF4-FFF2-40B4-BE49-F238E27FC236}">
                <a16:creationId xmlns:a16="http://schemas.microsoft.com/office/drawing/2014/main" id="{2761CB3C-2BE3-F50D-405C-AABA2D2DC07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303060" y="1146558"/>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63B41BA3-B94A-9CE6-0ACF-0258A8D985E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2924715" y="1212831"/>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F1D54C54-B3F5-D2B9-ABDD-D3AB5A3B08F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603909" y="1245213"/>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6D5A06AB-D047-F254-19F5-5933B314DC04}"/>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477471" y="1146558"/>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75C4B02C-0FF0-1B87-DC98-A59EC4642655}"/>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235240" y="1245213"/>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2188942D-ED97-F6A0-EBE4-BDAA7759BAFE}"/>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944915" y="1162551"/>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4EF718F4-B152-0BBF-CEB3-0D6DA049CDB8}"/>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458055" y="1217322"/>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FCF03502-A074-E6FA-3124-41106976BFC0}"/>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329780" y="1225306"/>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6297524B-4B0C-57B3-3945-3BBCEF778217}"/>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922035" y="1127005"/>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F2CA0C1D-EBB6-C14E-A6E8-9F1852C2A4C5}"/>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719395" y="1236900"/>
            <a:ext cx="590677" cy="38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a:extLst>
              <a:ext uri="{FF2B5EF4-FFF2-40B4-BE49-F238E27FC236}">
                <a16:creationId xmlns:a16="http://schemas.microsoft.com/office/drawing/2014/main" id="{99F496AD-3876-0136-2EAA-69922062B0F2}"/>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403526" y="1013894"/>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8F1FE4F3-096C-B7EC-156B-4D1F463D83E6}"/>
              </a:ext>
            </a:extLst>
          </p:cNvPr>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062054" y="1221773"/>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31D38E4A-1A71-1A06-422A-220C54F43066}"/>
              </a:ext>
            </a:extLst>
          </p:cNvPr>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762230" y="1075968"/>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a:extLst>
              <a:ext uri="{FF2B5EF4-FFF2-40B4-BE49-F238E27FC236}">
                <a16:creationId xmlns:a16="http://schemas.microsoft.com/office/drawing/2014/main" id="{6DA1E12B-E50D-0AC0-D3A2-13561B0D0515}"/>
              </a:ext>
            </a:extLst>
          </p:cNvPr>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50732" y="1197199"/>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Table 24">
            <a:extLst>
              <a:ext uri="{FF2B5EF4-FFF2-40B4-BE49-F238E27FC236}">
                <a16:creationId xmlns:a16="http://schemas.microsoft.com/office/drawing/2014/main" id="{315B7E45-0382-0636-E2FC-8C10DE85B048}"/>
              </a:ext>
            </a:extLst>
          </p:cNvPr>
          <p:cNvGraphicFramePr>
            <a:graphicFrameLocks noGrp="1"/>
          </p:cNvGraphicFramePr>
          <p:nvPr>
            <p:extLst>
              <p:ext uri="{D42A27DB-BD31-4B8C-83A1-F6EECF244321}">
                <p14:modId xmlns:p14="http://schemas.microsoft.com/office/powerpoint/2010/main" val="1948375810"/>
              </p:ext>
            </p:extLst>
          </p:nvPr>
        </p:nvGraphicFramePr>
        <p:xfrm>
          <a:off x="174171" y="1648395"/>
          <a:ext cx="11787699" cy="2261909"/>
        </p:xfrm>
        <a:graphic>
          <a:graphicData uri="http://schemas.openxmlformats.org/drawingml/2006/table">
            <a:tbl>
              <a:tblPr firstRow="1" bandRow="1">
                <a:tableStyleId>{F5AB1C69-6EDB-4FF4-983F-18BD219EF322}</a:tableStyleId>
              </a:tblPr>
              <a:tblGrid>
                <a:gridCol w="2155372">
                  <a:extLst>
                    <a:ext uri="{9D8B030D-6E8A-4147-A177-3AD203B41FA5}">
                      <a16:colId xmlns:a16="http://schemas.microsoft.com/office/drawing/2014/main" val="846993778"/>
                    </a:ext>
                  </a:extLst>
                </a:gridCol>
                <a:gridCol w="627035">
                  <a:extLst>
                    <a:ext uri="{9D8B030D-6E8A-4147-A177-3AD203B41FA5}">
                      <a16:colId xmlns:a16="http://schemas.microsoft.com/office/drawing/2014/main" val="1694936116"/>
                    </a:ext>
                  </a:extLst>
                </a:gridCol>
                <a:gridCol w="720462">
                  <a:extLst>
                    <a:ext uri="{9D8B030D-6E8A-4147-A177-3AD203B41FA5}">
                      <a16:colId xmlns:a16="http://schemas.microsoft.com/office/drawing/2014/main" val="2363815482"/>
                    </a:ext>
                  </a:extLst>
                </a:gridCol>
                <a:gridCol w="548734">
                  <a:extLst>
                    <a:ext uri="{9D8B030D-6E8A-4147-A177-3AD203B41FA5}">
                      <a16:colId xmlns:a16="http://schemas.microsoft.com/office/drawing/2014/main" val="2535345177"/>
                    </a:ext>
                  </a:extLst>
                </a:gridCol>
                <a:gridCol w="957597">
                  <a:extLst>
                    <a:ext uri="{9D8B030D-6E8A-4147-A177-3AD203B41FA5}">
                      <a16:colId xmlns:a16="http://schemas.microsoft.com/office/drawing/2014/main" val="73577042"/>
                    </a:ext>
                  </a:extLst>
                </a:gridCol>
                <a:gridCol w="559495">
                  <a:extLst>
                    <a:ext uri="{9D8B030D-6E8A-4147-A177-3AD203B41FA5}">
                      <a16:colId xmlns:a16="http://schemas.microsoft.com/office/drawing/2014/main" val="958890687"/>
                    </a:ext>
                  </a:extLst>
                </a:gridCol>
                <a:gridCol w="581014">
                  <a:extLst>
                    <a:ext uri="{9D8B030D-6E8A-4147-A177-3AD203B41FA5}">
                      <a16:colId xmlns:a16="http://schemas.microsoft.com/office/drawing/2014/main" val="1379330837"/>
                    </a:ext>
                  </a:extLst>
                </a:gridCol>
                <a:gridCol w="714009">
                  <a:extLst>
                    <a:ext uri="{9D8B030D-6E8A-4147-A177-3AD203B41FA5}">
                      <a16:colId xmlns:a16="http://schemas.microsoft.com/office/drawing/2014/main" val="2906763018"/>
                    </a:ext>
                  </a:extLst>
                </a:gridCol>
                <a:gridCol w="833357">
                  <a:extLst>
                    <a:ext uri="{9D8B030D-6E8A-4147-A177-3AD203B41FA5}">
                      <a16:colId xmlns:a16="http://schemas.microsoft.com/office/drawing/2014/main" val="404717716"/>
                    </a:ext>
                  </a:extLst>
                </a:gridCol>
                <a:gridCol w="726518">
                  <a:extLst>
                    <a:ext uri="{9D8B030D-6E8A-4147-A177-3AD203B41FA5}">
                      <a16:colId xmlns:a16="http://schemas.microsoft.com/office/drawing/2014/main" val="1372457699"/>
                    </a:ext>
                  </a:extLst>
                </a:gridCol>
                <a:gridCol w="641043">
                  <a:extLst>
                    <a:ext uri="{9D8B030D-6E8A-4147-A177-3AD203B41FA5}">
                      <a16:colId xmlns:a16="http://schemas.microsoft.com/office/drawing/2014/main" val="878052675"/>
                    </a:ext>
                  </a:extLst>
                </a:gridCol>
                <a:gridCol w="737642">
                  <a:extLst>
                    <a:ext uri="{9D8B030D-6E8A-4147-A177-3AD203B41FA5}">
                      <a16:colId xmlns:a16="http://schemas.microsoft.com/office/drawing/2014/main" val="2932023883"/>
                    </a:ext>
                  </a:extLst>
                </a:gridCol>
                <a:gridCol w="661807">
                  <a:extLst>
                    <a:ext uri="{9D8B030D-6E8A-4147-A177-3AD203B41FA5}">
                      <a16:colId xmlns:a16="http://schemas.microsoft.com/office/drawing/2014/main" val="2759056400"/>
                    </a:ext>
                  </a:extLst>
                </a:gridCol>
                <a:gridCol w="661807">
                  <a:extLst>
                    <a:ext uri="{9D8B030D-6E8A-4147-A177-3AD203B41FA5}">
                      <a16:colId xmlns:a16="http://schemas.microsoft.com/office/drawing/2014/main" val="235799756"/>
                    </a:ext>
                  </a:extLst>
                </a:gridCol>
                <a:gridCol w="661807">
                  <a:extLst>
                    <a:ext uri="{9D8B030D-6E8A-4147-A177-3AD203B41FA5}">
                      <a16:colId xmlns:a16="http://schemas.microsoft.com/office/drawing/2014/main" val="1471554855"/>
                    </a:ext>
                  </a:extLst>
                </a:gridCol>
              </a:tblGrid>
              <a:tr h="0">
                <a:tc>
                  <a:txBody>
                    <a:bodyPr/>
                    <a:lstStyle/>
                    <a:p>
                      <a:pPr algn="ctr"/>
                      <a:r>
                        <a:rPr lang="en-US" sz="2000" b="1" u="sng" dirty="0">
                          <a:solidFill>
                            <a:schemeClr val="tx1"/>
                          </a:solidFill>
                        </a:rPr>
                        <a:t>Non </a:t>
                      </a:r>
                      <a:r>
                        <a:rPr lang="en-US" sz="2000" b="1" u="sng" dirty="0" err="1">
                          <a:solidFill>
                            <a:schemeClr val="tx1"/>
                          </a:solidFill>
                        </a:rPr>
                        <a:t>Alc</a:t>
                      </a:r>
                      <a:r>
                        <a:rPr lang="en-US" sz="2000" b="1" u="sng" dirty="0">
                          <a:solidFill>
                            <a:schemeClr val="tx1"/>
                          </a:solidFill>
                        </a:rPr>
                        <a:t> Beverages</a:t>
                      </a:r>
                    </a:p>
                  </a:txBody>
                  <a:tcPr anchor="ctr"/>
                </a:tc>
                <a:tc>
                  <a:txBody>
                    <a:bodyPr/>
                    <a:lstStyle/>
                    <a:p>
                      <a:pPr algn="ctr"/>
                      <a:r>
                        <a:rPr lang="en-US" sz="1000" b="1" dirty="0">
                          <a:solidFill>
                            <a:schemeClr val="tx1"/>
                          </a:solidFill>
                        </a:rPr>
                        <a:t>Celery</a:t>
                      </a:r>
                    </a:p>
                  </a:txBody>
                  <a:tcPr anchor="ctr"/>
                </a:tc>
                <a:tc>
                  <a:txBody>
                    <a:bodyPr/>
                    <a:lstStyle/>
                    <a:p>
                      <a:pPr algn="ctr"/>
                      <a:r>
                        <a:rPr lang="en-US" sz="1000" dirty="0">
                          <a:solidFill>
                            <a:schemeClr val="tx1"/>
                          </a:solidFill>
                        </a:rPr>
                        <a:t>Eggs</a:t>
                      </a:r>
                    </a:p>
                  </a:txBody>
                  <a:tcPr anchor="ctr"/>
                </a:tc>
                <a:tc>
                  <a:txBody>
                    <a:bodyPr/>
                    <a:lstStyle/>
                    <a:p>
                      <a:pPr algn="ctr"/>
                      <a:r>
                        <a:rPr lang="en-US" sz="1000" dirty="0">
                          <a:solidFill>
                            <a:schemeClr val="tx1"/>
                          </a:solidFill>
                        </a:rPr>
                        <a:t>Fish</a:t>
                      </a:r>
                    </a:p>
                  </a:txBody>
                  <a:tcPr anchor="ctr"/>
                </a:tc>
                <a:tc>
                  <a:txBody>
                    <a:bodyPr/>
                    <a:lstStyle/>
                    <a:p>
                      <a:pPr algn="ctr"/>
                      <a:r>
                        <a:rPr lang="en-US" sz="1000" dirty="0">
                          <a:solidFill>
                            <a:schemeClr val="tx1"/>
                          </a:solidFill>
                        </a:rPr>
                        <a:t>Cereal</a:t>
                      </a:r>
                      <a:r>
                        <a:rPr lang="en-US" sz="1000" baseline="0" dirty="0">
                          <a:solidFill>
                            <a:schemeClr val="tx1"/>
                          </a:solidFill>
                        </a:rPr>
                        <a:t> cont.</a:t>
                      </a:r>
                    </a:p>
                    <a:p>
                      <a:pPr algn="ctr"/>
                      <a:r>
                        <a:rPr lang="en-US" sz="1000" baseline="0" dirty="0">
                          <a:solidFill>
                            <a:schemeClr val="tx1"/>
                          </a:solidFill>
                        </a:rPr>
                        <a:t>Gluten</a:t>
                      </a:r>
                      <a:endParaRPr lang="en-US" sz="1000" dirty="0">
                        <a:solidFill>
                          <a:schemeClr val="tx1"/>
                        </a:solidFill>
                      </a:endParaRPr>
                    </a:p>
                  </a:txBody>
                  <a:tcPr anchor="ctr"/>
                </a:tc>
                <a:tc>
                  <a:txBody>
                    <a:bodyPr/>
                    <a:lstStyle/>
                    <a:p>
                      <a:pPr algn="ctr"/>
                      <a:r>
                        <a:rPr lang="en-US" sz="1000" dirty="0">
                          <a:solidFill>
                            <a:schemeClr val="tx1"/>
                          </a:solidFill>
                        </a:rPr>
                        <a:t>Lupin</a:t>
                      </a:r>
                    </a:p>
                  </a:txBody>
                  <a:tcPr anchor="ctr"/>
                </a:tc>
                <a:tc>
                  <a:txBody>
                    <a:bodyPr/>
                    <a:lstStyle/>
                    <a:p>
                      <a:pPr algn="ctr"/>
                      <a:r>
                        <a:rPr lang="en-US" sz="1000" dirty="0">
                          <a:solidFill>
                            <a:schemeClr val="tx1"/>
                          </a:solidFill>
                        </a:rPr>
                        <a:t>Milk</a:t>
                      </a:r>
                    </a:p>
                  </a:txBody>
                  <a:tcPr anchor="ctr"/>
                </a:tc>
                <a:tc>
                  <a:txBody>
                    <a:bodyPr/>
                    <a:lstStyle/>
                    <a:p>
                      <a:pPr algn="ctr"/>
                      <a:r>
                        <a:rPr lang="en-US" sz="1000" dirty="0">
                          <a:solidFill>
                            <a:schemeClr val="tx1"/>
                          </a:solidFill>
                        </a:rPr>
                        <a:t>Molluscs</a:t>
                      </a:r>
                    </a:p>
                  </a:txBody>
                  <a:tcPr anchor="ctr"/>
                </a:tc>
                <a:tc>
                  <a:txBody>
                    <a:bodyPr/>
                    <a:lstStyle/>
                    <a:p>
                      <a:pPr algn="ctr"/>
                      <a:r>
                        <a:rPr lang="en-US" sz="1000" dirty="0">
                          <a:solidFill>
                            <a:schemeClr val="tx1"/>
                          </a:solidFill>
                        </a:rPr>
                        <a:t>Mustard</a:t>
                      </a:r>
                    </a:p>
                  </a:txBody>
                  <a:tcPr anchor="ctr"/>
                </a:tc>
                <a:tc>
                  <a:txBody>
                    <a:bodyPr/>
                    <a:lstStyle/>
                    <a:p>
                      <a:pPr algn="ctr"/>
                      <a:r>
                        <a:rPr lang="en-US" sz="1000" dirty="0">
                          <a:solidFill>
                            <a:schemeClr val="tx1"/>
                          </a:solidFill>
                        </a:rPr>
                        <a:t>Peanuts</a:t>
                      </a:r>
                    </a:p>
                  </a:txBody>
                  <a:tcPr anchor="ctr"/>
                </a:tc>
                <a:tc>
                  <a:txBody>
                    <a:bodyPr/>
                    <a:lstStyle/>
                    <a:p>
                      <a:pPr algn="ctr"/>
                      <a:r>
                        <a:rPr lang="en-US" sz="1000" dirty="0">
                          <a:solidFill>
                            <a:schemeClr val="tx1"/>
                          </a:solidFill>
                        </a:rPr>
                        <a:t>Sesame</a:t>
                      </a:r>
                    </a:p>
                  </a:txBody>
                  <a:tcPr anchor="ctr"/>
                </a:tc>
                <a:tc>
                  <a:txBody>
                    <a:bodyPr/>
                    <a:lstStyle/>
                    <a:p>
                      <a:pPr algn="ctr"/>
                      <a:r>
                        <a:rPr lang="en-US" sz="1000" dirty="0">
                          <a:solidFill>
                            <a:schemeClr val="tx1"/>
                          </a:solidFill>
                        </a:rPr>
                        <a:t>Shellfish</a:t>
                      </a:r>
                    </a:p>
                  </a:txBody>
                  <a:tcPr anchor="ctr"/>
                </a:tc>
                <a:tc>
                  <a:txBody>
                    <a:bodyPr/>
                    <a:lstStyle/>
                    <a:p>
                      <a:pPr algn="ctr"/>
                      <a:r>
                        <a:rPr lang="en-US" sz="1000" dirty="0">
                          <a:solidFill>
                            <a:schemeClr val="tx1"/>
                          </a:solidFill>
                        </a:rPr>
                        <a:t>Soy </a:t>
                      </a:r>
                    </a:p>
                  </a:txBody>
                  <a:tcPr anchor="ctr"/>
                </a:tc>
                <a:tc>
                  <a:txBody>
                    <a:bodyPr/>
                    <a:lstStyle/>
                    <a:p>
                      <a:pPr algn="ctr"/>
                      <a:r>
                        <a:rPr lang="en-US" sz="1000" dirty="0">
                          <a:solidFill>
                            <a:schemeClr val="tx1"/>
                          </a:solidFill>
                        </a:rPr>
                        <a:t>Sulphur</a:t>
                      </a:r>
                      <a:r>
                        <a:rPr lang="en-US" sz="1000" baseline="0" dirty="0">
                          <a:solidFill>
                            <a:schemeClr val="tx1"/>
                          </a:solidFill>
                        </a:rPr>
                        <a:t> Dioxide</a:t>
                      </a:r>
                      <a:endParaRPr lang="en-US" sz="1000" dirty="0">
                        <a:solidFill>
                          <a:schemeClr val="tx1"/>
                        </a:solidFill>
                      </a:endParaRPr>
                    </a:p>
                  </a:txBody>
                  <a:tcPr anchor="ctr"/>
                </a:tc>
                <a:tc>
                  <a:txBody>
                    <a:bodyPr/>
                    <a:lstStyle/>
                    <a:p>
                      <a:pPr algn="ctr"/>
                      <a:r>
                        <a:rPr lang="en-US" sz="1000" dirty="0">
                          <a:solidFill>
                            <a:schemeClr val="tx1"/>
                          </a:solidFill>
                        </a:rPr>
                        <a:t>Tree Nuts</a:t>
                      </a:r>
                    </a:p>
                  </a:txBody>
                  <a:tcPr anchor="ctr"/>
                </a:tc>
                <a:extLst>
                  <a:ext uri="{0D108BD9-81ED-4DB2-BD59-A6C34878D82A}">
                    <a16:rowId xmlns:a16="http://schemas.microsoft.com/office/drawing/2014/main" val="3955164843"/>
                  </a:ext>
                </a:extLst>
              </a:tr>
              <a:tr h="334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Cappuccino</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773202875"/>
                  </a:ext>
                </a:extLst>
              </a:tr>
              <a:tr h="334293">
                <a:tc>
                  <a:txBody>
                    <a:bodyPr/>
                    <a:lstStyle/>
                    <a:p>
                      <a:pPr algn="l"/>
                      <a:r>
                        <a:rPr lang="en-US" sz="1400" b="1" dirty="0">
                          <a:solidFill>
                            <a:schemeClr val="tx1"/>
                          </a:solidFill>
                        </a:rPr>
                        <a:t>Espresso</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4238345443"/>
                  </a:ext>
                </a:extLst>
              </a:tr>
              <a:tr h="334293">
                <a:tc>
                  <a:txBody>
                    <a:bodyPr/>
                    <a:lstStyle/>
                    <a:p>
                      <a:pPr algn="l"/>
                      <a:r>
                        <a:rPr lang="pt-PT" sz="1400" b="1" dirty="0">
                          <a:solidFill>
                            <a:schemeClr val="tx1"/>
                          </a:solidFill>
                        </a:rPr>
                        <a:t>Americano</a:t>
                      </a:r>
                      <a:endParaRPr lang="en-US" sz="1400" b="1" dirty="0">
                        <a:solidFill>
                          <a:schemeClr val="tx1"/>
                        </a:solidFill>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4057132613"/>
                  </a:ext>
                </a:extLst>
              </a:tr>
              <a:tr h="389208">
                <a:tc>
                  <a:txBody>
                    <a:bodyPr/>
                    <a:lstStyle/>
                    <a:p>
                      <a:pPr algn="l"/>
                      <a:r>
                        <a:rPr lang="en-US" sz="1400" b="1" dirty="0">
                          <a:solidFill>
                            <a:schemeClr val="tx1"/>
                          </a:solidFill>
                        </a:rPr>
                        <a:t>Latte</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454465273"/>
                  </a:ext>
                </a:extLst>
              </a:tr>
              <a:tr h="4735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Hot Chocolate</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3882895781"/>
                  </a:ext>
                </a:extLst>
              </a:tr>
            </a:tbl>
          </a:graphicData>
        </a:graphic>
      </p:graphicFrame>
      <p:sp>
        <p:nvSpPr>
          <p:cNvPr id="2" name="TextBox 1">
            <a:extLst>
              <a:ext uri="{FF2B5EF4-FFF2-40B4-BE49-F238E27FC236}">
                <a16:creationId xmlns:a16="http://schemas.microsoft.com/office/drawing/2014/main" id="{FC0D3D35-F8B7-52B8-7A59-A32351188AE1}"/>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
        <p:nvSpPr>
          <p:cNvPr id="3" name="TextBox 2">
            <a:extLst>
              <a:ext uri="{FF2B5EF4-FFF2-40B4-BE49-F238E27FC236}">
                <a16:creationId xmlns:a16="http://schemas.microsoft.com/office/drawing/2014/main" id="{789CFA6D-6103-7A92-2107-16E3D5791D92}"/>
              </a:ext>
            </a:extLst>
          </p:cNvPr>
          <p:cNvSpPr txBox="1"/>
          <p:nvPr/>
        </p:nvSpPr>
        <p:spPr>
          <a:xfrm>
            <a:off x="7586307" y="6217435"/>
            <a:ext cx="3909923" cy="646331"/>
          </a:xfrm>
          <a:prstGeom prst="rect">
            <a:avLst/>
          </a:prstGeom>
          <a:noFill/>
        </p:spPr>
        <p:txBody>
          <a:bodyPr wrap="square" rtlCol="0">
            <a:spAutoFit/>
          </a:bodyPr>
          <a:lstStyle/>
          <a:p>
            <a:r>
              <a:rPr lang="en-US" dirty="0"/>
              <a:t> </a:t>
            </a:r>
          </a:p>
          <a:p>
            <a:r>
              <a:rPr lang="en-US" dirty="0"/>
              <a:t>* </a:t>
            </a:r>
            <a:r>
              <a:rPr lang="en-US" b="1" dirty="0"/>
              <a:t>A</a:t>
            </a:r>
            <a:r>
              <a:rPr lang="en-US" dirty="0"/>
              <a:t> = Almond  </a:t>
            </a:r>
            <a:r>
              <a:rPr lang="en-US" b="1" dirty="0"/>
              <a:t>C</a:t>
            </a:r>
            <a:r>
              <a:rPr lang="en-US" dirty="0"/>
              <a:t> = Coconut  </a:t>
            </a:r>
            <a:r>
              <a:rPr lang="en-US" b="1" dirty="0"/>
              <a:t>Y</a:t>
            </a:r>
            <a:r>
              <a:rPr lang="en-US" dirty="0"/>
              <a:t>= Yes   </a:t>
            </a:r>
          </a:p>
        </p:txBody>
      </p:sp>
    </p:spTree>
    <p:extLst>
      <p:ext uri="{BB962C8B-B14F-4D97-AF65-F5344CB8AC3E}">
        <p14:creationId xmlns:p14="http://schemas.microsoft.com/office/powerpoint/2010/main" val="940808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BD43C-28D0-0A22-BB70-B6FA99C536F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09CC95E-B0D8-8D30-2A44-78FA5333619A}"/>
              </a:ext>
            </a:extLst>
          </p:cNvPr>
          <p:cNvSpPr/>
          <p:nvPr/>
        </p:nvSpPr>
        <p:spPr>
          <a:xfrm>
            <a:off x="0" y="711201"/>
            <a:ext cx="12192000" cy="6146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6AFBE23-FEB3-8220-A855-6A2348C40D7F}"/>
              </a:ext>
            </a:extLst>
          </p:cNvPr>
          <p:cNvSpPr/>
          <p:nvPr/>
        </p:nvSpPr>
        <p:spPr>
          <a:xfrm>
            <a:off x="0" y="-1"/>
            <a:ext cx="12192000" cy="809153"/>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0A11508-41FC-8C12-8911-C865E5430023}"/>
              </a:ext>
            </a:extLst>
          </p:cNvPr>
          <p:cNvSpPr txBox="1"/>
          <p:nvPr/>
        </p:nvSpPr>
        <p:spPr>
          <a:xfrm>
            <a:off x="324195" y="142965"/>
            <a:ext cx="6957753" cy="523220"/>
          </a:xfrm>
          <a:prstGeom prst="rect">
            <a:avLst/>
          </a:prstGeom>
          <a:noFill/>
        </p:spPr>
        <p:txBody>
          <a:bodyPr wrap="square" rtlCol="0">
            <a:spAutoFit/>
          </a:bodyPr>
          <a:lstStyle/>
          <a:p>
            <a:r>
              <a:rPr lang="en-US" sz="2800" dirty="0"/>
              <a:t>LISBON – Allergen list</a:t>
            </a:r>
          </a:p>
        </p:txBody>
      </p:sp>
      <p:pic>
        <p:nvPicPr>
          <p:cNvPr id="7" name="Picture 6">
            <a:extLst>
              <a:ext uri="{FF2B5EF4-FFF2-40B4-BE49-F238E27FC236}">
                <a16:creationId xmlns:a16="http://schemas.microsoft.com/office/drawing/2014/main" id="{AAA018F2-BDA3-3FA4-9465-A0ACA2DD2A58}"/>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5062" y="43958"/>
            <a:ext cx="1185493" cy="729819"/>
          </a:xfrm>
          <a:prstGeom prst="rect">
            <a:avLst/>
          </a:prstGeom>
        </p:spPr>
      </p:pic>
      <p:pic>
        <p:nvPicPr>
          <p:cNvPr id="10" name="Picture 9">
            <a:extLst>
              <a:ext uri="{FF2B5EF4-FFF2-40B4-BE49-F238E27FC236}">
                <a16:creationId xmlns:a16="http://schemas.microsoft.com/office/drawing/2014/main" id="{53969ED1-0665-F72C-1F3E-80F69535AD2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303060" y="1146558"/>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AEEEBB9C-A0FF-A479-71F7-99DA8BD1EB8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2924715" y="1212831"/>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49C4F803-4073-93F9-52F0-21F7E10C28E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603909" y="1245213"/>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6692DE1F-CD60-24A1-778C-B2FF7FC75F11}"/>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477471" y="1146558"/>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31B0176A-875B-F8B1-643E-E59822048F33}"/>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235240" y="1245213"/>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723FB6BC-1391-A1BD-1C1C-BD919BDE5D14}"/>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944915" y="1162551"/>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90E8252F-3D00-664B-434A-2C3609334BD7}"/>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458055" y="1217322"/>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D5888DC1-B69D-1580-D64B-D2E6BE2E312A}"/>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329780" y="1225306"/>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2ACFCBA5-4CFD-0811-57F7-E3A20AE80B24}"/>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922035" y="1127005"/>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DB2F6E4A-857E-EDD8-989F-4162083961F7}"/>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719395" y="1236900"/>
            <a:ext cx="590677" cy="38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a:extLst>
              <a:ext uri="{FF2B5EF4-FFF2-40B4-BE49-F238E27FC236}">
                <a16:creationId xmlns:a16="http://schemas.microsoft.com/office/drawing/2014/main" id="{0BDDAA01-AF9E-E6CA-5C4C-6C73E8702037}"/>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403526" y="1013894"/>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3C83387C-AB5F-827E-BE05-2B04FCDED484}"/>
              </a:ext>
            </a:extLst>
          </p:cNvPr>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062054" y="1221773"/>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925DF49D-7FCA-9ABE-2680-609259E8D150}"/>
              </a:ext>
            </a:extLst>
          </p:cNvPr>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762230" y="1075968"/>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a:extLst>
              <a:ext uri="{FF2B5EF4-FFF2-40B4-BE49-F238E27FC236}">
                <a16:creationId xmlns:a16="http://schemas.microsoft.com/office/drawing/2014/main" id="{DD632A56-F503-0513-B99B-4A562B168E50}"/>
              </a:ext>
            </a:extLst>
          </p:cNvPr>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50732" y="1197199"/>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5" name="Table 24">
            <a:extLst>
              <a:ext uri="{FF2B5EF4-FFF2-40B4-BE49-F238E27FC236}">
                <a16:creationId xmlns:a16="http://schemas.microsoft.com/office/drawing/2014/main" id="{400465C5-2BB8-F854-879E-E78C1FDC5CE4}"/>
              </a:ext>
            </a:extLst>
          </p:cNvPr>
          <p:cNvGraphicFramePr>
            <a:graphicFrameLocks noGrp="1"/>
          </p:cNvGraphicFramePr>
          <p:nvPr>
            <p:extLst>
              <p:ext uri="{D42A27DB-BD31-4B8C-83A1-F6EECF244321}">
                <p14:modId xmlns:p14="http://schemas.microsoft.com/office/powerpoint/2010/main" val="1040021503"/>
              </p:ext>
            </p:extLst>
          </p:nvPr>
        </p:nvGraphicFramePr>
        <p:xfrm>
          <a:off x="174171" y="1648395"/>
          <a:ext cx="11787699" cy="3097119"/>
        </p:xfrm>
        <a:graphic>
          <a:graphicData uri="http://schemas.openxmlformats.org/drawingml/2006/table">
            <a:tbl>
              <a:tblPr firstRow="1" bandRow="1">
                <a:tableStyleId>{F5AB1C69-6EDB-4FF4-983F-18BD219EF322}</a:tableStyleId>
              </a:tblPr>
              <a:tblGrid>
                <a:gridCol w="2155372">
                  <a:extLst>
                    <a:ext uri="{9D8B030D-6E8A-4147-A177-3AD203B41FA5}">
                      <a16:colId xmlns:a16="http://schemas.microsoft.com/office/drawing/2014/main" val="846993778"/>
                    </a:ext>
                  </a:extLst>
                </a:gridCol>
                <a:gridCol w="627035">
                  <a:extLst>
                    <a:ext uri="{9D8B030D-6E8A-4147-A177-3AD203B41FA5}">
                      <a16:colId xmlns:a16="http://schemas.microsoft.com/office/drawing/2014/main" val="1694936116"/>
                    </a:ext>
                  </a:extLst>
                </a:gridCol>
                <a:gridCol w="720462">
                  <a:extLst>
                    <a:ext uri="{9D8B030D-6E8A-4147-A177-3AD203B41FA5}">
                      <a16:colId xmlns:a16="http://schemas.microsoft.com/office/drawing/2014/main" val="2363815482"/>
                    </a:ext>
                  </a:extLst>
                </a:gridCol>
                <a:gridCol w="548734">
                  <a:extLst>
                    <a:ext uri="{9D8B030D-6E8A-4147-A177-3AD203B41FA5}">
                      <a16:colId xmlns:a16="http://schemas.microsoft.com/office/drawing/2014/main" val="2535345177"/>
                    </a:ext>
                  </a:extLst>
                </a:gridCol>
                <a:gridCol w="957597">
                  <a:extLst>
                    <a:ext uri="{9D8B030D-6E8A-4147-A177-3AD203B41FA5}">
                      <a16:colId xmlns:a16="http://schemas.microsoft.com/office/drawing/2014/main" val="73577042"/>
                    </a:ext>
                  </a:extLst>
                </a:gridCol>
                <a:gridCol w="559495">
                  <a:extLst>
                    <a:ext uri="{9D8B030D-6E8A-4147-A177-3AD203B41FA5}">
                      <a16:colId xmlns:a16="http://schemas.microsoft.com/office/drawing/2014/main" val="958890687"/>
                    </a:ext>
                  </a:extLst>
                </a:gridCol>
                <a:gridCol w="581014">
                  <a:extLst>
                    <a:ext uri="{9D8B030D-6E8A-4147-A177-3AD203B41FA5}">
                      <a16:colId xmlns:a16="http://schemas.microsoft.com/office/drawing/2014/main" val="1379330837"/>
                    </a:ext>
                  </a:extLst>
                </a:gridCol>
                <a:gridCol w="714009">
                  <a:extLst>
                    <a:ext uri="{9D8B030D-6E8A-4147-A177-3AD203B41FA5}">
                      <a16:colId xmlns:a16="http://schemas.microsoft.com/office/drawing/2014/main" val="2906763018"/>
                    </a:ext>
                  </a:extLst>
                </a:gridCol>
                <a:gridCol w="833357">
                  <a:extLst>
                    <a:ext uri="{9D8B030D-6E8A-4147-A177-3AD203B41FA5}">
                      <a16:colId xmlns:a16="http://schemas.microsoft.com/office/drawing/2014/main" val="404717716"/>
                    </a:ext>
                  </a:extLst>
                </a:gridCol>
                <a:gridCol w="726518">
                  <a:extLst>
                    <a:ext uri="{9D8B030D-6E8A-4147-A177-3AD203B41FA5}">
                      <a16:colId xmlns:a16="http://schemas.microsoft.com/office/drawing/2014/main" val="1372457699"/>
                    </a:ext>
                  </a:extLst>
                </a:gridCol>
                <a:gridCol w="641043">
                  <a:extLst>
                    <a:ext uri="{9D8B030D-6E8A-4147-A177-3AD203B41FA5}">
                      <a16:colId xmlns:a16="http://schemas.microsoft.com/office/drawing/2014/main" val="878052675"/>
                    </a:ext>
                  </a:extLst>
                </a:gridCol>
                <a:gridCol w="737642">
                  <a:extLst>
                    <a:ext uri="{9D8B030D-6E8A-4147-A177-3AD203B41FA5}">
                      <a16:colId xmlns:a16="http://schemas.microsoft.com/office/drawing/2014/main" val="2932023883"/>
                    </a:ext>
                  </a:extLst>
                </a:gridCol>
                <a:gridCol w="661807">
                  <a:extLst>
                    <a:ext uri="{9D8B030D-6E8A-4147-A177-3AD203B41FA5}">
                      <a16:colId xmlns:a16="http://schemas.microsoft.com/office/drawing/2014/main" val="2759056400"/>
                    </a:ext>
                  </a:extLst>
                </a:gridCol>
                <a:gridCol w="661807">
                  <a:extLst>
                    <a:ext uri="{9D8B030D-6E8A-4147-A177-3AD203B41FA5}">
                      <a16:colId xmlns:a16="http://schemas.microsoft.com/office/drawing/2014/main" val="235799756"/>
                    </a:ext>
                  </a:extLst>
                </a:gridCol>
                <a:gridCol w="661807">
                  <a:extLst>
                    <a:ext uri="{9D8B030D-6E8A-4147-A177-3AD203B41FA5}">
                      <a16:colId xmlns:a16="http://schemas.microsoft.com/office/drawing/2014/main" val="1471554855"/>
                    </a:ext>
                  </a:extLst>
                </a:gridCol>
              </a:tblGrid>
              <a:tr h="430588">
                <a:tc>
                  <a:txBody>
                    <a:bodyPr/>
                    <a:lstStyle/>
                    <a:p>
                      <a:pPr algn="ctr"/>
                      <a:r>
                        <a:rPr lang="en-US" sz="2000" b="1" u="sng" dirty="0">
                          <a:solidFill>
                            <a:schemeClr val="tx1"/>
                          </a:solidFill>
                        </a:rPr>
                        <a:t>Local Beer</a:t>
                      </a:r>
                    </a:p>
                  </a:txBody>
                  <a:tcPr anchor="ctr"/>
                </a:tc>
                <a:tc>
                  <a:txBody>
                    <a:bodyPr/>
                    <a:lstStyle/>
                    <a:p>
                      <a:pPr algn="ctr"/>
                      <a:r>
                        <a:rPr lang="en-US" sz="1000" b="1" dirty="0">
                          <a:solidFill>
                            <a:schemeClr val="tx1"/>
                          </a:solidFill>
                        </a:rPr>
                        <a:t>Celery</a:t>
                      </a:r>
                    </a:p>
                  </a:txBody>
                  <a:tcPr anchor="ctr"/>
                </a:tc>
                <a:tc>
                  <a:txBody>
                    <a:bodyPr/>
                    <a:lstStyle/>
                    <a:p>
                      <a:pPr algn="ctr"/>
                      <a:r>
                        <a:rPr lang="en-US" sz="1000" dirty="0">
                          <a:solidFill>
                            <a:schemeClr val="tx1"/>
                          </a:solidFill>
                        </a:rPr>
                        <a:t>Eggs</a:t>
                      </a:r>
                    </a:p>
                  </a:txBody>
                  <a:tcPr anchor="ctr"/>
                </a:tc>
                <a:tc>
                  <a:txBody>
                    <a:bodyPr/>
                    <a:lstStyle/>
                    <a:p>
                      <a:pPr algn="ctr"/>
                      <a:r>
                        <a:rPr lang="en-US" sz="1000" dirty="0">
                          <a:solidFill>
                            <a:schemeClr val="tx1"/>
                          </a:solidFill>
                        </a:rPr>
                        <a:t>Fish</a:t>
                      </a:r>
                    </a:p>
                  </a:txBody>
                  <a:tcPr anchor="ctr"/>
                </a:tc>
                <a:tc>
                  <a:txBody>
                    <a:bodyPr/>
                    <a:lstStyle/>
                    <a:p>
                      <a:pPr algn="ctr"/>
                      <a:r>
                        <a:rPr lang="en-US" sz="1000" dirty="0">
                          <a:solidFill>
                            <a:schemeClr val="tx1"/>
                          </a:solidFill>
                        </a:rPr>
                        <a:t>Cereal</a:t>
                      </a:r>
                      <a:r>
                        <a:rPr lang="en-US" sz="1000" baseline="0" dirty="0">
                          <a:solidFill>
                            <a:schemeClr val="tx1"/>
                          </a:solidFill>
                        </a:rPr>
                        <a:t> cont.</a:t>
                      </a:r>
                    </a:p>
                    <a:p>
                      <a:pPr algn="ctr"/>
                      <a:r>
                        <a:rPr lang="en-US" sz="1000" baseline="0" dirty="0">
                          <a:solidFill>
                            <a:schemeClr val="tx1"/>
                          </a:solidFill>
                        </a:rPr>
                        <a:t>Gluten</a:t>
                      </a:r>
                      <a:endParaRPr lang="en-US" sz="1000" dirty="0">
                        <a:solidFill>
                          <a:schemeClr val="tx1"/>
                        </a:solidFill>
                      </a:endParaRPr>
                    </a:p>
                  </a:txBody>
                  <a:tcPr anchor="ctr"/>
                </a:tc>
                <a:tc>
                  <a:txBody>
                    <a:bodyPr/>
                    <a:lstStyle/>
                    <a:p>
                      <a:pPr algn="ctr"/>
                      <a:r>
                        <a:rPr lang="en-US" sz="1000" dirty="0">
                          <a:solidFill>
                            <a:schemeClr val="tx1"/>
                          </a:solidFill>
                        </a:rPr>
                        <a:t>Lupin</a:t>
                      </a:r>
                    </a:p>
                  </a:txBody>
                  <a:tcPr anchor="ctr"/>
                </a:tc>
                <a:tc>
                  <a:txBody>
                    <a:bodyPr/>
                    <a:lstStyle/>
                    <a:p>
                      <a:pPr algn="ctr"/>
                      <a:r>
                        <a:rPr lang="en-US" sz="1000" dirty="0">
                          <a:solidFill>
                            <a:schemeClr val="tx1"/>
                          </a:solidFill>
                        </a:rPr>
                        <a:t>Milk</a:t>
                      </a:r>
                    </a:p>
                  </a:txBody>
                  <a:tcPr anchor="ctr"/>
                </a:tc>
                <a:tc>
                  <a:txBody>
                    <a:bodyPr/>
                    <a:lstStyle/>
                    <a:p>
                      <a:pPr algn="ctr"/>
                      <a:r>
                        <a:rPr lang="en-US" sz="1000" dirty="0">
                          <a:solidFill>
                            <a:schemeClr val="tx1"/>
                          </a:solidFill>
                        </a:rPr>
                        <a:t>Molluscs</a:t>
                      </a:r>
                    </a:p>
                  </a:txBody>
                  <a:tcPr anchor="ctr"/>
                </a:tc>
                <a:tc>
                  <a:txBody>
                    <a:bodyPr/>
                    <a:lstStyle/>
                    <a:p>
                      <a:pPr algn="ctr"/>
                      <a:r>
                        <a:rPr lang="en-US" sz="1000" dirty="0">
                          <a:solidFill>
                            <a:schemeClr val="tx1"/>
                          </a:solidFill>
                        </a:rPr>
                        <a:t>Mustard</a:t>
                      </a:r>
                    </a:p>
                  </a:txBody>
                  <a:tcPr anchor="ctr"/>
                </a:tc>
                <a:tc>
                  <a:txBody>
                    <a:bodyPr/>
                    <a:lstStyle/>
                    <a:p>
                      <a:pPr algn="ctr"/>
                      <a:r>
                        <a:rPr lang="en-US" sz="1000" dirty="0">
                          <a:solidFill>
                            <a:schemeClr val="tx1"/>
                          </a:solidFill>
                        </a:rPr>
                        <a:t>Peanuts</a:t>
                      </a:r>
                    </a:p>
                  </a:txBody>
                  <a:tcPr anchor="ctr"/>
                </a:tc>
                <a:tc>
                  <a:txBody>
                    <a:bodyPr/>
                    <a:lstStyle/>
                    <a:p>
                      <a:pPr algn="ctr"/>
                      <a:r>
                        <a:rPr lang="en-US" sz="1000" dirty="0">
                          <a:solidFill>
                            <a:schemeClr val="tx1"/>
                          </a:solidFill>
                        </a:rPr>
                        <a:t>Sesame</a:t>
                      </a:r>
                    </a:p>
                  </a:txBody>
                  <a:tcPr anchor="ctr"/>
                </a:tc>
                <a:tc>
                  <a:txBody>
                    <a:bodyPr/>
                    <a:lstStyle/>
                    <a:p>
                      <a:pPr algn="ctr"/>
                      <a:r>
                        <a:rPr lang="en-US" sz="1000" dirty="0">
                          <a:solidFill>
                            <a:schemeClr val="tx1"/>
                          </a:solidFill>
                        </a:rPr>
                        <a:t>Shellfish</a:t>
                      </a:r>
                    </a:p>
                  </a:txBody>
                  <a:tcPr anchor="ctr"/>
                </a:tc>
                <a:tc>
                  <a:txBody>
                    <a:bodyPr/>
                    <a:lstStyle/>
                    <a:p>
                      <a:pPr algn="ctr"/>
                      <a:r>
                        <a:rPr lang="en-US" sz="1000" dirty="0">
                          <a:solidFill>
                            <a:schemeClr val="tx1"/>
                          </a:solidFill>
                        </a:rPr>
                        <a:t>Soy </a:t>
                      </a:r>
                    </a:p>
                  </a:txBody>
                  <a:tcPr anchor="ctr"/>
                </a:tc>
                <a:tc>
                  <a:txBody>
                    <a:bodyPr/>
                    <a:lstStyle/>
                    <a:p>
                      <a:pPr algn="ctr"/>
                      <a:r>
                        <a:rPr lang="en-US" sz="1000" dirty="0">
                          <a:solidFill>
                            <a:schemeClr val="tx1"/>
                          </a:solidFill>
                        </a:rPr>
                        <a:t>Sulphur</a:t>
                      </a:r>
                      <a:r>
                        <a:rPr lang="en-US" sz="1000" baseline="0" dirty="0">
                          <a:solidFill>
                            <a:schemeClr val="tx1"/>
                          </a:solidFill>
                        </a:rPr>
                        <a:t> Dioxide</a:t>
                      </a:r>
                      <a:endParaRPr lang="en-US" sz="1000" dirty="0">
                        <a:solidFill>
                          <a:schemeClr val="tx1"/>
                        </a:solidFill>
                      </a:endParaRPr>
                    </a:p>
                  </a:txBody>
                  <a:tcPr anchor="ctr"/>
                </a:tc>
                <a:tc>
                  <a:txBody>
                    <a:bodyPr/>
                    <a:lstStyle/>
                    <a:p>
                      <a:pPr algn="ctr"/>
                      <a:r>
                        <a:rPr lang="en-US" sz="1000" dirty="0">
                          <a:solidFill>
                            <a:schemeClr val="tx1"/>
                          </a:solidFill>
                        </a:rPr>
                        <a:t>Tree Nuts</a:t>
                      </a:r>
                    </a:p>
                  </a:txBody>
                  <a:tcPr anchor="ctr"/>
                </a:tc>
                <a:extLst>
                  <a:ext uri="{0D108BD9-81ED-4DB2-BD59-A6C34878D82A}">
                    <a16:rowId xmlns:a16="http://schemas.microsoft.com/office/drawing/2014/main" val="3955164843"/>
                  </a:ext>
                </a:extLst>
              </a:tr>
              <a:tr h="490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err="1">
                          <a:solidFill>
                            <a:schemeClr val="tx1"/>
                          </a:solidFill>
                        </a:rPr>
                        <a:t>Sagres</a:t>
                      </a:r>
                      <a:r>
                        <a:rPr lang="en-US" sz="1400" b="1" dirty="0">
                          <a:solidFill>
                            <a:schemeClr val="tx1"/>
                          </a:solidFill>
                        </a:rPr>
                        <a:t> Draft &amp; Bottle</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773202875"/>
                  </a:ext>
                </a:extLst>
              </a:tr>
              <a:tr h="446314">
                <a:tc>
                  <a:txBody>
                    <a:bodyPr/>
                    <a:lstStyle/>
                    <a:p>
                      <a:pPr algn="l"/>
                      <a:r>
                        <a:rPr lang="en-US" sz="1400" b="1" dirty="0" err="1">
                          <a:solidFill>
                            <a:schemeClr val="tx1"/>
                          </a:solidFill>
                        </a:rPr>
                        <a:t>Sagres</a:t>
                      </a:r>
                      <a:r>
                        <a:rPr lang="en-US" sz="1400" b="1" dirty="0">
                          <a:solidFill>
                            <a:schemeClr val="tx1"/>
                          </a:solidFill>
                        </a:rPr>
                        <a:t> Bohemia Draft</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4238345443"/>
                  </a:ext>
                </a:extLst>
              </a:tr>
              <a:tr h="435428">
                <a:tc>
                  <a:txBody>
                    <a:bodyPr/>
                    <a:lstStyle/>
                    <a:p>
                      <a:pPr algn="l"/>
                      <a:r>
                        <a:rPr lang="en-US" sz="1400" b="1" dirty="0">
                          <a:solidFill>
                            <a:schemeClr val="tx1"/>
                          </a:solidFill>
                        </a:rPr>
                        <a:t>Lagunitas IPA Draft</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454465273"/>
                  </a:ext>
                </a:extLst>
              </a:tr>
              <a:tr h="402772">
                <a:tc>
                  <a:txBody>
                    <a:bodyPr/>
                    <a:lstStyle/>
                    <a:p>
                      <a:pPr algn="l"/>
                      <a:r>
                        <a:rPr lang="en-US" sz="1400" b="1" dirty="0">
                          <a:solidFill>
                            <a:schemeClr val="tx1"/>
                          </a:solidFill>
                        </a:rPr>
                        <a:t>Heineken Draft &amp; Bottle</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1380234275"/>
                  </a:ext>
                </a:extLst>
              </a:tr>
              <a:tr h="410210">
                <a:tc>
                  <a:txBody>
                    <a:bodyPr/>
                    <a:lstStyle/>
                    <a:p>
                      <a:pPr algn="l"/>
                      <a:r>
                        <a:rPr lang="en-US" sz="1400" b="1" dirty="0">
                          <a:solidFill>
                            <a:schemeClr val="tx1"/>
                          </a:solidFill>
                        </a:rPr>
                        <a:t>Budweiser Bottle</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r>
                        <a:rPr lang="pt-PT" sz="1200" b="1" dirty="0">
                          <a:solidFill>
                            <a:schemeClr val="tx1"/>
                          </a:solidFill>
                          <a:latin typeface="+mn-lt"/>
                        </a:rPr>
                        <a:t>Y</a:t>
                      </a: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466020223"/>
                  </a:ext>
                </a:extLst>
              </a:tr>
              <a:tr h="481761">
                <a:tc>
                  <a:txBody>
                    <a:bodyPr/>
                    <a:lstStyle/>
                    <a:p>
                      <a:pPr algn="l"/>
                      <a:r>
                        <a:rPr lang="en-US" sz="1400" b="1" dirty="0">
                          <a:solidFill>
                            <a:schemeClr val="tx1"/>
                          </a:solidFill>
                        </a:rPr>
                        <a:t>Daura Damm Bottle</a:t>
                      </a: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tc>
                  <a:txBody>
                    <a:bodyPr/>
                    <a:lstStyle/>
                    <a:p>
                      <a:pPr algn="ctr"/>
                      <a:endParaRPr lang="en-US" sz="1200" b="1" dirty="0">
                        <a:solidFill>
                          <a:schemeClr val="tx1"/>
                        </a:solidFill>
                        <a:latin typeface="+mn-lt"/>
                      </a:endParaRPr>
                    </a:p>
                  </a:txBody>
                  <a:tcPr anchor="ctr"/>
                </a:tc>
                <a:extLst>
                  <a:ext uri="{0D108BD9-81ED-4DB2-BD59-A6C34878D82A}">
                    <a16:rowId xmlns:a16="http://schemas.microsoft.com/office/drawing/2014/main" val="2380491037"/>
                  </a:ext>
                </a:extLst>
              </a:tr>
            </a:tbl>
          </a:graphicData>
        </a:graphic>
      </p:graphicFrame>
      <p:sp>
        <p:nvSpPr>
          <p:cNvPr id="2" name="TextBox 1">
            <a:extLst>
              <a:ext uri="{FF2B5EF4-FFF2-40B4-BE49-F238E27FC236}">
                <a16:creationId xmlns:a16="http://schemas.microsoft.com/office/drawing/2014/main" id="{9A3363DF-CCB6-FDEB-D248-D72A8B9E30AF}"/>
              </a:ext>
            </a:extLst>
          </p:cNvPr>
          <p:cNvSpPr txBox="1"/>
          <p:nvPr/>
        </p:nvSpPr>
        <p:spPr>
          <a:xfrm>
            <a:off x="324195" y="6485772"/>
            <a:ext cx="7876376" cy="646331"/>
          </a:xfrm>
          <a:prstGeom prst="rect">
            <a:avLst/>
          </a:prstGeom>
          <a:noFill/>
        </p:spPr>
        <p:txBody>
          <a:bodyPr wrap="square" rtlCol="0">
            <a:spAutoFit/>
          </a:bodyPr>
          <a:lstStyle/>
          <a:p>
            <a:r>
              <a:rPr lang="en-US" dirty="0"/>
              <a:t>*Cereal cont. Gluten. </a:t>
            </a:r>
            <a:r>
              <a:rPr lang="en-US" b="1" dirty="0"/>
              <a:t>R = </a:t>
            </a:r>
            <a:r>
              <a:rPr lang="en-US" dirty="0"/>
              <a:t>Rye </a:t>
            </a:r>
            <a:r>
              <a:rPr lang="en-US" b="1" dirty="0"/>
              <a:t>B</a:t>
            </a:r>
            <a:r>
              <a:rPr lang="en-US" dirty="0"/>
              <a:t> = Barley. </a:t>
            </a:r>
            <a:r>
              <a:rPr lang="en-US" b="1" dirty="0"/>
              <a:t>W</a:t>
            </a:r>
            <a:r>
              <a:rPr lang="en-US" dirty="0"/>
              <a:t> = Wheat. </a:t>
            </a:r>
            <a:r>
              <a:rPr lang="en-US" b="1" dirty="0"/>
              <a:t>Y</a:t>
            </a:r>
            <a:r>
              <a:rPr lang="en-US" dirty="0"/>
              <a:t>= Yes </a:t>
            </a:r>
            <a:r>
              <a:rPr lang="en-US" b="1" dirty="0"/>
              <a:t>MC-</a:t>
            </a:r>
            <a:r>
              <a:rPr lang="en-US" dirty="0"/>
              <a:t> May Contain </a:t>
            </a:r>
          </a:p>
          <a:p>
            <a:endParaRPr lang="en-US" dirty="0"/>
          </a:p>
        </p:txBody>
      </p:sp>
      <p:sp>
        <p:nvSpPr>
          <p:cNvPr id="3" name="TextBox 2">
            <a:extLst>
              <a:ext uri="{FF2B5EF4-FFF2-40B4-BE49-F238E27FC236}">
                <a16:creationId xmlns:a16="http://schemas.microsoft.com/office/drawing/2014/main" id="{AC372234-8872-A0CA-C45F-267F37AA30FB}"/>
              </a:ext>
            </a:extLst>
          </p:cNvPr>
          <p:cNvSpPr txBox="1"/>
          <p:nvPr/>
        </p:nvSpPr>
        <p:spPr>
          <a:xfrm>
            <a:off x="7586307" y="6217435"/>
            <a:ext cx="3909923" cy="646331"/>
          </a:xfrm>
          <a:prstGeom prst="rect">
            <a:avLst/>
          </a:prstGeom>
          <a:noFill/>
        </p:spPr>
        <p:txBody>
          <a:bodyPr wrap="square" rtlCol="0">
            <a:spAutoFit/>
          </a:bodyPr>
          <a:lstStyle/>
          <a:p>
            <a:r>
              <a:rPr lang="en-US" dirty="0"/>
              <a:t> </a:t>
            </a:r>
          </a:p>
          <a:p>
            <a:r>
              <a:rPr lang="en-US" dirty="0"/>
              <a:t>* </a:t>
            </a:r>
            <a:r>
              <a:rPr lang="en-US" b="1" dirty="0"/>
              <a:t>A</a:t>
            </a:r>
            <a:r>
              <a:rPr lang="en-US" dirty="0"/>
              <a:t> = Almond  </a:t>
            </a:r>
            <a:r>
              <a:rPr lang="en-US" b="1" dirty="0"/>
              <a:t>C</a:t>
            </a:r>
            <a:r>
              <a:rPr lang="en-US" dirty="0"/>
              <a:t> = Coconut  </a:t>
            </a:r>
            <a:r>
              <a:rPr lang="en-US" b="1" dirty="0"/>
              <a:t>Y</a:t>
            </a:r>
            <a:r>
              <a:rPr lang="en-US" dirty="0"/>
              <a:t>= Yes   </a:t>
            </a:r>
          </a:p>
        </p:txBody>
      </p:sp>
    </p:spTree>
    <p:extLst>
      <p:ext uri="{BB962C8B-B14F-4D97-AF65-F5344CB8AC3E}">
        <p14:creationId xmlns:p14="http://schemas.microsoft.com/office/powerpoint/2010/main" val="4232473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711201"/>
            <a:ext cx="12192000" cy="6146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809153"/>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4195" y="152353"/>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5062" y="43958"/>
            <a:ext cx="1185493" cy="729819"/>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177993853"/>
              </p:ext>
            </p:extLst>
          </p:nvPr>
        </p:nvGraphicFramePr>
        <p:xfrm>
          <a:off x="2434851" y="1531087"/>
          <a:ext cx="9651852" cy="4503936"/>
        </p:xfrm>
        <a:graphic>
          <a:graphicData uri="http://schemas.openxmlformats.org/drawingml/2006/table">
            <a:tbl>
              <a:tblPr firstRow="1" bandRow="1">
                <a:tableStyleId>{F5AB1C69-6EDB-4FF4-983F-18BD219EF322}</a:tableStyleId>
              </a:tblPr>
              <a:tblGrid>
                <a:gridCol w="689418">
                  <a:extLst>
                    <a:ext uri="{9D8B030D-6E8A-4147-A177-3AD203B41FA5}">
                      <a16:colId xmlns:a16="http://schemas.microsoft.com/office/drawing/2014/main" val="3363846400"/>
                    </a:ext>
                  </a:extLst>
                </a:gridCol>
                <a:gridCol w="689418">
                  <a:extLst>
                    <a:ext uri="{9D8B030D-6E8A-4147-A177-3AD203B41FA5}">
                      <a16:colId xmlns:a16="http://schemas.microsoft.com/office/drawing/2014/main" val="1970199997"/>
                    </a:ext>
                  </a:extLst>
                </a:gridCol>
                <a:gridCol w="689418">
                  <a:extLst>
                    <a:ext uri="{9D8B030D-6E8A-4147-A177-3AD203B41FA5}">
                      <a16:colId xmlns:a16="http://schemas.microsoft.com/office/drawing/2014/main" val="1325854443"/>
                    </a:ext>
                  </a:extLst>
                </a:gridCol>
                <a:gridCol w="689418">
                  <a:extLst>
                    <a:ext uri="{9D8B030D-6E8A-4147-A177-3AD203B41FA5}">
                      <a16:colId xmlns:a16="http://schemas.microsoft.com/office/drawing/2014/main" val="2101825663"/>
                    </a:ext>
                  </a:extLst>
                </a:gridCol>
                <a:gridCol w="689418">
                  <a:extLst>
                    <a:ext uri="{9D8B030D-6E8A-4147-A177-3AD203B41FA5}">
                      <a16:colId xmlns:a16="http://schemas.microsoft.com/office/drawing/2014/main" val="3813352327"/>
                    </a:ext>
                  </a:extLst>
                </a:gridCol>
                <a:gridCol w="620459">
                  <a:extLst>
                    <a:ext uri="{9D8B030D-6E8A-4147-A177-3AD203B41FA5}">
                      <a16:colId xmlns:a16="http://schemas.microsoft.com/office/drawing/2014/main" val="236799359"/>
                    </a:ext>
                  </a:extLst>
                </a:gridCol>
                <a:gridCol w="725714">
                  <a:extLst>
                    <a:ext uri="{9D8B030D-6E8A-4147-A177-3AD203B41FA5}">
                      <a16:colId xmlns:a16="http://schemas.microsoft.com/office/drawing/2014/main" val="1427047481"/>
                    </a:ext>
                  </a:extLst>
                </a:gridCol>
                <a:gridCol w="722081">
                  <a:extLst>
                    <a:ext uri="{9D8B030D-6E8A-4147-A177-3AD203B41FA5}">
                      <a16:colId xmlns:a16="http://schemas.microsoft.com/office/drawing/2014/main" val="3105704476"/>
                    </a:ext>
                  </a:extLst>
                </a:gridCol>
                <a:gridCol w="689418">
                  <a:extLst>
                    <a:ext uri="{9D8B030D-6E8A-4147-A177-3AD203B41FA5}">
                      <a16:colId xmlns:a16="http://schemas.microsoft.com/office/drawing/2014/main" val="2967339304"/>
                    </a:ext>
                  </a:extLst>
                </a:gridCol>
                <a:gridCol w="689418">
                  <a:extLst>
                    <a:ext uri="{9D8B030D-6E8A-4147-A177-3AD203B41FA5}">
                      <a16:colId xmlns:a16="http://schemas.microsoft.com/office/drawing/2014/main" val="225017724"/>
                    </a:ext>
                  </a:extLst>
                </a:gridCol>
                <a:gridCol w="689418">
                  <a:extLst>
                    <a:ext uri="{9D8B030D-6E8A-4147-A177-3AD203B41FA5}">
                      <a16:colId xmlns:a16="http://schemas.microsoft.com/office/drawing/2014/main" val="1066392855"/>
                    </a:ext>
                  </a:extLst>
                </a:gridCol>
                <a:gridCol w="689418">
                  <a:extLst>
                    <a:ext uri="{9D8B030D-6E8A-4147-A177-3AD203B41FA5}">
                      <a16:colId xmlns:a16="http://schemas.microsoft.com/office/drawing/2014/main" val="643425330"/>
                    </a:ext>
                  </a:extLst>
                </a:gridCol>
                <a:gridCol w="689418">
                  <a:extLst>
                    <a:ext uri="{9D8B030D-6E8A-4147-A177-3AD203B41FA5}">
                      <a16:colId xmlns:a16="http://schemas.microsoft.com/office/drawing/2014/main" val="2823715795"/>
                    </a:ext>
                  </a:extLst>
                </a:gridCol>
                <a:gridCol w="689418">
                  <a:extLst>
                    <a:ext uri="{9D8B030D-6E8A-4147-A177-3AD203B41FA5}">
                      <a16:colId xmlns:a16="http://schemas.microsoft.com/office/drawing/2014/main" val="349683080"/>
                    </a:ext>
                  </a:extLst>
                </a:gridCol>
              </a:tblGrid>
              <a:tr h="597190">
                <a:tc>
                  <a:txBody>
                    <a:bodyPr/>
                    <a:lstStyle/>
                    <a:p>
                      <a:pPr algn="ctr"/>
                      <a:r>
                        <a:rPr lang="en-US" sz="1100" b="1" dirty="0">
                          <a:solidFill>
                            <a:schemeClr val="tx1"/>
                          </a:solidFill>
                        </a:rPr>
                        <a:t>Celery</a:t>
                      </a:r>
                    </a:p>
                  </a:txBody>
                  <a:tcPr anchor="ctr"/>
                </a:tc>
                <a:tc>
                  <a:txBody>
                    <a:bodyPr/>
                    <a:lstStyle/>
                    <a:p>
                      <a:pPr algn="ctr"/>
                      <a:r>
                        <a:rPr lang="en-US" sz="1100" dirty="0">
                          <a:solidFill>
                            <a:schemeClr val="tx1"/>
                          </a:solidFill>
                        </a:rPr>
                        <a:t>Eggs</a:t>
                      </a:r>
                    </a:p>
                  </a:txBody>
                  <a:tcPr anchor="ctr"/>
                </a:tc>
                <a:tc>
                  <a:txBody>
                    <a:bodyPr/>
                    <a:lstStyle/>
                    <a:p>
                      <a:pPr algn="ctr"/>
                      <a:r>
                        <a:rPr lang="en-US" sz="1100" dirty="0">
                          <a:solidFill>
                            <a:schemeClr val="tx1"/>
                          </a:solidFill>
                        </a:rPr>
                        <a:t>Fish</a:t>
                      </a:r>
                    </a:p>
                  </a:txBody>
                  <a:tcPr anchor="ctr"/>
                </a:tc>
                <a:tc>
                  <a:txBody>
                    <a:bodyPr/>
                    <a:lstStyle/>
                    <a:p>
                      <a:pPr algn="ctr"/>
                      <a:r>
                        <a:rPr lang="en-US" sz="1100" dirty="0">
                          <a:solidFill>
                            <a:schemeClr val="tx1"/>
                          </a:solidFill>
                        </a:rPr>
                        <a:t>Cereal</a:t>
                      </a:r>
                      <a:r>
                        <a:rPr lang="en-US" sz="1100" baseline="0" dirty="0">
                          <a:solidFill>
                            <a:schemeClr val="tx1"/>
                          </a:solidFill>
                        </a:rPr>
                        <a:t> cont.</a:t>
                      </a:r>
                    </a:p>
                    <a:p>
                      <a:pPr algn="ctr"/>
                      <a:r>
                        <a:rPr lang="en-US" sz="1100" baseline="0" dirty="0">
                          <a:solidFill>
                            <a:schemeClr val="tx1"/>
                          </a:solidFill>
                        </a:rPr>
                        <a:t>Gluten</a:t>
                      </a:r>
                      <a:endParaRPr lang="en-US" sz="1100" dirty="0">
                        <a:solidFill>
                          <a:schemeClr val="tx1"/>
                        </a:solidFill>
                      </a:endParaRPr>
                    </a:p>
                  </a:txBody>
                  <a:tcPr anchor="ctr"/>
                </a:tc>
                <a:tc>
                  <a:txBody>
                    <a:bodyPr/>
                    <a:lstStyle/>
                    <a:p>
                      <a:pPr algn="ctr"/>
                      <a:r>
                        <a:rPr lang="en-US" sz="1100" dirty="0">
                          <a:solidFill>
                            <a:schemeClr val="tx1"/>
                          </a:solidFill>
                        </a:rPr>
                        <a:t>Lupin</a:t>
                      </a:r>
                    </a:p>
                  </a:txBody>
                  <a:tcPr anchor="ctr"/>
                </a:tc>
                <a:tc>
                  <a:txBody>
                    <a:bodyPr/>
                    <a:lstStyle/>
                    <a:p>
                      <a:pPr algn="ctr"/>
                      <a:r>
                        <a:rPr lang="en-US" sz="1100" dirty="0">
                          <a:solidFill>
                            <a:schemeClr val="tx1"/>
                          </a:solidFill>
                        </a:rPr>
                        <a:t>Milk</a:t>
                      </a:r>
                    </a:p>
                  </a:txBody>
                  <a:tcPr anchor="ctr"/>
                </a:tc>
                <a:tc>
                  <a:txBody>
                    <a:bodyPr/>
                    <a:lstStyle/>
                    <a:p>
                      <a:pPr algn="ctr"/>
                      <a:r>
                        <a:rPr lang="en-US" sz="1100" dirty="0">
                          <a:solidFill>
                            <a:schemeClr val="tx1"/>
                          </a:solidFill>
                        </a:rPr>
                        <a:t>Molluscs</a:t>
                      </a:r>
                    </a:p>
                  </a:txBody>
                  <a:tcPr anchor="ctr"/>
                </a:tc>
                <a:tc>
                  <a:txBody>
                    <a:bodyPr/>
                    <a:lstStyle/>
                    <a:p>
                      <a:pPr algn="ctr"/>
                      <a:r>
                        <a:rPr lang="en-US" sz="1100" dirty="0">
                          <a:solidFill>
                            <a:schemeClr val="tx1"/>
                          </a:solidFill>
                        </a:rPr>
                        <a:t>Mustard</a:t>
                      </a:r>
                    </a:p>
                  </a:txBody>
                  <a:tcPr anchor="ctr"/>
                </a:tc>
                <a:tc>
                  <a:txBody>
                    <a:bodyPr/>
                    <a:lstStyle/>
                    <a:p>
                      <a:pPr algn="ctr"/>
                      <a:r>
                        <a:rPr lang="en-US" sz="1100" dirty="0">
                          <a:solidFill>
                            <a:schemeClr val="tx1"/>
                          </a:solidFill>
                        </a:rPr>
                        <a:t>Peanuts</a:t>
                      </a:r>
                    </a:p>
                  </a:txBody>
                  <a:tcPr anchor="ctr"/>
                </a:tc>
                <a:tc>
                  <a:txBody>
                    <a:bodyPr/>
                    <a:lstStyle/>
                    <a:p>
                      <a:pPr algn="ctr"/>
                      <a:r>
                        <a:rPr lang="en-US" sz="1100" dirty="0">
                          <a:solidFill>
                            <a:schemeClr val="tx1"/>
                          </a:solidFill>
                        </a:rPr>
                        <a:t>Sesame</a:t>
                      </a:r>
                    </a:p>
                  </a:txBody>
                  <a:tcPr anchor="ctr"/>
                </a:tc>
                <a:tc>
                  <a:txBody>
                    <a:bodyPr/>
                    <a:lstStyle/>
                    <a:p>
                      <a:pPr algn="ctr"/>
                      <a:r>
                        <a:rPr lang="en-US" sz="1100" dirty="0">
                          <a:solidFill>
                            <a:schemeClr val="tx1"/>
                          </a:solidFill>
                        </a:rPr>
                        <a:t>Shellfish</a:t>
                      </a:r>
                    </a:p>
                  </a:txBody>
                  <a:tcPr anchor="ctr"/>
                </a:tc>
                <a:tc>
                  <a:txBody>
                    <a:bodyPr/>
                    <a:lstStyle/>
                    <a:p>
                      <a:pPr algn="ctr"/>
                      <a:r>
                        <a:rPr lang="en-US" sz="1100" dirty="0">
                          <a:solidFill>
                            <a:schemeClr val="tx1"/>
                          </a:solidFill>
                        </a:rPr>
                        <a:t>Soy </a:t>
                      </a:r>
                    </a:p>
                  </a:txBody>
                  <a:tcPr anchor="ctr"/>
                </a:tc>
                <a:tc>
                  <a:txBody>
                    <a:bodyPr/>
                    <a:lstStyle/>
                    <a:p>
                      <a:pPr algn="ctr"/>
                      <a:r>
                        <a:rPr lang="en-US" sz="1100" dirty="0">
                          <a:solidFill>
                            <a:schemeClr val="tx1"/>
                          </a:solidFill>
                        </a:rPr>
                        <a:t>Sulphur</a:t>
                      </a:r>
                      <a:r>
                        <a:rPr lang="en-US" sz="1100" baseline="0" dirty="0">
                          <a:solidFill>
                            <a:schemeClr val="tx1"/>
                          </a:solidFill>
                        </a:rPr>
                        <a:t> Dioxide</a:t>
                      </a:r>
                      <a:endParaRPr lang="en-US" sz="1100" dirty="0">
                        <a:solidFill>
                          <a:schemeClr val="tx1"/>
                        </a:solidFill>
                      </a:endParaRPr>
                    </a:p>
                  </a:txBody>
                  <a:tcPr anchor="ctr"/>
                </a:tc>
                <a:tc>
                  <a:txBody>
                    <a:bodyPr/>
                    <a:lstStyle/>
                    <a:p>
                      <a:pPr algn="ctr"/>
                      <a:r>
                        <a:rPr lang="en-US" sz="1100" dirty="0">
                          <a:solidFill>
                            <a:schemeClr val="tx1"/>
                          </a:solidFill>
                        </a:rPr>
                        <a:t>Tree Nuts</a:t>
                      </a:r>
                    </a:p>
                  </a:txBody>
                  <a:tcPr anchor="ctr"/>
                </a:tc>
                <a:extLst>
                  <a:ext uri="{0D108BD9-81ED-4DB2-BD59-A6C34878D82A}">
                    <a16:rowId xmlns:a16="http://schemas.microsoft.com/office/drawing/2014/main" val="3404970349"/>
                  </a:ext>
                </a:extLst>
              </a:tr>
              <a:tr h="390931">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r>
                        <a:rPr lang="en-US" sz="1400" b="1" dirty="0"/>
                        <a:t>B</a:t>
                      </a:r>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extLst>
                  <a:ext uri="{0D108BD9-81ED-4DB2-BD59-A6C34878D82A}">
                    <a16:rowId xmlns:a16="http://schemas.microsoft.com/office/drawing/2014/main" val="2818155103"/>
                  </a:ext>
                </a:extLst>
              </a:tr>
              <a:tr h="367502">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r>
                        <a:rPr lang="en-US" sz="1400" b="1" dirty="0"/>
                        <a:t>B</a:t>
                      </a:r>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extLst>
                  <a:ext uri="{0D108BD9-81ED-4DB2-BD59-A6C34878D82A}">
                    <a16:rowId xmlns:a16="http://schemas.microsoft.com/office/drawing/2014/main" val="4003916656"/>
                  </a:ext>
                </a:extLst>
              </a:tr>
              <a:tr h="390357">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r>
                        <a:rPr lang="en-US" sz="1400" b="1" dirty="0"/>
                        <a:t>B</a:t>
                      </a:r>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extLst>
                  <a:ext uri="{0D108BD9-81ED-4DB2-BD59-A6C34878D82A}">
                    <a16:rowId xmlns:a16="http://schemas.microsoft.com/office/drawing/2014/main" val="1877952544"/>
                  </a:ext>
                </a:extLst>
              </a:tr>
              <a:tr h="390931">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r>
                        <a:rPr lang="en-US" sz="1400" b="1" dirty="0"/>
                        <a:t>B/W</a:t>
                      </a:r>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extLst>
                  <a:ext uri="{0D108BD9-81ED-4DB2-BD59-A6C34878D82A}">
                    <a16:rowId xmlns:a16="http://schemas.microsoft.com/office/drawing/2014/main" val="3554914988"/>
                  </a:ext>
                </a:extLst>
              </a:tr>
              <a:tr h="399409">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r>
                        <a:rPr lang="en-US" sz="1400" b="1" dirty="0"/>
                        <a:t>B</a:t>
                      </a:r>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extLst>
                  <a:ext uri="{0D108BD9-81ED-4DB2-BD59-A6C34878D82A}">
                    <a16:rowId xmlns:a16="http://schemas.microsoft.com/office/drawing/2014/main" val="912423414"/>
                  </a:ext>
                </a:extLst>
              </a:tr>
              <a:tr h="390931">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r>
                        <a:rPr lang="en-US" sz="1400" b="1" dirty="0"/>
                        <a:t>B</a:t>
                      </a:r>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extLst>
                  <a:ext uri="{0D108BD9-81ED-4DB2-BD59-A6C34878D82A}">
                    <a16:rowId xmlns:a16="http://schemas.microsoft.com/office/drawing/2014/main" val="2889800025"/>
                  </a:ext>
                </a:extLst>
              </a:tr>
              <a:tr h="390931">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r>
                        <a:rPr lang="en-US" sz="1400" b="1" dirty="0"/>
                        <a:t>B</a:t>
                      </a:r>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extLst>
                  <a:ext uri="{0D108BD9-81ED-4DB2-BD59-A6C34878D82A}">
                    <a16:rowId xmlns:a16="http://schemas.microsoft.com/office/drawing/2014/main" val="758915799"/>
                  </a:ext>
                </a:extLst>
              </a:tr>
              <a:tr h="390931">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r>
                        <a:rPr lang="en-US" sz="1400" b="1" dirty="0"/>
                        <a:t>B</a:t>
                      </a:r>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extLst>
                  <a:ext uri="{0D108BD9-81ED-4DB2-BD59-A6C34878D82A}">
                    <a16:rowId xmlns:a16="http://schemas.microsoft.com/office/drawing/2014/main" val="2406509758"/>
                  </a:ext>
                </a:extLst>
              </a:tr>
              <a:tr h="390931">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r>
                        <a:rPr lang="en-US" sz="1400" b="1" dirty="0"/>
                        <a:t>Y</a:t>
                      </a:r>
                    </a:p>
                  </a:txBody>
                  <a:tcPr anchor="ctr"/>
                </a:tc>
                <a:tc>
                  <a:txBody>
                    <a:bodyPr/>
                    <a:lstStyle/>
                    <a:p>
                      <a:pPr algn="ctr"/>
                      <a:endParaRPr lang="en-US" sz="1400" b="1" dirty="0"/>
                    </a:p>
                  </a:txBody>
                  <a:tcPr anchor="ctr"/>
                </a:tc>
                <a:extLst>
                  <a:ext uri="{0D108BD9-81ED-4DB2-BD59-A6C34878D82A}">
                    <a16:rowId xmlns:a16="http://schemas.microsoft.com/office/drawing/2014/main" val="2695941058"/>
                  </a:ext>
                </a:extLst>
              </a:tr>
              <a:tr h="403892">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endParaRPr lang="en-US" sz="1400" b="1" dirty="0"/>
                    </a:p>
                  </a:txBody>
                  <a:tcPr anchor="ctr"/>
                </a:tc>
                <a:extLst>
                  <a:ext uri="{0D108BD9-81ED-4DB2-BD59-A6C34878D82A}">
                    <a16:rowId xmlns:a16="http://schemas.microsoft.com/office/drawing/2014/main" val="959943336"/>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858646449"/>
              </p:ext>
            </p:extLst>
          </p:nvPr>
        </p:nvGraphicFramePr>
        <p:xfrm>
          <a:off x="315885" y="1526257"/>
          <a:ext cx="2118972" cy="4505507"/>
        </p:xfrm>
        <a:graphic>
          <a:graphicData uri="http://schemas.openxmlformats.org/drawingml/2006/table">
            <a:tbl>
              <a:tblPr firstRow="1" bandRow="1">
                <a:tableStyleId>{F5AB1C69-6EDB-4FF4-983F-18BD219EF322}</a:tableStyleId>
              </a:tblPr>
              <a:tblGrid>
                <a:gridCol w="2118972">
                  <a:extLst>
                    <a:ext uri="{9D8B030D-6E8A-4147-A177-3AD203B41FA5}">
                      <a16:colId xmlns:a16="http://schemas.microsoft.com/office/drawing/2014/main" val="1741520444"/>
                    </a:ext>
                  </a:extLst>
                </a:gridCol>
              </a:tblGrid>
              <a:tr h="594153">
                <a:tc>
                  <a:txBody>
                    <a:bodyPr/>
                    <a:lstStyle/>
                    <a:p>
                      <a:pPr algn="ctr"/>
                      <a:r>
                        <a:rPr lang="en-US" sz="2000" b="1" u="sng" dirty="0">
                          <a:solidFill>
                            <a:schemeClr val="tx1"/>
                          </a:solidFill>
                        </a:rPr>
                        <a:t>Beer</a:t>
                      </a:r>
                    </a:p>
                  </a:txBody>
                  <a:tcPr anchor="ctr"/>
                </a:tc>
                <a:extLst>
                  <a:ext uri="{0D108BD9-81ED-4DB2-BD59-A6C34878D82A}">
                    <a16:rowId xmlns:a16="http://schemas.microsoft.com/office/drawing/2014/main" val="3440648724"/>
                  </a:ext>
                </a:extLst>
              </a:tr>
              <a:tr h="3868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Sagres</a:t>
                      </a:r>
                      <a:r>
                        <a:rPr lang="en-US" sz="1400" b="1" baseline="0" dirty="0">
                          <a:solidFill>
                            <a:schemeClr val="tx1"/>
                          </a:solidFill>
                        </a:rPr>
                        <a:t> </a:t>
                      </a:r>
                      <a:endParaRPr lang="en-US" sz="1400" b="1" dirty="0">
                        <a:solidFill>
                          <a:schemeClr val="tx1"/>
                        </a:solidFill>
                      </a:endParaRPr>
                    </a:p>
                  </a:txBody>
                  <a:tcPr anchor="ctr"/>
                </a:tc>
                <a:extLst>
                  <a:ext uri="{0D108BD9-81ED-4DB2-BD59-A6C34878D82A}">
                    <a16:rowId xmlns:a16="http://schemas.microsoft.com/office/drawing/2014/main" val="2044477598"/>
                  </a:ext>
                </a:extLst>
              </a:tr>
              <a:tr h="371034">
                <a:tc>
                  <a:txBody>
                    <a:bodyPr/>
                    <a:lstStyle/>
                    <a:p>
                      <a:pPr algn="l"/>
                      <a:r>
                        <a:rPr lang="en-US" sz="1400" b="1" dirty="0">
                          <a:solidFill>
                            <a:schemeClr val="tx1"/>
                          </a:solidFill>
                        </a:rPr>
                        <a:t>Bohemia</a:t>
                      </a:r>
                    </a:p>
                  </a:txBody>
                  <a:tcPr anchor="ctr"/>
                </a:tc>
                <a:extLst>
                  <a:ext uri="{0D108BD9-81ED-4DB2-BD59-A6C34878D82A}">
                    <a16:rowId xmlns:a16="http://schemas.microsoft.com/office/drawing/2014/main" val="1023551646"/>
                  </a:ext>
                </a:extLst>
              </a:tr>
              <a:tr h="394188">
                <a:tc>
                  <a:txBody>
                    <a:bodyPr/>
                    <a:lstStyle/>
                    <a:p>
                      <a:pPr algn="l"/>
                      <a:r>
                        <a:rPr lang="en-US" sz="1400" b="1" dirty="0">
                          <a:solidFill>
                            <a:schemeClr val="tx1"/>
                          </a:solidFill>
                        </a:rPr>
                        <a:t>Heineken</a:t>
                      </a:r>
                    </a:p>
                  </a:txBody>
                  <a:tcPr anchor="ctr"/>
                </a:tc>
                <a:extLst>
                  <a:ext uri="{0D108BD9-81ED-4DB2-BD59-A6C34878D82A}">
                    <a16:rowId xmlns:a16="http://schemas.microsoft.com/office/drawing/2014/main" val="706526228"/>
                  </a:ext>
                </a:extLst>
              </a:tr>
              <a:tr h="394188">
                <a:tc>
                  <a:txBody>
                    <a:bodyPr/>
                    <a:lstStyle/>
                    <a:p>
                      <a:pPr algn="l"/>
                      <a:r>
                        <a:rPr lang="en-US" sz="1400" b="1" dirty="0">
                          <a:solidFill>
                            <a:schemeClr val="tx1"/>
                          </a:solidFill>
                        </a:rPr>
                        <a:t>Crafted Bohemia</a:t>
                      </a:r>
                      <a:r>
                        <a:rPr lang="en-US" sz="1400" b="1" baseline="0" dirty="0">
                          <a:solidFill>
                            <a:schemeClr val="tx1"/>
                          </a:solidFill>
                        </a:rPr>
                        <a:t> Pilsener</a:t>
                      </a:r>
                      <a:endParaRPr lang="en-US" sz="1400" b="1" dirty="0">
                        <a:solidFill>
                          <a:schemeClr val="tx1"/>
                        </a:solidFill>
                      </a:endParaRPr>
                    </a:p>
                  </a:txBody>
                  <a:tcPr anchor="ctr"/>
                </a:tc>
                <a:extLst>
                  <a:ext uri="{0D108BD9-81ED-4DB2-BD59-A6C34878D82A}">
                    <a16:rowId xmlns:a16="http://schemas.microsoft.com/office/drawing/2014/main" val="3666563329"/>
                  </a:ext>
                </a:extLst>
              </a:tr>
              <a:tr h="394188">
                <a:tc>
                  <a:txBody>
                    <a:bodyPr/>
                    <a:lstStyle/>
                    <a:p>
                      <a:pPr algn="l"/>
                      <a:r>
                        <a:rPr lang="en-US" sz="1400" b="1" dirty="0">
                          <a:solidFill>
                            <a:schemeClr val="tx1"/>
                          </a:solidFill>
                        </a:rPr>
                        <a:t>Crafted Lagunitas IPA</a:t>
                      </a:r>
                    </a:p>
                  </a:txBody>
                  <a:tcPr anchor="ctr"/>
                </a:tc>
                <a:extLst>
                  <a:ext uri="{0D108BD9-81ED-4DB2-BD59-A6C34878D82A}">
                    <a16:rowId xmlns:a16="http://schemas.microsoft.com/office/drawing/2014/main" val="4272713783"/>
                  </a:ext>
                </a:extLst>
              </a:tr>
              <a:tr h="394188">
                <a:tc>
                  <a:txBody>
                    <a:bodyPr/>
                    <a:lstStyle/>
                    <a:p>
                      <a:pPr algn="l"/>
                      <a:r>
                        <a:rPr lang="en-US" sz="1400" b="1" dirty="0">
                          <a:solidFill>
                            <a:schemeClr val="tx1"/>
                          </a:solidFill>
                        </a:rPr>
                        <a:t>Desperados</a:t>
                      </a:r>
                    </a:p>
                  </a:txBody>
                  <a:tcPr anchor="ctr"/>
                </a:tc>
                <a:extLst>
                  <a:ext uri="{0D108BD9-81ED-4DB2-BD59-A6C34878D82A}">
                    <a16:rowId xmlns:a16="http://schemas.microsoft.com/office/drawing/2014/main" val="3712113930"/>
                  </a:ext>
                </a:extLst>
              </a:tr>
              <a:tr h="394188">
                <a:tc>
                  <a:txBody>
                    <a:bodyPr/>
                    <a:lstStyle/>
                    <a:p>
                      <a:pPr algn="l"/>
                      <a:r>
                        <a:rPr lang="pt-PT" sz="1400" b="1" dirty="0">
                          <a:solidFill>
                            <a:schemeClr val="tx1"/>
                          </a:solidFill>
                        </a:rPr>
                        <a:t>Budweiser</a:t>
                      </a:r>
                      <a:endParaRPr lang="en-US" sz="1400" b="1" dirty="0">
                        <a:solidFill>
                          <a:schemeClr val="tx1"/>
                        </a:solidFill>
                      </a:endParaRPr>
                    </a:p>
                  </a:txBody>
                  <a:tcPr anchor="ctr"/>
                </a:tc>
                <a:extLst>
                  <a:ext uri="{0D108BD9-81ED-4DB2-BD59-A6C34878D82A}">
                    <a16:rowId xmlns:a16="http://schemas.microsoft.com/office/drawing/2014/main" val="963519499"/>
                  </a:ext>
                </a:extLst>
              </a:tr>
              <a:tr h="394188">
                <a:tc>
                  <a:txBody>
                    <a:bodyPr/>
                    <a:lstStyle/>
                    <a:p>
                      <a:pPr algn="l"/>
                      <a:r>
                        <a:rPr lang="en-US" sz="1400" b="1" dirty="0">
                          <a:solidFill>
                            <a:schemeClr val="tx1"/>
                          </a:solidFill>
                        </a:rPr>
                        <a:t>Heineken </a:t>
                      </a:r>
                    </a:p>
                  </a:txBody>
                  <a:tcPr anchor="ctr"/>
                </a:tc>
                <a:extLst>
                  <a:ext uri="{0D108BD9-81ED-4DB2-BD59-A6C34878D82A}">
                    <a16:rowId xmlns:a16="http://schemas.microsoft.com/office/drawing/2014/main" val="2714073689"/>
                  </a:ext>
                </a:extLst>
              </a:tr>
              <a:tr h="394188">
                <a:tc>
                  <a:txBody>
                    <a:bodyPr/>
                    <a:lstStyle/>
                    <a:p>
                      <a:pPr algn="l"/>
                      <a:r>
                        <a:rPr lang="en-US" sz="1400" b="1" dirty="0">
                          <a:solidFill>
                            <a:schemeClr val="tx1"/>
                          </a:solidFill>
                        </a:rPr>
                        <a:t>Bandida Sidra</a:t>
                      </a:r>
                    </a:p>
                  </a:txBody>
                  <a:tcPr anchor="ctr"/>
                </a:tc>
                <a:extLst>
                  <a:ext uri="{0D108BD9-81ED-4DB2-BD59-A6C34878D82A}">
                    <a16:rowId xmlns:a16="http://schemas.microsoft.com/office/drawing/2014/main" val="3670356451"/>
                  </a:ext>
                </a:extLst>
              </a:tr>
              <a:tr h="3941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400" b="1" kern="1200" dirty="0">
                          <a:solidFill>
                            <a:schemeClr val="tx1"/>
                          </a:solidFill>
                          <a:latin typeface="+mn-lt"/>
                          <a:ea typeface="+mn-ea"/>
                          <a:cs typeface="+mn-cs"/>
                        </a:rPr>
                        <a:t>DAURA</a:t>
                      </a:r>
                      <a:endParaRPr lang="en-US" sz="1400" b="1" kern="1200" dirty="0">
                        <a:solidFill>
                          <a:schemeClr val="tx1"/>
                        </a:solidFill>
                        <a:latin typeface="+mn-lt"/>
                        <a:ea typeface="+mn-ea"/>
                        <a:cs typeface="+mn-cs"/>
                      </a:endParaRPr>
                    </a:p>
                  </a:txBody>
                  <a:tcPr anchor="ctr"/>
                </a:tc>
                <a:extLst>
                  <a:ext uri="{0D108BD9-81ED-4DB2-BD59-A6C34878D82A}">
                    <a16:rowId xmlns:a16="http://schemas.microsoft.com/office/drawing/2014/main" val="1311912284"/>
                  </a:ext>
                </a:extLst>
              </a:tr>
            </a:tbl>
          </a:graphicData>
        </a:graphic>
      </p:graphicFrame>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453570" y="981936"/>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096725" y="1115028"/>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803071" y="1142791"/>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608660" y="1032537"/>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164052" y="1120210"/>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956382" y="1058086"/>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525532" y="1021690"/>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351976" y="1083602"/>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834082" y="971579"/>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647928" y="1074739"/>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346727" y="872823"/>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053248" y="1072679"/>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751808" y="940802"/>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76188" y="1067843"/>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p:cNvSpPr txBox="1"/>
          <p:nvPr/>
        </p:nvSpPr>
        <p:spPr>
          <a:xfrm>
            <a:off x="237111" y="6485772"/>
            <a:ext cx="6824749" cy="646331"/>
          </a:xfrm>
          <a:prstGeom prst="rect">
            <a:avLst/>
          </a:prstGeom>
          <a:noFill/>
        </p:spPr>
        <p:txBody>
          <a:bodyPr wrap="square" rtlCol="0">
            <a:spAutoFit/>
          </a:bodyPr>
          <a:lstStyle/>
          <a:p>
            <a:r>
              <a:rPr lang="en-US" dirty="0"/>
              <a:t>*Cereal cont. Gluten. </a:t>
            </a:r>
            <a:r>
              <a:rPr lang="en-US" b="1" dirty="0"/>
              <a:t>B</a:t>
            </a:r>
            <a:r>
              <a:rPr lang="en-US" dirty="0"/>
              <a:t> = Barley  </a:t>
            </a:r>
            <a:r>
              <a:rPr lang="en-US" b="1" dirty="0"/>
              <a:t>Y</a:t>
            </a:r>
            <a:r>
              <a:rPr lang="en-US" dirty="0"/>
              <a:t>= Yes  </a:t>
            </a:r>
            <a:r>
              <a:rPr lang="en-US" b="1" dirty="0"/>
              <a:t>W</a:t>
            </a:r>
            <a:r>
              <a:rPr lang="en-US" dirty="0"/>
              <a:t> = Wheat  </a:t>
            </a:r>
          </a:p>
          <a:p>
            <a:endParaRPr lang="en-US" dirty="0"/>
          </a:p>
        </p:txBody>
      </p:sp>
    </p:spTree>
    <p:extLst>
      <p:ext uri="{BB962C8B-B14F-4D97-AF65-F5344CB8AC3E}">
        <p14:creationId xmlns:p14="http://schemas.microsoft.com/office/powerpoint/2010/main" val="1066128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711201"/>
            <a:ext cx="12192000" cy="6146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809153"/>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4195" y="152353"/>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5062" y="43958"/>
            <a:ext cx="1185493" cy="729819"/>
          </a:xfrm>
          <a:prstGeom prst="rect">
            <a:avLst/>
          </a:prstGeom>
        </p:spPr>
      </p:pic>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809553" y="1007519"/>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260797" y="1106406"/>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834006" y="1176026"/>
            <a:ext cx="703187" cy="380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441230" y="1038015"/>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023212" y="1115955"/>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697522" y="1087029"/>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238312" y="1099935"/>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079128" y="1138293"/>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659953" y="996803"/>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472397" y="1066112"/>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175233" y="893579"/>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9829362" y="1087029"/>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848525" y="950764"/>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76188" y="1067843"/>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6" name="Table 25"/>
          <p:cNvGraphicFramePr>
            <a:graphicFrameLocks noGrp="1"/>
          </p:cNvGraphicFramePr>
          <p:nvPr>
            <p:extLst>
              <p:ext uri="{D42A27DB-BD31-4B8C-83A1-F6EECF244321}">
                <p14:modId xmlns:p14="http://schemas.microsoft.com/office/powerpoint/2010/main" val="2119443160"/>
              </p:ext>
            </p:extLst>
          </p:nvPr>
        </p:nvGraphicFramePr>
        <p:xfrm>
          <a:off x="2801385" y="1526253"/>
          <a:ext cx="9285318" cy="2523054"/>
        </p:xfrm>
        <a:graphic>
          <a:graphicData uri="http://schemas.openxmlformats.org/drawingml/2006/table">
            <a:tbl>
              <a:tblPr firstRow="1" bandRow="1">
                <a:tableStyleId>{F5AB1C69-6EDB-4FF4-983F-18BD219EF322}</a:tableStyleId>
              </a:tblPr>
              <a:tblGrid>
                <a:gridCol w="522386">
                  <a:extLst>
                    <a:ext uri="{9D8B030D-6E8A-4147-A177-3AD203B41FA5}">
                      <a16:colId xmlns:a16="http://schemas.microsoft.com/office/drawing/2014/main" val="3363846400"/>
                    </a:ext>
                  </a:extLst>
                </a:gridCol>
                <a:gridCol w="441894">
                  <a:extLst>
                    <a:ext uri="{9D8B030D-6E8A-4147-A177-3AD203B41FA5}">
                      <a16:colId xmlns:a16="http://schemas.microsoft.com/office/drawing/2014/main" val="1970199997"/>
                    </a:ext>
                  </a:extLst>
                </a:gridCol>
                <a:gridCol w="573579">
                  <a:extLst>
                    <a:ext uri="{9D8B030D-6E8A-4147-A177-3AD203B41FA5}">
                      <a16:colId xmlns:a16="http://schemas.microsoft.com/office/drawing/2014/main" val="1325854443"/>
                    </a:ext>
                  </a:extLst>
                </a:gridCol>
                <a:gridCol w="648392">
                  <a:extLst>
                    <a:ext uri="{9D8B030D-6E8A-4147-A177-3AD203B41FA5}">
                      <a16:colId xmlns:a16="http://schemas.microsoft.com/office/drawing/2014/main" val="2101825663"/>
                    </a:ext>
                  </a:extLst>
                </a:gridCol>
                <a:gridCol w="585850">
                  <a:extLst>
                    <a:ext uri="{9D8B030D-6E8A-4147-A177-3AD203B41FA5}">
                      <a16:colId xmlns:a16="http://schemas.microsoft.com/office/drawing/2014/main" val="3813352327"/>
                    </a:ext>
                  </a:extLst>
                </a:gridCol>
                <a:gridCol w="577932">
                  <a:extLst>
                    <a:ext uri="{9D8B030D-6E8A-4147-A177-3AD203B41FA5}">
                      <a16:colId xmlns:a16="http://schemas.microsoft.com/office/drawing/2014/main" val="236799359"/>
                    </a:ext>
                  </a:extLst>
                </a:gridCol>
                <a:gridCol w="731520">
                  <a:extLst>
                    <a:ext uri="{9D8B030D-6E8A-4147-A177-3AD203B41FA5}">
                      <a16:colId xmlns:a16="http://schemas.microsoft.com/office/drawing/2014/main" val="1427047481"/>
                    </a:ext>
                  </a:extLst>
                </a:gridCol>
                <a:gridCol w="764771">
                  <a:extLst>
                    <a:ext uri="{9D8B030D-6E8A-4147-A177-3AD203B41FA5}">
                      <a16:colId xmlns:a16="http://schemas.microsoft.com/office/drawing/2014/main" val="3105704476"/>
                    </a:ext>
                  </a:extLst>
                </a:gridCol>
                <a:gridCol w="814647">
                  <a:extLst>
                    <a:ext uri="{9D8B030D-6E8A-4147-A177-3AD203B41FA5}">
                      <a16:colId xmlns:a16="http://schemas.microsoft.com/office/drawing/2014/main" val="2967339304"/>
                    </a:ext>
                  </a:extLst>
                </a:gridCol>
                <a:gridCol w="648393">
                  <a:extLst>
                    <a:ext uri="{9D8B030D-6E8A-4147-A177-3AD203B41FA5}">
                      <a16:colId xmlns:a16="http://schemas.microsoft.com/office/drawing/2014/main" val="225017724"/>
                    </a:ext>
                  </a:extLst>
                </a:gridCol>
                <a:gridCol w="642851">
                  <a:extLst>
                    <a:ext uri="{9D8B030D-6E8A-4147-A177-3AD203B41FA5}">
                      <a16:colId xmlns:a16="http://schemas.microsoft.com/office/drawing/2014/main" val="1066392855"/>
                    </a:ext>
                  </a:extLst>
                </a:gridCol>
                <a:gridCol w="628996">
                  <a:extLst>
                    <a:ext uri="{9D8B030D-6E8A-4147-A177-3AD203B41FA5}">
                      <a16:colId xmlns:a16="http://schemas.microsoft.com/office/drawing/2014/main" val="643425330"/>
                    </a:ext>
                  </a:extLst>
                </a:gridCol>
                <a:gridCol w="1040870">
                  <a:extLst>
                    <a:ext uri="{9D8B030D-6E8A-4147-A177-3AD203B41FA5}">
                      <a16:colId xmlns:a16="http://schemas.microsoft.com/office/drawing/2014/main" val="2823715795"/>
                    </a:ext>
                  </a:extLst>
                </a:gridCol>
                <a:gridCol w="663237">
                  <a:extLst>
                    <a:ext uri="{9D8B030D-6E8A-4147-A177-3AD203B41FA5}">
                      <a16:colId xmlns:a16="http://schemas.microsoft.com/office/drawing/2014/main" val="349683080"/>
                    </a:ext>
                  </a:extLst>
                </a:gridCol>
              </a:tblGrid>
              <a:tr h="549979">
                <a:tc>
                  <a:txBody>
                    <a:bodyPr/>
                    <a:lstStyle/>
                    <a:p>
                      <a:pPr algn="ctr"/>
                      <a:r>
                        <a:rPr lang="en-US" sz="1000" b="1" dirty="0">
                          <a:solidFill>
                            <a:schemeClr val="tx1"/>
                          </a:solidFill>
                        </a:rPr>
                        <a:t>Celery</a:t>
                      </a:r>
                    </a:p>
                  </a:txBody>
                  <a:tcPr anchor="ctr"/>
                </a:tc>
                <a:tc>
                  <a:txBody>
                    <a:bodyPr/>
                    <a:lstStyle/>
                    <a:p>
                      <a:pPr algn="ctr"/>
                      <a:r>
                        <a:rPr lang="en-US" sz="1000" dirty="0">
                          <a:solidFill>
                            <a:schemeClr val="tx1"/>
                          </a:solidFill>
                        </a:rPr>
                        <a:t>Eggs</a:t>
                      </a:r>
                    </a:p>
                  </a:txBody>
                  <a:tcPr anchor="ctr"/>
                </a:tc>
                <a:tc>
                  <a:txBody>
                    <a:bodyPr/>
                    <a:lstStyle/>
                    <a:p>
                      <a:pPr algn="ctr"/>
                      <a:r>
                        <a:rPr lang="en-US" sz="1000" dirty="0">
                          <a:solidFill>
                            <a:schemeClr val="tx1"/>
                          </a:solidFill>
                        </a:rPr>
                        <a:t>Fish</a:t>
                      </a:r>
                    </a:p>
                  </a:txBody>
                  <a:tcPr anchor="ctr"/>
                </a:tc>
                <a:tc>
                  <a:txBody>
                    <a:bodyPr/>
                    <a:lstStyle/>
                    <a:p>
                      <a:pPr algn="ctr"/>
                      <a:r>
                        <a:rPr lang="en-US" sz="1000" dirty="0">
                          <a:solidFill>
                            <a:schemeClr val="tx1"/>
                          </a:solidFill>
                        </a:rPr>
                        <a:t>Cereal</a:t>
                      </a:r>
                      <a:r>
                        <a:rPr lang="en-US" sz="1000" baseline="0" dirty="0">
                          <a:solidFill>
                            <a:schemeClr val="tx1"/>
                          </a:solidFill>
                        </a:rPr>
                        <a:t> cont.</a:t>
                      </a:r>
                    </a:p>
                    <a:p>
                      <a:pPr algn="ctr"/>
                      <a:r>
                        <a:rPr lang="en-US" sz="1000" baseline="0" dirty="0">
                          <a:solidFill>
                            <a:schemeClr val="tx1"/>
                          </a:solidFill>
                        </a:rPr>
                        <a:t>Gluten</a:t>
                      </a:r>
                      <a:endParaRPr lang="en-US" sz="1000" dirty="0">
                        <a:solidFill>
                          <a:schemeClr val="tx1"/>
                        </a:solidFill>
                      </a:endParaRPr>
                    </a:p>
                  </a:txBody>
                  <a:tcPr anchor="ctr"/>
                </a:tc>
                <a:tc>
                  <a:txBody>
                    <a:bodyPr/>
                    <a:lstStyle/>
                    <a:p>
                      <a:pPr algn="ctr"/>
                      <a:r>
                        <a:rPr lang="en-US" sz="1000" dirty="0">
                          <a:solidFill>
                            <a:schemeClr val="tx1"/>
                          </a:solidFill>
                        </a:rPr>
                        <a:t>Lupin</a:t>
                      </a:r>
                    </a:p>
                  </a:txBody>
                  <a:tcPr anchor="ctr"/>
                </a:tc>
                <a:tc>
                  <a:txBody>
                    <a:bodyPr/>
                    <a:lstStyle/>
                    <a:p>
                      <a:pPr algn="ctr"/>
                      <a:r>
                        <a:rPr lang="en-US" sz="1000" dirty="0">
                          <a:solidFill>
                            <a:schemeClr val="tx1"/>
                          </a:solidFill>
                        </a:rPr>
                        <a:t>Milk</a:t>
                      </a:r>
                    </a:p>
                  </a:txBody>
                  <a:tcPr anchor="ctr"/>
                </a:tc>
                <a:tc>
                  <a:txBody>
                    <a:bodyPr/>
                    <a:lstStyle/>
                    <a:p>
                      <a:pPr algn="ctr"/>
                      <a:r>
                        <a:rPr lang="en-US" sz="1000" dirty="0">
                          <a:solidFill>
                            <a:schemeClr val="tx1"/>
                          </a:solidFill>
                        </a:rPr>
                        <a:t>Molluscs</a:t>
                      </a:r>
                    </a:p>
                  </a:txBody>
                  <a:tcPr anchor="ctr"/>
                </a:tc>
                <a:tc>
                  <a:txBody>
                    <a:bodyPr/>
                    <a:lstStyle/>
                    <a:p>
                      <a:pPr algn="ctr"/>
                      <a:r>
                        <a:rPr lang="en-US" sz="1000" dirty="0">
                          <a:solidFill>
                            <a:schemeClr val="tx1"/>
                          </a:solidFill>
                        </a:rPr>
                        <a:t>Mustard</a:t>
                      </a:r>
                    </a:p>
                  </a:txBody>
                  <a:tcPr anchor="ctr"/>
                </a:tc>
                <a:tc>
                  <a:txBody>
                    <a:bodyPr/>
                    <a:lstStyle/>
                    <a:p>
                      <a:pPr algn="ctr"/>
                      <a:r>
                        <a:rPr lang="en-US" sz="1000" dirty="0">
                          <a:solidFill>
                            <a:schemeClr val="tx1"/>
                          </a:solidFill>
                        </a:rPr>
                        <a:t>Peanuts</a:t>
                      </a:r>
                    </a:p>
                  </a:txBody>
                  <a:tcPr anchor="ctr"/>
                </a:tc>
                <a:tc>
                  <a:txBody>
                    <a:bodyPr/>
                    <a:lstStyle/>
                    <a:p>
                      <a:pPr algn="ctr"/>
                      <a:r>
                        <a:rPr lang="en-US" sz="1000" dirty="0">
                          <a:solidFill>
                            <a:schemeClr val="tx1"/>
                          </a:solidFill>
                        </a:rPr>
                        <a:t>Sesame</a:t>
                      </a:r>
                    </a:p>
                  </a:txBody>
                  <a:tcPr anchor="ctr"/>
                </a:tc>
                <a:tc>
                  <a:txBody>
                    <a:bodyPr/>
                    <a:lstStyle/>
                    <a:p>
                      <a:pPr algn="ctr"/>
                      <a:r>
                        <a:rPr lang="en-US" sz="1000" dirty="0">
                          <a:solidFill>
                            <a:schemeClr val="tx1"/>
                          </a:solidFill>
                        </a:rPr>
                        <a:t>Shellfish</a:t>
                      </a:r>
                    </a:p>
                  </a:txBody>
                  <a:tcPr anchor="ctr"/>
                </a:tc>
                <a:tc>
                  <a:txBody>
                    <a:bodyPr/>
                    <a:lstStyle/>
                    <a:p>
                      <a:pPr algn="ctr"/>
                      <a:r>
                        <a:rPr lang="en-US" sz="1000" dirty="0">
                          <a:solidFill>
                            <a:schemeClr val="tx1"/>
                          </a:solidFill>
                        </a:rPr>
                        <a:t>Soy </a:t>
                      </a:r>
                    </a:p>
                  </a:txBody>
                  <a:tcPr anchor="ctr"/>
                </a:tc>
                <a:tc>
                  <a:txBody>
                    <a:bodyPr/>
                    <a:lstStyle/>
                    <a:p>
                      <a:pPr algn="ctr"/>
                      <a:r>
                        <a:rPr lang="en-US" sz="1000" dirty="0">
                          <a:solidFill>
                            <a:schemeClr val="tx1"/>
                          </a:solidFill>
                        </a:rPr>
                        <a:t>Sulphur Dioxide</a:t>
                      </a:r>
                    </a:p>
                  </a:txBody>
                  <a:tcPr anchor="ctr"/>
                </a:tc>
                <a:tc>
                  <a:txBody>
                    <a:bodyPr/>
                    <a:lstStyle/>
                    <a:p>
                      <a:pPr algn="ctr"/>
                      <a:r>
                        <a:rPr lang="en-US" sz="1000" dirty="0">
                          <a:solidFill>
                            <a:schemeClr val="tx1"/>
                          </a:solidFill>
                        </a:rPr>
                        <a:t>Tree Nuts</a:t>
                      </a:r>
                    </a:p>
                  </a:txBody>
                  <a:tcPr anchor="ctr"/>
                </a:tc>
                <a:extLst>
                  <a:ext uri="{0D108BD9-81ED-4DB2-BD59-A6C34878D82A}">
                    <a16:rowId xmlns:a16="http://schemas.microsoft.com/office/drawing/2014/main" val="3404970349"/>
                  </a:ext>
                </a:extLst>
              </a:tr>
              <a:tr h="394731">
                <a:tc>
                  <a:txBody>
                    <a:bodyPr/>
                    <a:lstStyle/>
                    <a:p>
                      <a:pPr algn="ctr"/>
                      <a:endParaRPr lang="en-US" b="1" dirty="0"/>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r>
                        <a:rPr lang="en-US" sz="1400" b="1" dirty="0">
                          <a:latin typeface="+mn-lt"/>
                        </a:rPr>
                        <a:t>Y</a:t>
                      </a:r>
                    </a:p>
                  </a:txBody>
                  <a:tcPr anchor="ctr"/>
                </a:tc>
                <a:tc>
                  <a:txBody>
                    <a:bodyPr/>
                    <a:lstStyle/>
                    <a:p>
                      <a:pPr algn="ctr"/>
                      <a:endParaRPr lang="en-US" sz="1400" b="1" dirty="0">
                        <a:latin typeface="+mn-lt"/>
                      </a:endParaRPr>
                    </a:p>
                  </a:txBody>
                  <a:tcPr anchor="ctr"/>
                </a:tc>
                <a:extLst>
                  <a:ext uri="{0D108BD9-81ED-4DB2-BD59-A6C34878D82A}">
                    <a16:rowId xmlns:a16="http://schemas.microsoft.com/office/drawing/2014/main" val="2818155103"/>
                  </a:ext>
                </a:extLst>
              </a:tr>
              <a:tr h="394151">
                <a:tc>
                  <a:txBody>
                    <a:bodyPr/>
                    <a:lstStyle/>
                    <a:p>
                      <a:pPr algn="ctr"/>
                      <a:endParaRPr lang="en-US" b="1" dirty="0"/>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r>
                        <a:rPr lang="en-US" sz="1400" b="1" dirty="0">
                          <a:latin typeface="+mn-lt"/>
                        </a:rPr>
                        <a:t>Y</a:t>
                      </a:r>
                    </a:p>
                  </a:txBody>
                  <a:tcPr anchor="ctr"/>
                </a:tc>
                <a:tc>
                  <a:txBody>
                    <a:bodyPr/>
                    <a:lstStyle/>
                    <a:p>
                      <a:pPr algn="ctr"/>
                      <a:endParaRPr lang="en-US" sz="1400" b="1" dirty="0">
                        <a:latin typeface="+mn-lt"/>
                      </a:endParaRPr>
                    </a:p>
                  </a:txBody>
                  <a:tcPr anchor="ctr"/>
                </a:tc>
                <a:extLst>
                  <a:ext uri="{0D108BD9-81ED-4DB2-BD59-A6C34878D82A}">
                    <a16:rowId xmlns:a16="http://schemas.microsoft.com/office/drawing/2014/main" val="1877952544"/>
                  </a:ext>
                </a:extLst>
              </a:tr>
              <a:tr h="394731">
                <a:tc>
                  <a:txBody>
                    <a:bodyPr/>
                    <a:lstStyle/>
                    <a:p>
                      <a:pPr algn="ctr"/>
                      <a:endParaRPr lang="en-US" b="1" dirty="0"/>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Y</a:t>
                      </a:r>
                    </a:p>
                  </a:txBody>
                  <a:tcPr anchor="ctr"/>
                </a:tc>
                <a:tc>
                  <a:txBody>
                    <a:bodyPr/>
                    <a:lstStyle/>
                    <a:p>
                      <a:pPr algn="ctr"/>
                      <a:endParaRPr lang="en-US" sz="1400" b="1" dirty="0">
                        <a:latin typeface="+mn-lt"/>
                      </a:endParaRPr>
                    </a:p>
                  </a:txBody>
                  <a:tcPr anchor="ctr"/>
                </a:tc>
                <a:extLst>
                  <a:ext uri="{0D108BD9-81ED-4DB2-BD59-A6C34878D82A}">
                    <a16:rowId xmlns:a16="http://schemas.microsoft.com/office/drawing/2014/main" val="3554914988"/>
                  </a:ext>
                </a:extLst>
              </a:tr>
              <a:tr h="394731">
                <a:tc>
                  <a:txBody>
                    <a:bodyPr/>
                    <a:lstStyle/>
                    <a:p>
                      <a:pPr algn="ctr"/>
                      <a:endParaRPr lang="en-US" b="1" dirty="0"/>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mn-lt"/>
                        <a:ea typeface="+mn-ea"/>
                        <a:cs typeface="+mn-cs"/>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Y</a:t>
                      </a:r>
                    </a:p>
                  </a:txBody>
                  <a:tcPr anchor="ctr"/>
                </a:tc>
                <a:tc>
                  <a:txBody>
                    <a:bodyPr/>
                    <a:lstStyle/>
                    <a:p>
                      <a:pPr algn="ctr"/>
                      <a:endParaRPr lang="en-US" sz="1400" b="1" dirty="0">
                        <a:latin typeface="+mn-lt"/>
                      </a:endParaRPr>
                    </a:p>
                  </a:txBody>
                  <a:tcPr anchor="ctr"/>
                </a:tc>
                <a:extLst>
                  <a:ext uri="{0D108BD9-81ED-4DB2-BD59-A6C34878D82A}">
                    <a16:rowId xmlns:a16="http://schemas.microsoft.com/office/drawing/2014/main" val="1906498808"/>
                  </a:ext>
                </a:extLst>
              </a:tr>
              <a:tr h="394731">
                <a:tc>
                  <a:txBody>
                    <a:bodyPr/>
                    <a:lstStyle/>
                    <a:p>
                      <a:pPr algn="ctr"/>
                      <a:endParaRPr lang="en-US" b="1" dirty="0"/>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mn-lt"/>
                        <a:ea typeface="+mn-ea"/>
                        <a:cs typeface="+mn-cs"/>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algn="ctr"/>
                      <a:endParaRPr lang="en-US" sz="1400" b="1" dirty="0">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mn-lt"/>
                          <a:ea typeface="+mn-ea"/>
                          <a:cs typeface="+mn-cs"/>
                        </a:rPr>
                        <a:t>Y</a:t>
                      </a:r>
                    </a:p>
                  </a:txBody>
                  <a:tcPr anchor="ctr"/>
                </a:tc>
                <a:tc>
                  <a:txBody>
                    <a:bodyPr/>
                    <a:lstStyle/>
                    <a:p>
                      <a:pPr algn="ctr"/>
                      <a:endParaRPr lang="en-US" sz="1400" b="1" dirty="0">
                        <a:latin typeface="+mn-lt"/>
                      </a:endParaRPr>
                    </a:p>
                  </a:txBody>
                  <a:tcPr anchor="ctr"/>
                </a:tc>
                <a:extLst>
                  <a:ext uri="{0D108BD9-81ED-4DB2-BD59-A6C34878D82A}">
                    <a16:rowId xmlns:a16="http://schemas.microsoft.com/office/drawing/2014/main" val="740688654"/>
                  </a:ext>
                </a:extLst>
              </a:tr>
            </a:tbl>
          </a:graphicData>
        </a:graphic>
      </p:graphicFrame>
      <p:graphicFrame>
        <p:nvGraphicFramePr>
          <p:cNvPr id="27" name="Table 26"/>
          <p:cNvGraphicFramePr>
            <a:graphicFrameLocks noGrp="1"/>
          </p:cNvGraphicFramePr>
          <p:nvPr>
            <p:extLst>
              <p:ext uri="{D42A27DB-BD31-4B8C-83A1-F6EECF244321}">
                <p14:modId xmlns:p14="http://schemas.microsoft.com/office/powerpoint/2010/main" val="2149012623"/>
              </p:ext>
            </p:extLst>
          </p:nvPr>
        </p:nvGraphicFramePr>
        <p:xfrm>
          <a:off x="324193" y="1520354"/>
          <a:ext cx="2477192" cy="2523554"/>
        </p:xfrm>
        <a:graphic>
          <a:graphicData uri="http://schemas.openxmlformats.org/drawingml/2006/table">
            <a:tbl>
              <a:tblPr firstRow="1" bandRow="1">
                <a:tableStyleId>{F5AB1C69-6EDB-4FF4-983F-18BD219EF322}</a:tableStyleId>
              </a:tblPr>
              <a:tblGrid>
                <a:gridCol w="2477192">
                  <a:extLst>
                    <a:ext uri="{9D8B030D-6E8A-4147-A177-3AD203B41FA5}">
                      <a16:colId xmlns:a16="http://schemas.microsoft.com/office/drawing/2014/main" val="1741520444"/>
                    </a:ext>
                  </a:extLst>
                </a:gridCol>
              </a:tblGrid>
              <a:tr h="549043">
                <a:tc>
                  <a:txBody>
                    <a:bodyPr/>
                    <a:lstStyle/>
                    <a:p>
                      <a:pPr algn="ctr"/>
                      <a:r>
                        <a:rPr lang="en-US" sz="2000" b="1" u="sng" dirty="0">
                          <a:solidFill>
                            <a:schemeClr val="tx1"/>
                          </a:solidFill>
                        </a:rPr>
                        <a:t>Local</a:t>
                      </a:r>
                      <a:r>
                        <a:rPr lang="en-US" sz="2000" b="1" u="sng" baseline="0" dirty="0">
                          <a:solidFill>
                            <a:schemeClr val="tx1"/>
                          </a:solidFill>
                        </a:rPr>
                        <a:t> Wine</a:t>
                      </a:r>
                      <a:endParaRPr lang="en-US" sz="2000" b="1" u="sng" dirty="0">
                        <a:solidFill>
                          <a:schemeClr val="tx1"/>
                        </a:solidFill>
                      </a:endParaRPr>
                    </a:p>
                  </a:txBody>
                  <a:tcPr anchor="ctr"/>
                </a:tc>
                <a:extLst>
                  <a:ext uri="{0D108BD9-81ED-4DB2-BD59-A6C34878D82A}">
                    <a16:rowId xmlns:a16="http://schemas.microsoft.com/office/drawing/2014/main" val="3440648724"/>
                  </a:ext>
                </a:extLst>
              </a:tr>
              <a:tr h="3889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Azueira</a:t>
                      </a:r>
                    </a:p>
                  </a:txBody>
                  <a:tcPr anchor="ctr"/>
                </a:tc>
                <a:extLst>
                  <a:ext uri="{0D108BD9-81ED-4DB2-BD59-A6C34878D82A}">
                    <a16:rowId xmlns:a16="http://schemas.microsoft.com/office/drawing/2014/main" val="2044477598"/>
                  </a:ext>
                </a:extLst>
              </a:tr>
              <a:tr h="396385">
                <a:tc>
                  <a:txBody>
                    <a:bodyPr/>
                    <a:lstStyle/>
                    <a:p>
                      <a:pPr algn="l"/>
                      <a:r>
                        <a:rPr lang="en-US" sz="1400" b="1" dirty="0">
                          <a:solidFill>
                            <a:schemeClr val="tx1"/>
                          </a:solidFill>
                        </a:rPr>
                        <a:t>Adega</a:t>
                      </a:r>
                      <a:r>
                        <a:rPr lang="en-US" sz="1400" b="1" baseline="0" dirty="0">
                          <a:solidFill>
                            <a:schemeClr val="tx1"/>
                          </a:solidFill>
                        </a:rPr>
                        <a:t> Mayor Reserva</a:t>
                      </a:r>
                      <a:endParaRPr lang="en-US" sz="1400" b="1" dirty="0">
                        <a:solidFill>
                          <a:schemeClr val="tx1"/>
                        </a:solidFill>
                      </a:endParaRPr>
                    </a:p>
                  </a:txBody>
                  <a:tcPr anchor="ctr"/>
                </a:tc>
                <a:extLst>
                  <a:ext uri="{0D108BD9-81ED-4DB2-BD59-A6C34878D82A}">
                    <a16:rowId xmlns:a16="http://schemas.microsoft.com/office/drawing/2014/main" val="706526228"/>
                  </a:ext>
                </a:extLst>
              </a:tr>
              <a:tr h="396385">
                <a:tc>
                  <a:txBody>
                    <a:bodyPr/>
                    <a:lstStyle/>
                    <a:p>
                      <a:pPr algn="l"/>
                      <a:r>
                        <a:rPr lang="en-US" sz="1400" b="1" dirty="0">
                          <a:solidFill>
                            <a:schemeClr val="tx1"/>
                          </a:solidFill>
                        </a:rPr>
                        <a:t>Quinta da Ponte Pedrinha</a:t>
                      </a:r>
                    </a:p>
                  </a:txBody>
                  <a:tcPr anchor="ctr"/>
                </a:tc>
                <a:extLst>
                  <a:ext uri="{0D108BD9-81ED-4DB2-BD59-A6C34878D82A}">
                    <a16:rowId xmlns:a16="http://schemas.microsoft.com/office/drawing/2014/main" val="3666563329"/>
                  </a:ext>
                </a:extLst>
              </a:tr>
              <a:tr h="396385">
                <a:tc>
                  <a:txBody>
                    <a:bodyPr/>
                    <a:lstStyle/>
                    <a:p>
                      <a:pPr algn="l"/>
                      <a:r>
                        <a:rPr lang="pt-PT" sz="1400" b="1" dirty="0">
                          <a:solidFill>
                            <a:schemeClr val="tx1"/>
                          </a:solidFill>
                        </a:rPr>
                        <a:t>Azul</a:t>
                      </a:r>
                      <a:r>
                        <a:rPr lang="pt-PT" sz="1400" b="1" baseline="0" dirty="0">
                          <a:solidFill>
                            <a:schemeClr val="tx1"/>
                          </a:solidFill>
                        </a:rPr>
                        <a:t> Portugal</a:t>
                      </a:r>
                      <a:endParaRPr lang="en-US" sz="1400" b="1" dirty="0">
                        <a:solidFill>
                          <a:schemeClr val="tx1"/>
                        </a:solidFill>
                      </a:endParaRPr>
                    </a:p>
                  </a:txBody>
                  <a:tcPr anchor="ctr"/>
                </a:tc>
                <a:extLst>
                  <a:ext uri="{0D108BD9-81ED-4DB2-BD59-A6C34878D82A}">
                    <a16:rowId xmlns:a16="http://schemas.microsoft.com/office/drawing/2014/main" val="602758945"/>
                  </a:ext>
                </a:extLst>
              </a:tr>
              <a:tr h="396385">
                <a:tc>
                  <a:txBody>
                    <a:bodyPr/>
                    <a:lstStyle/>
                    <a:p>
                      <a:pPr algn="l"/>
                      <a:r>
                        <a:rPr lang="en-US" sz="1400" b="1" dirty="0">
                          <a:solidFill>
                            <a:schemeClr val="tx1"/>
                          </a:solidFill>
                        </a:rPr>
                        <a:t>Moet &amp; Chandon Champagne</a:t>
                      </a:r>
                    </a:p>
                  </a:txBody>
                  <a:tcPr anchor="ctr"/>
                </a:tc>
                <a:extLst>
                  <a:ext uri="{0D108BD9-81ED-4DB2-BD59-A6C34878D82A}">
                    <a16:rowId xmlns:a16="http://schemas.microsoft.com/office/drawing/2014/main" val="3756940373"/>
                  </a:ext>
                </a:extLst>
              </a:tr>
            </a:tbl>
          </a:graphicData>
        </a:graphic>
      </p:graphicFrame>
      <p:sp>
        <p:nvSpPr>
          <p:cNvPr id="28" name="Rectangle 27"/>
          <p:cNvSpPr/>
          <p:nvPr/>
        </p:nvSpPr>
        <p:spPr>
          <a:xfrm>
            <a:off x="324193" y="6245609"/>
            <a:ext cx="995272" cy="369332"/>
          </a:xfrm>
          <a:prstGeom prst="rect">
            <a:avLst/>
          </a:prstGeom>
        </p:spPr>
        <p:txBody>
          <a:bodyPr wrap="none">
            <a:spAutoFit/>
          </a:bodyPr>
          <a:lstStyle/>
          <a:p>
            <a:r>
              <a:rPr lang="en-US" dirty="0"/>
              <a:t>* </a:t>
            </a:r>
            <a:r>
              <a:rPr lang="en-US" b="1" dirty="0"/>
              <a:t>Y</a:t>
            </a:r>
            <a:r>
              <a:rPr lang="en-US" dirty="0"/>
              <a:t>= Yes </a:t>
            </a:r>
          </a:p>
        </p:txBody>
      </p:sp>
    </p:spTree>
    <p:extLst>
      <p:ext uri="{BB962C8B-B14F-4D97-AF65-F5344CB8AC3E}">
        <p14:creationId xmlns:p14="http://schemas.microsoft.com/office/powerpoint/2010/main" val="1222977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877077"/>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4195" y="203596"/>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graphicFrame>
        <p:nvGraphicFramePr>
          <p:cNvPr id="3" name="Table 2"/>
          <p:cNvGraphicFramePr>
            <a:graphicFrameLocks noGrp="1"/>
          </p:cNvGraphicFramePr>
          <p:nvPr/>
        </p:nvGraphicFramePr>
        <p:xfrm>
          <a:off x="3391597" y="1680282"/>
          <a:ext cx="8695106" cy="4145948"/>
        </p:xfrm>
        <a:graphic>
          <a:graphicData uri="http://schemas.openxmlformats.org/drawingml/2006/table">
            <a:tbl>
              <a:tblPr firstRow="1" bandRow="1">
                <a:tableStyleId>{F5AB1C69-6EDB-4FF4-983F-18BD219EF322}</a:tableStyleId>
              </a:tblPr>
              <a:tblGrid>
                <a:gridCol w="621079">
                  <a:extLst>
                    <a:ext uri="{9D8B030D-6E8A-4147-A177-3AD203B41FA5}">
                      <a16:colId xmlns:a16="http://schemas.microsoft.com/office/drawing/2014/main" val="3363846400"/>
                    </a:ext>
                  </a:extLst>
                </a:gridCol>
                <a:gridCol w="621079">
                  <a:extLst>
                    <a:ext uri="{9D8B030D-6E8A-4147-A177-3AD203B41FA5}">
                      <a16:colId xmlns:a16="http://schemas.microsoft.com/office/drawing/2014/main" val="1970199997"/>
                    </a:ext>
                  </a:extLst>
                </a:gridCol>
                <a:gridCol w="570012">
                  <a:extLst>
                    <a:ext uri="{9D8B030D-6E8A-4147-A177-3AD203B41FA5}">
                      <a16:colId xmlns:a16="http://schemas.microsoft.com/office/drawing/2014/main" val="1325854443"/>
                    </a:ext>
                  </a:extLst>
                </a:gridCol>
                <a:gridCol w="714895">
                  <a:extLst>
                    <a:ext uri="{9D8B030D-6E8A-4147-A177-3AD203B41FA5}">
                      <a16:colId xmlns:a16="http://schemas.microsoft.com/office/drawing/2014/main" val="2101825663"/>
                    </a:ext>
                  </a:extLst>
                </a:gridCol>
                <a:gridCol w="578330">
                  <a:extLst>
                    <a:ext uri="{9D8B030D-6E8A-4147-A177-3AD203B41FA5}">
                      <a16:colId xmlns:a16="http://schemas.microsoft.com/office/drawing/2014/main" val="3813352327"/>
                    </a:ext>
                  </a:extLst>
                </a:gridCol>
                <a:gridCol w="595008">
                  <a:extLst>
                    <a:ext uri="{9D8B030D-6E8A-4147-A177-3AD203B41FA5}">
                      <a16:colId xmlns:a16="http://schemas.microsoft.com/office/drawing/2014/main" val="236799359"/>
                    </a:ext>
                  </a:extLst>
                </a:gridCol>
                <a:gridCol w="647150">
                  <a:extLst>
                    <a:ext uri="{9D8B030D-6E8A-4147-A177-3AD203B41FA5}">
                      <a16:colId xmlns:a16="http://schemas.microsoft.com/office/drawing/2014/main" val="1427047481"/>
                    </a:ext>
                  </a:extLst>
                </a:gridCol>
                <a:gridCol w="621079">
                  <a:extLst>
                    <a:ext uri="{9D8B030D-6E8A-4147-A177-3AD203B41FA5}">
                      <a16:colId xmlns:a16="http://schemas.microsoft.com/office/drawing/2014/main" val="3105704476"/>
                    </a:ext>
                  </a:extLst>
                </a:gridCol>
                <a:gridCol w="621079">
                  <a:extLst>
                    <a:ext uri="{9D8B030D-6E8A-4147-A177-3AD203B41FA5}">
                      <a16:colId xmlns:a16="http://schemas.microsoft.com/office/drawing/2014/main" val="2967339304"/>
                    </a:ext>
                  </a:extLst>
                </a:gridCol>
                <a:gridCol w="621079">
                  <a:extLst>
                    <a:ext uri="{9D8B030D-6E8A-4147-A177-3AD203B41FA5}">
                      <a16:colId xmlns:a16="http://schemas.microsoft.com/office/drawing/2014/main" val="225017724"/>
                    </a:ext>
                  </a:extLst>
                </a:gridCol>
                <a:gridCol w="621079">
                  <a:extLst>
                    <a:ext uri="{9D8B030D-6E8A-4147-A177-3AD203B41FA5}">
                      <a16:colId xmlns:a16="http://schemas.microsoft.com/office/drawing/2014/main" val="1066392855"/>
                    </a:ext>
                  </a:extLst>
                </a:gridCol>
                <a:gridCol w="621079">
                  <a:extLst>
                    <a:ext uri="{9D8B030D-6E8A-4147-A177-3AD203B41FA5}">
                      <a16:colId xmlns:a16="http://schemas.microsoft.com/office/drawing/2014/main" val="643425330"/>
                    </a:ext>
                  </a:extLst>
                </a:gridCol>
                <a:gridCol w="621079">
                  <a:extLst>
                    <a:ext uri="{9D8B030D-6E8A-4147-A177-3AD203B41FA5}">
                      <a16:colId xmlns:a16="http://schemas.microsoft.com/office/drawing/2014/main" val="2823715795"/>
                    </a:ext>
                  </a:extLst>
                </a:gridCol>
                <a:gridCol w="621079">
                  <a:extLst>
                    <a:ext uri="{9D8B030D-6E8A-4147-A177-3AD203B41FA5}">
                      <a16:colId xmlns:a16="http://schemas.microsoft.com/office/drawing/2014/main" val="349683080"/>
                    </a:ext>
                  </a:extLst>
                </a:gridCol>
              </a:tblGrid>
              <a:tr h="533567">
                <a:tc>
                  <a:txBody>
                    <a:bodyPr/>
                    <a:lstStyle/>
                    <a:p>
                      <a:pPr algn="ctr"/>
                      <a:r>
                        <a:rPr lang="en-US" sz="900" b="1" kern="1200" dirty="0">
                          <a:solidFill>
                            <a:schemeClr val="tx1"/>
                          </a:solidFill>
                          <a:latin typeface="+mn-lt"/>
                          <a:ea typeface="+mn-ea"/>
                          <a:cs typeface="+mn-cs"/>
                        </a:rPr>
                        <a:t>Celery</a:t>
                      </a:r>
                    </a:p>
                  </a:txBody>
                  <a:tcPr anchor="ctr"/>
                </a:tc>
                <a:tc>
                  <a:txBody>
                    <a:bodyPr/>
                    <a:lstStyle/>
                    <a:p>
                      <a:pPr algn="ctr"/>
                      <a:r>
                        <a:rPr lang="en-US" sz="900" b="1" kern="1200" dirty="0">
                          <a:solidFill>
                            <a:schemeClr val="tx1"/>
                          </a:solidFill>
                          <a:latin typeface="+mn-lt"/>
                          <a:ea typeface="+mn-ea"/>
                          <a:cs typeface="+mn-cs"/>
                        </a:rPr>
                        <a:t>Eggs</a:t>
                      </a:r>
                    </a:p>
                  </a:txBody>
                  <a:tcPr anchor="ctr"/>
                </a:tc>
                <a:tc>
                  <a:txBody>
                    <a:bodyPr/>
                    <a:lstStyle/>
                    <a:p>
                      <a:pPr algn="ctr"/>
                      <a:r>
                        <a:rPr lang="en-US" sz="900" b="1" kern="1200" dirty="0">
                          <a:solidFill>
                            <a:schemeClr val="tx1"/>
                          </a:solidFill>
                          <a:latin typeface="+mn-lt"/>
                          <a:ea typeface="+mn-ea"/>
                          <a:cs typeface="+mn-cs"/>
                        </a:rPr>
                        <a:t>Fish</a:t>
                      </a:r>
                    </a:p>
                  </a:txBody>
                  <a:tcPr anchor="ctr"/>
                </a:tc>
                <a:tc>
                  <a:txBody>
                    <a:bodyPr/>
                    <a:lstStyle/>
                    <a:p>
                      <a:pPr algn="ctr"/>
                      <a:r>
                        <a:rPr lang="en-US" sz="900" b="1" kern="1200" dirty="0">
                          <a:solidFill>
                            <a:schemeClr val="tx1"/>
                          </a:solidFill>
                          <a:latin typeface="+mn-lt"/>
                          <a:ea typeface="+mn-ea"/>
                          <a:cs typeface="+mn-cs"/>
                        </a:rPr>
                        <a:t>Cereal cont.</a:t>
                      </a:r>
                    </a:p>
                    <a:p>
                      <a:pPr algn="ctr"/>
                      <a:r>
                        <a:rPr lang="en-US" sz="900" b="1" kern="1200" dirty="0">
                          <a:solidFill>
                            <a:schemeClr val="tx1"/>
                          </a:solidFill>
                          <a:latin typeface="+mn-lt"/>
                          <a:ea typeface="+mn-ea"/>
                          <a:cs typeface="+mn-cs"/>
                        </a:rPr>
                        <a:t>Gluten</a:t>
                      </a:r>
                    </a:p>
                  </a:txBody>
                  <a:tcPr anchor="ctr"/>
                </a:tc>
                <a:tc>
                  <a:txBody>
                    <a:bodyPr/>
                    <a:lstStyle/>
                    <a:p>
                      <a:pPr algn="ctr"/>
                      <a:r>
                        <a:rPr lang="en-US" sz="900" b="1" kern="1200" dirty="0">
                          <a:solidFill>
                            <a:schemeClr val="tx1"/>
                          </a:solidFill>
                          <a:latin typeface="+mn-lt"/>
                          <a:ea typeface="+mn-ea"/>
                          <a:cs typeface="+mn-cs"/>
                        </a:rPr>
                        <a:t>Lupin</a:t>
                      </a:r>
                    </a:p>
                  </a:txBody>
                  <a:tcPr anchor="ctr"/>
                </a:tc>
                <a:tc>
                  <a:txBody>
                    <a:bodyPr/>
                    <a:lstStyle/>
                    <a:p>
                      <a:pPr algn="ctr"/>
                      <a:r>
                        <a:rPr lang="en-US" sz="900" b="1" kern="1200" dirty="0">
                          <a:solidFill>
                            <a:schemeClr val="tx1"/>
                          </a:solidFill>
                          <a:latin typeface="+mn-lt"/>
                          <a:ea typeface="+mn-ea"/>
                          <a:cs typeface="+mn-cs"/>
                        </a:rPr>
                        <a:t>Milk</a:t>
                      </a:r>
                    </a:p>
                  </a:txBody>
                  <a:tcPr anchor="ctr"/>
                </a:tc>
                <a:tc>
                  <a:txBody>
                    <a:bodyPr/>
                    <a:lstStyle/>
                    <a:p>
                      <a:pPr algn="ctr"/>
                      <a:r>
                        <a:rPr lang="en-US" sz="900" b="1" kern="1200" dirty="0">
                          <a:solidFill>
                            <a:schemeClr val="tx1"/>
                          </a:solidFill>
                          <a:latin typeface="+mn-lt"/>
                          <a:ea typeface="+mn-ea"/>
                          <a:cs typeface="+mn-cs"/>
                        </a:rPr>
                        <a:t>Molluscs</a:t>
                      </a:r>
                    </a:p>
                  </a:txBody>
                  <a:tcPr anchor="ctr"/>
                </a:tc>
                <a:tc>
                  <a:txBody>
                    <a:bodyPr/>
                    <a:lstStyle/>
                    <a:p>
                      <a:pPr algn="ctr"/>
                      <a:r>
                        <a:rPr lang="en-US" sz="900" b="1" kern="1200" dirty="0">
                          <a:solidFill>
                            <a:schemeClr val="tx1"/>
                          </a:solidFill>
                          <a:latin typeface="+mn-lt"/>
                          <a:ea typeface="+mn-ea"/>
                          <a:cs typeface="+mn-cs"/>
                        </a:rPr>
                        <a:t>Mustard</a:t>
                      </a:r>
                    </a:p>
                  </a:txBody>
                  <a:tcPr anchor="ctr"/>
                </a:tc>
                <a:tc>
                  <a:txBody>
                    <a:bodyPr/>
                    <a:lstStyle/>
                    <a:p>
                      <a:pPr algn="ctr"/>
                      <a:r>
                        <a:rPr lang="en-US" sz="900" b="1" kern="1200" dirty="0">
                          <a:solidFill>
                            <a:schemeClr val="tx1"/>
                          </a:solidFill>
                          <a:latin typeface="+mn-lt"/>
                          <a:ea typeface="+mn-ea"/>
                          <a:cs typeface="+mn-cs"/>
                        </a:rPr>
                        <a:t>Peanuts</a:t>
                      </a:r>
                    </a:p>
                  </a:txBody>
                  <a:tcPr anchor="ctr"/>
                </a:tc>
                <a:tc>
                  <a:txBody>
                    <a:bodyPr/>
                    <a:lstStyle/>
                    <a:p>
                      <a:pPr algn="ctr"/>
                      <a:r>
                        <a:rPr lang="en-US" sz="900" b="1" kern="1200" dirty="0">
                          <a:solidFill>
                            <a:schemeClr val="tx1"/>
                          </a:solidFill>
                          <a:latin typeface="+mn-lt"/>
                          <a:ea typeface="+mn-ea"/>
                          <a:cs typeface="+mn-cs"/>
                        </a:rPr>
                        <a:t>Sesame</a:t>
                      </a:r>
                    </a:p>
                  </a:txBody>
                  <a:tcPr anchor="ctr"/>
                </a:tc>
                <a:tc>
                  <a:txBody>
                    <a:bodyPr/>
                    <a:lstStyle/>
                    <a:p>
                      <a:pPr algn="ctr"/>
                      <a:r>
                        <a:rPr lang="en-US" sz="900" b="1" kern="1200" dirty="0">
                          <a:solidFill>
                            <a:schemeClr val="tx1"/>
                          </a:solidFill>
                          <a:latin typeface="+mn-lt"/>
                          <a:ea typeface="+mn-ea"/>
                          <a:cs typeface="+mn-cs"/>
                        </a:rPr>
                        <a:t>Shellfish</a:t>
                      </a:r>
                    </a:p>
                  </a:txBody>
                  <a:tcPr anchor="ctr"/>
                </a:tc>
                <a:tc>
                  <a:txBody>
                    <a:bodyPr/>
                    <a:lstStyle/>
                    <a:p>
                      <a:pPr algn="ctr"/>
                      <a:r>
                        <a:rPr lang="en-US" sz="900" b="1" kern="1200" dirty="0">
                          <a:solidFill>
                            <a:schemeClr val="tx1"/>
                          </a:solidFill>
                          <a:latin typeface="+mn-lt"/>
                          <a:ea typeface="+mn-ea"/>
                          <a:cs typeface="+mn-cs"/>
                        </a:rPr>
                        <a:t>Soy </a:t>
                      </a:r>
                    </a:p>
                  </a:txBody>
                  <a:tcPr anchor="ctr"/>
                </a:tc>
                <a:tc>
                  <a:txBody>
                    <a:bodyPr/>
                    <a:lstStyle/>
                    <a:p>
                      <a:pPr algn="ctr"/>
                      <a:r>
                        <a:rPr lang="en-US" sz="900" b="1" kern="1200" dirty="0">
                          <a:solidFill>
                            <a:schemeClr val="tx1"/>
                          </a:solidFill>
                          <a:latin typeface="+mn-lt"/>
                          <a:ea typeface="+mn-ea"/>
                          <a:cs typeface="+mn-cs"/>
                        </a:rPr>
                        <a:t>Sulphur Dioxide</a:t>
                      </a:r>
                    </a:p>
                  </a:txBody>
                  <a:tcPr anchor="ctr"/>
                </a:tc>
                <a:tc>
                  <a:txBody>
                    <a:bodyPr/>
                    <a:lstStyle/>
                    <a:p>
                      <a:pPr algn="ctr"/>
                      <a:r>
                        <a:rPr lang="en-US" sz="900" b="1" kern="1200" dirty="0">
                          <a:solidFill>
                            <a:schemeClr val="tx1"/>
                          </a:solidFill>
                          <a:latin typeface="+mn-lt"/>
                          <a:ea typeface="+mn-ea"/>
                          <a:cs typeface="+mn-cs"/>
                        </a:rPr>
                        <a:t>Tree Nuts</a:t>
                      </a:r>
                    </a:p>
                  </a:txBody>
                  <a:tcPr anchor="ctr"/>
                </a:tc>
                <a:extLst>
                  <a:ext uri="{0D108BD9-81ED-4DB2-BD59-A6C34878D82A}">
                    <a16:rowId xmlns:a16="http://schemas.microsoft.com/office/drawing/2014/main" val="3404970349"/>
                  </a:ext>
                </a:extLst>
              </a:tr>
              <a:tr h="395818">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M/C  </a:t>
                      </a:r>
                    </a:p>
                    <a:p>
                      <a:pPr algn="ctr" fontAlgn="b"/>
                      <a:r>
                        <a:rPr lang="en-US" sz="1200" b="0" i="0" u="none" strike="noStrike" dirty="0">
                          <a:solidFill>
                            <a:srgbClr val="000000"/>
                          </a:solidFill>
                          <a:effectLst/>
                          <a:latin typeface="Arial" panose="020B0604020202020204" pitchFamily="34" charset="0"/>
                        </a:rPr>
                        <a:t>B/M</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extLst>
                  <a:ext uri="{0D108BD9-81ED-4DB2-BD59-A6C34878D82A}">
                    <a16:rowId xmlns:a16="http://schemas.microsoft.com/office/drawing/2014/main" val="2818155103"/>
                  </a:ext>
                </a:extLst>
              </a:tr>
              <a:tr h="437834">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Y-W</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extLst>
                  <a:ext uri="{0D108BD9-81ED-4DB2-BD59-A6C34878D82A}">
                    <a16:rowId xmlns:a16="http://schemas.microsoft.com/office/drawing/2014/main" val="4003916656"/>
                  </a:ext>
                </a:extLst>
              </a:tr>
              <a:tr h="395237">
                <a:tc>
                  <a:txBody>
                    <a:bodyPr/>
                    <a:lstStyle/>
                    <a:p>
                      <a:pPr algn="ctr" fontAlgn="b"/>
                      <a:r>
                        <a:rPr lang="en-US" sz="1200" b="0" i="0" u="none" strike="noStrike" dirty="0">
                          <a:solidFill>
                            <a:srgbClr val="000000"/>
                          </a:solidFill>
                          <a:effectLst/>
                          <a:latin typeface="Arial" panose="020B0604020202020204" pitchFamily="34" charset="0"/>
                        </a:rPr>
                        <a:t>M/C </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extLst>
                  <a:ext uri="{0D108BD9-81ED-4DB2-BD59-A6C34878D82A}">
                    <a16:rowId xmlns:a16="http://schemas.microsoft.com/office/drawing/2014/main" val="1877952544"/>
                  </a:ext>
                </a:extLst>
              </a:tr>
              <a:tr h="395818">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 - W</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extLst>
                  <a:ext uri="{0D108BD9-81ED-4DB2-BD59-A6C34878D82A}">
                    <a16:rowId xmlns:a16="http://schemas.microsoft.com/office/drawing/2014/main" val="3554914988"/>
                  </a:ext>
                </a:extLst>
              </a:tr>
              <a:tr h="404402">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 - W</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extLst>
                  <a:ext uri="{0D108BD9-81ED-4DB2-BD59-A6C34878D82A}">
                    <a16:rowId xmlns:a16="http://schemas.microsoft.com/office/drawing/2014/main" val="912423414"/>
                  </a:ext>
                </a:extLst>
              </a:tr>
              <a:tr h="395818">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 </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 </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extLst>
                  <a:ext uri="{0D108BD9-81ED-4DB2-BD59-A6C34878D82A}">
                    <a16:rowId xmlns:a16="http://schemas.microsoft.com/office/drawing/2014/main" val="2543126247"/>
                  </a:ext>
                </a:extLst>
              </a:tr>
              <a:tr h="395818">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 - W</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extLst>
                  <a:ext uri="{0D108BD9-81ED-4DB2-BD59-A6C34878D82A}">
                    <a16:rowId xmlns:a16="http://schemas.microsoft.com/office/drawing/2014/main" val="758915799"/>
                  </a:ext>
                </a:extLst>
              </a:tr>
              <a:tr h="395818">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 - W</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M/C</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M/C</a:t>
                      </a:r>
                    </a:p>
                  </a:txBody>
                  <a:tcPr marL="0" marR="0" marT="0" marB="0" anchor="ctr"/>
                </a:tc>
                <a:extLst>
                  <a:ext uri="{0D108BD9-81ED-4DB2-BD59-A6C34878D82A}">
                    <a16:rowId xmlns:a16="http://schemas.microsoft.com/office/drawing/2014/main" val="2406509758"/>
                  </a:ext>
                </a:extLst>
              </a:tr>
              <a:tr h="395818">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 - W</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Y</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tc>
                  <a:txBody>
                    <a:bodyPr/>
                    <a:lstStyle/>
                    <a:p>
                      <a:pPr algn="ctr" fontAlgn="b"/>
                      <a:r>
                        <a:rPr lang="en-US" sz="1200" b="0" i="0" u="none" strike="noStrike" dirty="0">
                          <a:solidFill>
                            <a:srgbClr val="000000"/>
                          </a:solidFill>
                          <a:effectLst/>
                          <a:latin typeface="Arial" panose="020B0604020202020204" pitchFamily="34" charset="0"/>
                        </a:rPr>
                        <a:t>N</a:t>
                      </a:r>
                    </a:p>
                  </a:txBody>
                  <a:tcPr marL="0" marR="0" marT="0" marB="0" anchor="ctr"/>
                </a:tc>
                <a:extLst>
                  <a:ext uri="{0D108BD9-81ED-4DB2-BD59-A6C34878D82A}">
                    <a16:rowId xmlns:a16="http://schemas.microsoft.com/office/drawing/2014/main" val="2695941058"/>
                  </a:ext>
                </a:extLst>
              </a:tr>
            </a:tbl>
          </a:graphicData>
        </a:graphic>
      </p:graphicFrame>
      <p:graphicFrame>
        <p:nvGraphicFramePr>
          <p:cNvPr id="6" name="Table 5"/>
          <p:cNvGraphicFramePr>
            <a:graphicFrameLocks noGrp="1"/>
          </p:cNvGraphicFramePr>
          <p:nvPr/>
        </p:nvGraphicFramePr>
        <p:xfrm>
          <a:off x="324195" y="1675936"/>
          <a:ext cx="3067401" cy="4150294"/>
        </p:xfrm>
        <a:graphic>
          <a:graphicData uri="http://schemas.openxmlformats.org/drawingml/2006/table">
            <a:tbl>
              <a:tblPr firstRow="1" bandRow="1">
                <a:tableStyleId>{F5AB1C69-6EDB-4FF4-983F-18BD219EF322}</a:tableStyleId>
              </a:tblPr>
              <a:tblGrid>
                <a:gridCol w="3067401">
                  <a:extLst>
                    <a:ext uri="{9D8B030D-6E8A-4147-A177-3AD203B41FA5}">
                      <a16:colId xmlns:a16="http://schemas.microsoft.com/office/drawing/2014/main" val="1741520444"/>
                    </a:ext>
                  </a:extLst>
                </a:gridCol>
              </a:tblGrid>
              <a:tr h="548074">
                <a:tc>
                  <a:txBody>
                    <a:bodyPr/>
                    <a:lstStyle/>
                    <a:p>
                      <a:pPr algn="ctr"/>
                      <a:r>
                        <a:rPr lang="en-US" sz="2000" b="1" u="sng" dirty="0">
                          <a:solidFill>
                            <a:schemeClr val="tx1"/>
                          </a:solidFill>
                        </a:rPr>
                        <a:t>Brunch</a:t>
                      </a:r>
                    </a:p>
                  </a:txBody>
                  <a:tcPr anchor="ctr"/>
                </a:tc>
                <a:extLst>
                  <a:ext uri="{0D108BD9-81ED-4DB2-BD59-A6C34878D82A}">
                    <a16:rowId xmlns:a16="http://schemas.microsoft.com/office/drawing/2014/main" val="3440648724"/>
                  </a:ext>
                </a:extLst>
              </a:tr>
              <a:tr h="4012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Smashed Beef Hash with Poached eggs</a:t>
                      </a:r>
                    </a:p>
                  </a:txBody>
                  <a:tcPr anchor="ctr"/>
                </a:tc>
                <a:extLst>
                  <a:ext uri="{0D108BD9-81ED-4DB2-BD59-A6C34878D82A}">
                    <a16:rowId xmlns:a16="http://schemas.microsoft.com/office/drawing/2014/main" val="2044477598"/>
                  </a:ext>
                </a:extLst>
              </a:tr>
              <a:tr h="422723">
                <a:tc>
                  <a:txBody>
                    <a:bodyPr/>
                    <a:lstStyle/>
                    <a:p>
                      <a:pPr algn="l"/>
                      <a:r>
                        <a:rPr lang="en-US" sz="1200" b="1" kern="1200" dirty="0">
                          <a:solidFill>
                            <a:schemeClr val="dk1"/>
                          </a:solidFill>
                          <a:latin typeface="+mn-lt"/>
                          <a:ea typeface="+mn-ea"/>
                          <a:cs typeface="+mn-cs"/>
                        </a:rPr>
                        <a:t>The Classic - Bacon and Eggs</a:t>
                      </a:r>
                    </a:p>
                  </a:txBody>
                  <a:tcPr anchor="ctr"/>
                </a:tc>
                <a:extLst>
                  <a:ext uri="{0D108BD9-81ED-4DB2-BD59-A6C34878D82A}">
                    <a16:rowId xmlns:a16="http://schemas.microsoft.com/office/drawing/2014/main" val="1023551646"/>
                  </a:ext>
                </a:extLst>
              </a:tr>
              <a:tr h="396890">
                <a:tc>
                  <a:txBody>
                    <a:bodyPr/>
                    <a:lstStyle/>
                    <a:p>
                      <a:pPr algn="l"/>
                      <a:r>
                        <a:rPr lang="en-US" sz="1200" b="1" kern="1200" dirty="0">
                          <a:solidFill>
                            <a:schemeClr val="dk1"/>
                          </a:solidFill>
                          <a:latin typeface="+mn-lt"/>
                          <a:ea typeface="+mn-ea"/>
                          <a:cs typeface="+mn-cs"/>
                        </a:rPr>
                        <a:t>Salmon and Quinoa Power Bowl</a:t>
                      </a:r>
                    </a:p>
                  </a:txBody>
                  <a:tcPr anchor="ctr"/>
                </a:tc>
                <a:extLst>
                  <a:ext uri="{0D108BD9-81ED-4DB2-BD59-A6C34878D82A}">
                    <a16:rowId xmlns:a16="http://schemas.microsoft.com/office/drawing/2014/main" val="706526228"/>
                  </a:ext>
                </a:extLst>
              </a:tr>
              <a:tr h="396890">
                <a:tc>
                  <a:txBody>
                    <a:bodyPr/>
                    <a:lstStyle/>
                    <a:p>
                      <a:pPr algn="l"/>
                      <a:r>
                        <a:rPr lang="en-US" sz="1200" b="1" kern="1200" dirty="0">
                          <a:solidFill>
                            <a:schemeClr val="dk1"/>
                          </a:solidFill>
                          <a:latin typeface="+mn-lt"/>
                          <a:ea typeface="+mn-ea"/>
                          <a:cs typeface="+mn-cs"/>
                        </a:rPr>
                        <a:t>Chicken and Waffle</a:t>
                      </a:r>
                    </a:p>
                  </a:txBody>
                  <a:tcPr anchor="ctr"/>
                </a:tc>
                <a:extLst>
                  <a:ext uri="{0D108BD9-81ED-4DB2-BD59-A6C34878D82A}">
                    <a16:rowId xmlns:a16="http://schemas.microsoft.com/office/drawing/2014/main" val="3666563329"/>
                  </a:ext>
                </a:extLst>
              </a:tr>
              <a:tr h="396890">
                <a:tc>
                  <a:txBody>
                    <a:bodyPr/>
                    <a:lstStyle/>
                    <a:p>
                      <a:pPr algn="l"/>
                      <a:r>
                        <a:rPr lang="en-US" sz="1200" b="1" kern="1200" dirty="0">
                          <a:solidFill>
                            <a:schemeClr val="dk1"/>
                          </a:solidFill>
                          <a:latin typeface="+mn-lt"/>
                          <a:ea typeface="+mn-ea"/>
                          <a:cs typeface="+mn-cs"/>
                        </a:rPr>
                        <a:t>Brunch Smash Burger</a:t>
                      </a:r>
                    </a:p>
                  </a:txBody>
                  <a:tcPr anchor="ctr"/>
                </a:tc>
                <a:extLst>
                  <a:ext uri="{0D108BD9-81ED-4DB2-BD59-A6C34878D82A}">
                    <a16:rowId xmlns:a16="http://schemas.microsoft.com/office/drawing/2014/main" val="4272713783"/>
                  </a:ext>
                </a:extLst>
              </a:tr>
              <a:tr h="396890">
                <a:tc>
                  <a:txBody>
                    <a:bodyPr/>
                    <a:lstStyle/>
                    <a:p>
                      <a:pPr algn="l"/>
                      <a:r>
                        <a:rPr lang="en-US" sz="1200" b="1" kern="1200" dirty="0" err="1">
                          <a:solidFill>
                            <a:schemeClr val="dk1"/>
                          </a:solidFill>
                          <a:latin typeface="+mn-lt"/>
                          <a:ea typeface="+mn-ea"/>
                          <a:cs typeface="+mn-cs"/>
                        </a:rPr>
                        <a:t>Vegendary</a:t>
                      </a:r>
                      <a:r>
                        <a:rPr lang="en-US" sz="1200" b="1" kern="1200" dirty="0">
                          <a:solidFill>
                            <a:schemeClr val="dk1"/>
                          </a:solidFill>
                          <a:latin typeface="+mn-lt"/>
                          <a:ea typeface="+mn-ea"/>
                          <a:cs typeface="+mn-cs"/>
                        </a:rPr>
                        <a:t> Hash</a:t>
                      </a:r>
                    </a:p>
                  </a:txBody>
                  <a:tcPr anchor="ctr"/>
                </a:tc>
                <a:extLst>
                  <a:ext uri="{0D108BD9-81ED-4DB2-BD59-A6C34878D82A}">
                    <a16:rowId xmlns:a16="http://schemas.microsoft.com/office/drawing/2014/main" val="1316798117"/>
                  </a:ext>
                </a:extLst>
              </a:tr>
              <a:tr h="396890">
                <a:tc>
                  <a:txBody>
                    <a:bodyPr/>
                    <a:lstStyle/>
                    <a:p>
                      <a:pPr algn="l"/>
                      <a:r>
                        <a:rPr lang="en-US" sz="1200" b="1" kern="1200" dirty="0">
                          <a:solidFill>
                            <a:schemeClr val="dk1"/>
                          </a:solidFill>
                          <a:latin typeface="+mn-lt"/>
                          <a:ea typeface="+mn-ea"/>
                          <a:cs typeface="+mn-cs"/>
                        </a:rPr>
                        <a:t>French Toast</a:t>
                      </a:r>
                    </a:p>
                  </a:txBody>
                  <a:tcPr anchor="ctr"/>
                </a:tc>
                <a:extLst>
                  <a:ext uri="{0D108BD9-81ED-4DB2-BD59-A6C34878D82A}">
                    <a16:rowId xmlns:a16="http://schemas.microsoft.com/office/drawing/2014/main" val="963519499"/>
                  </a:ext>
                </a:extLst>
              </a:tr>
              <a:tr h="396890">
                <a:tc>
                  <a:txBody>
                    <a:bodyPr/>
                    <a:lstStyle/>
                    <a:p>
                      <a:pPr algn="l"/>
                      <a:r>
                        <a:rPr lang="en-US" sz="1200" b="1" kern="1200" dirty="0">
                          <a:solidFill>
                            <a:schemeClr val="dk1"/>
                          </a:solidFill>
                          <a:latin typeface="+mn-lt"/>
                          <a:ea typeface="+mn-ea"/>
                          <a:cs typeface="+mn-cs"/>
                        </a:rPr>
                        <a:t>Poached Eggs with Avocado</a:t>
                      </a:r>
                    </a:p>
                  </a:txBody>
                  <a:tcPr anchor="ctr"/>
                </a:tc>
                <a:extLst>
                  <a:ext uri="{0D108BD9-81ED-4DB2-BD59-A6C34878D82A}">
                    <a16:rowId xmlns:a16="http://schemas.microsoft.com/office/drawing/2014/main" val="2714073689"/>
                  </a:ext>
                </a:extLst>
              </a:tr>
              <a:tr h="396890">
                <a:tc>
                  <a:txBody>
                    <a:bodyPr/>
                    <a:lstStyle/>
                    <a:p>
                      <a:pPr algn="l"/>
                      <a:r>
                        <a:rPr lang="en-US" sz="1200" b="1" kern="1200" dirty="0">
                          <a:solidFill>
                            <a:schemeClr val="dk1"/>
                          </a:solidFill>
                          <a:latin typeface="+mn-lt"/>
                          <a:ea typeface="+mn-ea"/>
                          <a:cs typeface="+mn-cs"/>
                        </a:rPr>
                        <a:t>Kids Belgian Waffle</a:t>
                      </a:r>
                    </a:p>
                  </a:txBody>
                  <a:tcPr anchor="ctr"/>
                </a:tc>
                <a:extLst>
                  <a:ext uri="{0D108BD9-81ED-4DB2-BD59-A6C34878D82A}">
                    <a16:rowId xmlns:a16="http://schemas.microsoft.com/office/drawing/2014/main" val="3670356451"/>
                  </a:ext>
                </a:extLst>
              </a:tr>
            </a:tbl>
          </a:graphicData>
        </a:graphic>
      </p:graphicFrame>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3502641" y="1025358"/>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4003360" y="1267653"/>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4573309" y="1024238"/>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5309155" y="1176696"/>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849155" y="1012340"/>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6527123" y="1217427"/>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7089394" y="1010268"/>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894491" y="1220441"/>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8291457" y="992447"/>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998539" y="1243391"/>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604568" y="939341"/>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262796" y="1272076"/>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848526" y="1013796"/>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76188" y="1245644"/>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24195" y="6384174"/>
            <a:ext cx="9863514" cy="646331"/>
          </a:xfrm>
          <a:prstGeom prst="rect">
            <a:avLst/>
          </a:prstGeom>
          <a:noFill/>
        </p:spPr>
        <p:txBody>
          <a:bodyPr wrap="square" rtlCol="0">
            <a:spAutoFit/>
          </a:bodyPr>
          <a:lstStyle/>
          <a:p>
            <a:r>
              <a:rPr lang="en-US" b="1" dirty="0"/>
              <a:t>Y </a:t>
            </a:r>
            <a:r>
              <a:rPr lang="en-US" dirty="0"/>
              <a:t>= Yes. </a:t>
            </a:r>
            <a:r>
              <a:rPr lang="en-US" b="1" dirty="0"/>
              <a:t>M/C= </a:t>
            </a:r>
            <a:r>
              <a:rPr lang="en-US" dirty="0"/>
              <a:t>Might Contain. *Cereal cont. Gluten. </a:t>
            </a:r>
            <a:r>
              <a:rPr lang="en-US" b="1" dirty="0"/>
              <a:t>B</a:t>
            </a:r>
            <a:r>
              <a:rPr lang="en-US" dirty="0"/>
              <a:t> = Barley. </a:t>
            </a:r>
            <a:r>
              <a:rPr lang="en-US" b="1" dirty="0"/>
              <a:t>W</a:t>
            </a:r>
            <a:r>
              <a:rPr lang="en-US" dirty="0"/>
              <a:t> = Wheat.  </a:t>
            </a:r>
          </a:p>
          <a:p>
            <a:endParaRPr lang="en-US" dirty="0"/>
          </a:p>
        </p:txBody>
      </p:sp>
    </p:spTree>
    <p:extLst>
      <p:ext uri="{BB962C8B-B14F-4D97-AF65-F5344CB8AC3E}">
        <p14:creationId xmlns:p14="http://schemas.microsoft.com/office/powerpoint/2010/main" val="3638755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877077"/>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24195" y="203596"/>
            <a:ext cx="6957753" cy="523220"/>
          </a:xfrm>
          <a:prstGeom prst="rect">
            <a:avLst/>
          </a:prstGeom>
          <a:noFill/>
        </p:spPr>
        <p:txBody>
          <a:bodyPr wrap="square" rtlCol="0">
            <a:spAutoFit/>
          </a:bodyPr>
          <a:lstStyle/>
          <a:p>
            <a:r>
              <a:rPr lang="en-US" sz="2800" dirty="0"/>
              <a:t>LISBON – Allergen list</a:t>
            </a:r>
          </a:p>
        </p:txBody>
      </p:sp>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982817640"/>
              </p:ext>
            </p:extLst>
          </p:nvPr>
        </p:nvGraphicFramePr>
        <p:xfrm>
          <a:off x="3391597" y="1680283"/>
          <a:ext cx="8695106" cy="3084747"/>
        </p:xfrm>
        <a:graphic>
          <a:graphicData uri="http://schemas.openxmlformats.org/drawingml/2006/table">
            <a:tbl>
              <a:tblPr firstRow="1" bandRow="1">
                <a:tableStyleId>{F5AB1C69-6EDB-4FF4-983F-18BD219EF322}</a:tableStyleId>
              </a:tblPr>
              <a:tblGrid>
                <a:gridCol w="629624">
                  <a:extLst>
                    <a:ext uri="{9D8B030D-6E8A-4147-A177-3AD203B41FA5}">
                      <a16:colId xmlns:a16="http://schemas.microsoft.com/office/drawing/2014/main" val="3363846400"/>
                    </a:ext>
                  </a:extLst>
                </a:gridCol>
                <a:gridCol w="612534">
                  <a:extLst>
                    <a:ext uri="{9D8B030D-6E8A-4147-A177-3AD203B41FA5}">
                      <a16:colId xmlns:a16="http://schemas.microsoft.com/office/drawing/2014/main" val="1970199997"/>
                    </a:ext>
                  </a:extLst>
                </a:gridCol>
                <a:gridCol w="570012">
                  <a:extLst>
                    <a:ext uri="{9D8B030D-6E8A-4147-A177-3AD203B41FA5}">
                      <a16:colId xmlns:a16="http://schemas.microsoft.com/office/drawing/2014/main" val="1325854443"/>
                    </a:ext>
                  </a:extLst>
                </a:gridCol>
                <a:gridCol w="714895">
                  <a:extLst>
                    <a:ext uri="{9D8B030D-6E8A-4147-A177-3AD203B41FA5}">
                      <a16:colId xmlns:a16="http://schemas.microsoft.com/office/drawing/2014/main" val="2101825663"/>
                    </a:ext>
                  </a:extLst>
                </a:gridCol>
                <a:gridCol w="578330">
                  <a:extLst>
                    <a:ext uri="{9D8B030D-6E8A-4147-A177-3AD203B41FA5}">
                      <a16:colId xmlns:a16="http://schemas.microsoft.com/office/drawing/2014/main" val="3813352327"/>
                    </a:ext>
                  </a:extLst>
                </a:gridCol>
                <a:gridCol w="595008">
                  <a:extLst>
                    <a:ext uri="{9D8B030D-6E8A-4147-A177-3AD203B41FA5}">
                      <a16:colId xmlns:a16="http://schemas.microsoft.com/office/drawing/2014/main" val="236799359"/>
                    </a:ext>
                  </a:extLst>
                </a:gridCol>
                <a:gridCol w="647150">
                  <a:extLst>
                    <a:ext uri="{9D8B030D-6E8A-4147-A177-3AD203B41FA5}">
                      <a16:colId xmlns:a16="http://schemas.microsoft.com/office/drawing/2014/main" val="1427047481"/>
                    </a:ext>
                  </a:extLst>
                </a:gridCol>
                <a:gridCol w="621079">
                  <a:extLst>
                    <a:ext uri="{9D8B030D-6E8A-4147-A177-3AD203B41FA5}">
                      <a16:colId xmlns:a16="http://schemas.microsoft.com/office/drawing/2014/main" val="3105704476"/>
                    </a:ext>
                  </a:extLst>
                </a:gridCol>
                <a:gridCol w="621079">
                  <a:extLst>
                    <a:ext uri="{9D8B030D-6E8A-4147-A177-3AD203B41FA5}">
                      <a16:colId xmlns:a16="http://schemas.microsoft.com/office/drawing/2014/main" val="2967339304"/>
                    </a:ext>
                  </a:extLst>
                </a:gridCol>
                <a:gridCol w="621079">
                  <a:extLst>
                    <a:ext uri="{9D8B030D-6E8A-4147-A177-3AD203B41FA5}">
                      <a16:colId xmlns:a16="http://schemas.microsoft.com/office/drawing/2014/main" val="225017724"/>
                    </a:ext>
                  </a:extLst>
                </a:gridCol>
                <a:gridCol w="621079">
                  <a:extLst>
                    <a:ext uri="{9D8B030D-6E8A-4147-A177-3AD203B41FA5}">
                      <a16:colId xmlns:a16="http://schemas.microsoft.com/office/drawing/2014/main" val="1066392855"/>
                    </a:ext>
                  </a:extLst>
                </a:gridCol>
                <a:gridCol w="621079">
                  <a:extLst>
                    <a:ext uri="{9D8B030D-6E8A-4147-A177-3AD203B41FA5}">
                      <a16:colId xmlns:a16="http://schemas.microsoft.com/office/drawing/2014/main" val="643425330"/>
                    </a:ext>
                  </a:extLst>
                </a:gridCol>
                <a:gridCol w="621079">
                  <a:extLst>
                    <a:ext uri="{9D8B030D-6E8A-4147-A177-3AD203B41FA5}">
                      <a16:colId xmlns:a16="http://schemas.microsoft.com/office/drawing/2014/main" val="2823715795"/>
                    </a:ext>
                  </a:extLst>
                </a:gridCol>
                <a:gridCol w="621079">
                  <a:extLst>
                    <a:ext uri="{9D8B030D-6E8A-4147-A177-3AD203B41FA5}">
                      <a16:colId xmlns:a16="http://schemas.microsoft.com/office/drawing/2014/main" val="349683080"/>
                    </a:ext>
                  </a:extLst>
                </a:gridCol>
              </a:tblGrid>
              <a:tr h="480356">
                <a:tc>
                  <a:txBody>
                    <a:bodyPr/>
                    <a:lstStyle/>
                    <a:p>
                      <a:pPr algn="ctr"/>
                      <a:r>
                        <a:rPr lang="en-US" sz="900" b="1" kern="1200" dirty="0">
                          <a:solidFill>
                            <a:schemeClr val="tx1"/>
                          </a:solidFill>
                          <a:latin typeface="+mn-lt"/>
                          <a:ea typeface="+mn-ea"/>
                          <a:cs typeface="+mn-cs"/>
                        </a:rPr>
                        <a:t>Celery</a:t>
                      </a:r>
                    </a:p>
                  </a:txBody>
                  <a:tcPr anchor="ctr"/>
                </a:tc>
                <a:tc>
                  <a:txBody>
                    <a:bodyPr/>
                    <a:lstStyle/>
                    <a:p>
                      <a:pPr algn="ctr"/>
                      <a:r>
                        <a:rPr lang="en-US" sz="900" b="1" kern="1200" dirty="0">
                          <a:solidFill>
                            <a:schemeClr val="tx1"/>
                          </a:solidFill>
                          <a:latin typeface="+mn-lt"/>
                          <a:ea typeface="+mn-ea"/>
                          <a:cs typeface="+mn-cs"/>
                        </a:rPr>
                        <a:t>Eggs</a:t>
                      </a:r>
                    </a:p>
                  </a:txBody>
                  <a:tcPr anchor="ctr"/>
                </a:tc>
                <a:tc>
                  <a:txBody>
                    <a:bodyPr/>
                    <a:lstStyle/>
                    <a:p>
                      <a:pPr algn="ctr"/>
                      <a:r>
                        <a:rPr lang="en-US" sz="900" b="1" kern="1200" dirty="0">
                          <a:solidFill>
                            <a:schemeClr val="tx1"/>
                          </a:solidFill>
                          <a:latin typeface="+mn-lt"/>
                          <a:ea typeface="+mn-ea"/>
                          <a:cs typeface="+mn-cs"/>
                        </a:rPr>
                        <a:t>Fish</a:t>
                      </a:r>
                    </a:p>
                  </a:txBody>
                  <a:tcPr anchor="ctr"/>
                </a:tc>
                <a:tc>
                  <a:txBody>
                    <a:bodyPr/>
                    <a:lstStyle/>
                    <a:p>
                      <a:pPr algn="ctr"/>
                      <a:r>
                        <a:rPr lang="en-US" sz="900" b="1" kern="1200" dirty="0">
                          <a:solidFill>
                            <a:schemeClr val="tx1"/>
                          </a:solidFill>
                          <a:latin typeface="+mn-lt"/>
                          <a:ea typeface="+mn-ea"/>
                          <a:cs typeface="+mn-cs"/>
                        </a:rPr>
                        <a:t>Cereal cont.</a:t>
                      </a:r>
                    </a:p>
                    <a:p>
                      <a:pPr algn="ctr"/>
                      <a:r>
                        <a:rPr lang="en-US" sz="900" b="1" kern="1200" dirty="0">
                          <a:solidFill>
                            <a:schemeClr val="tx1"/>
                          </a:solidFill>
                          <a:latin typeface="+mn-lt"/>
                          <a:ea typeface="+mn-ea"/>
                          <a:cs typeface="+mn-cs"/>
                        </a:rPr>
                        <a:t>Gluten</a:t>
                      </a:r>
                    </a:p>
                  </a:txBody>
                  <a:tcPr anchor="ctr"/>
                </a:tc>
                <a:tc>
                  <a:txBody>
                    <a:bodyPr/>
                    <a:lstStyle/>
                    <a:p>
                      <a:pPr algn="ctr"/>
                      <a:r>
                        <a:rPr lang="en-US" sz="900" b="1" kern="1200" dirty="0">
                          <a:solidFill>
                            <a:schemeClr val="tx1"/>
                          </a:solidFill>
                          <a:latin typeface="+mn-lt"/>
                          <a:ea typeface="+mn-ea"/>
                          <a:cs typeface="+mn-cs"/>
                        </a:rPr>
                        <a:t>Lupin</a:t>
                      </a:r>
                    </a:p>
                  </a:txBody>
                  <a:tcPr anchor="ctr"/>
                </a:tc>
                <a:tc>
                  <a:txBody>
                    <a:bodyPr/>
                    <a:lstStyle/>
                    <a:p>
                      <a:pPr algn="ctr"/>
                      <a:r>
                        <a:rPr lang="en-US" sz="900" b="1" kern="1200" dirty="0">
                          <a:solidFill>
                            <a:schemeClr val="tx1"/>
                          </a:solidFill>
                          <a:latin typeface="+mn-lt"/>
                          <a:ea typeface="+mn-ea"/>
                          <a:cs typeface="+mn-cs"/>
                        </a:rPr>
                        <a:t>Milk</a:t>
                      </a:r>
                    </a:p>
                  </a:txBody>
                  <a:tcPr anchor="ctr"/>
                </a:tc>
                <a:tc>
                  <a:txBody>
                    <a:bodyPr/>
                    <a:lstStyle/>
                    <a:p>
                      <a:pPr algn="ctr"/>
                      <a:r>
                        <a:rPr lang="en-US" sz="900" b="1" kern="1200" dirty="0">
                          <a:solidFill>
                            <a:schemeClr val="tx1"/>
                          </a:solidFill>
                          <a:latin typeface="+mn-lt"/>
                          <a:ea typeface="+mn-ea"/>
                          <a:cs typeface="+mn-cs"/>
                        </a:rPr>
                        <a:t>Molluscs</a:t>
                      </a:r>
                    </a:p>
                  </a:txBody>
                  <a:tcPr anchor="ctr"/>
                </a:tc>
                <a:tc>
                  <a:txBody>
                    <a:bodyPr/>
                    <a:lstStyle/>
                    <a:p>
                      <a:pPr algn="ctr"/>
                      <a:r>
                        <a:rPr lang="en-US" sz="900" b="1" kern="1200" dirty="0">
                          <a:solidFill>
                            <a:schemeClr val="tx1"/>
                          </a:solidFill>
                          <a:latin typeface="+mn-lt"/>
                          <a:ea typeface="+mn-ea"/>
                          <a:cs typeface="+mn-cs"/>
                        </a:rPr>
                        <a:t>Mustard</a:t>
                      </a:r>
                    </a:p>
                  </a:txBody>
                  <a:tcPr anchor="ctr"/>
                </a:tc>
                <a:tc>
                  <a:txBody>
                    <a:bodyPr/>
                    <a:lstStyle/>
                    <a:p>
                      <a:pPr algn="ctr"/>
                      <a:r>
                        <a:rPr lang="en-US" sz="900" b="1" kern="1200" dirty="0">
                          <a:solidFill>
                            <a:schemeClr val="tx1"/>
                          </a:solidFill>
                          <a:latin typeface="+mn-lt"/>
                          <a:ea typeface="+mn-ea"/>
                          <a:cs typeface="+mn-cs"/>
                        </a:rPr>
                        <a:t>Peanuts</a:t>
                      </a:r>
                    </a:p>
                  </a:txBody>
                  <a:tcPr anchor="ctr"/>
                </a:tc>
                <a:tc>
                  <a:txBody>
                    <a:bodyPr/>
                    <a:lstStyle/>
                    <a:p>
                      <a:pPr algn="ctr"/>
                      <a:r>
                        <a:rPr lang="en-US" sz="900" b="1" kern="1200" dirty="0">
                          <a:solidFill>
                            <a:schemeClr val="tx1"/>
                          </a:solidFill>
                          <a:latin typeface="+mn-lt"/>
                          <a:ea typeface="+mn-ea"/>
                          <a:cs typeface="+mn-cs"/>
                        </a:rPr>
                        <a:t>Sesame</a:t>
                      </a:r>
                    </a:p>
                  </a:txBody>
                  <a:tcPr anchor="ctr"/>
                </a:tc>
                <a:tc>
                  <a:txBody>
                    <a:bodyPr/>
                    <a:lstStyle/>
                    <a:p>
                      <a:pPr algn="ctr"/>
                      <a:r>
                        <a:rPr lang="en-US" sz="900" b="1" kern="1200" dirty="0">
                          <a:solidFill>
                            <a:schemeClr val="tx1"/>
                          </a:solidFill>
                          <a:latin typeface="+mn-lt"/>
                          <a:ea typeface="+mn-ea"/>
                          <a:cs typeface="+mn-cs"/>
                        </a:rPr>
                        <a:t>Shellfish</a:t>
                      </a:r>
                    </a:p>
                  </a:txBody>
                  <a:tcPr anchor="ctr"/>
                </a:tc>
                <a:tc>
                  <a:txBody>
                    <a:bodyPr/>
                    <a:lstStyle/>
                    <a:p>
                      <a:pPr algn="ctr"/>
                      <a:r>
                        <a:rPr lang="en-US" sz="900" b="1" kern="1200" dirty="0">
                          <a:solidFill>
                            <a:schemeClr val="tx1"/>
                          </a:solidFill>
                          <a:latin typeface="+mn-lt"/>
                          <a:ea typeface="+mn-ea"/>
                          <a:cs typeface="+mn-cs"/>
                        </a:rPr>
                        <a:t>Soy </a:t>
                      </a:r>
                    </a:p>
                  </a:txBody>
                  <a:tcPr anchor="ctr"/>
                </a:tc>
                <a:tc>
                  <a:txBody>
                    <a:bodyPr/>
                    <a:lstStyle/>
                    <a:p>
                      <a:pPr algn="ctr"/>
                      <a:r>
                        <a:rPr lang="en-US" sz="900" b="1" kern="1200" dirty="0">
                          <a:solidFill>
                            <a:schemeClr val="tx1"/>
                          </a:solidFill>
                          <a:latin typeface="+mn-lt"/>
                          <a:ea typeface="+mn-ea"/>
                          <a:cs typeface="+mn-cs"/>
                        </a:rPr>
                        <a:t>Sulphur Dioxide</a:t>
                      </a:r>
                    </a:p>
                  </a:txBody>
                  <a:tcPr anchor="ctr"/>
                </a:tc>
                <a:tc>
                  <a:txBody>
                    <a:bodyPr/>
                    <a:lstStyle/>
                    <a:p>
                      <a:pPr algn="ctr"/>
                      <a:r>
                        <a:rPr lang="en-US" sz="900" b="1" kern="1200" dirty="0">
                          <a:solidFill>
                            <a:schemeClr val="tx1"/>
                          </a:solidFill>
                          <a:latin typeface="+mn-lt"/>
                          <a:ea typeface="+mn-ea"/>
                          <a:cs typeface="+mn-cs"/>
                        </a:rPr>
                        <a:t>Tree Nuts</a:t>
                      </a:r>
                    </a:p>
                  </a:txBody>
                  <a:tcPr anchor="ctr"/>
                </a:tc>
                <a:extLst>
                  <a:ext uri="{0D108BD9-81ED-4DB2-BD59-A6C34878D82A}">
                    <a16:rowId xmlns:a16="http://schemas.microsoft.com/office/drawing/2014/main" val="3404970349"/>
                  </a:ext>
                </a:extLst>
              </a:tr>
              <a:tr h="576164">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Y-W</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2818155103"/>
                  </a:ext>
                </a:extLst>
              </a:tr>
              <a:tr h="604618">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N</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4003916656"/>
                  </a:ext>
                </a:extLst>
              </a:tr>
              <a:tr h="675575">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1877952544"/>
                  </a:ext>
                </a:extLst>
              </a:tr>
              <a:tr h="725470">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Y</a:t>
                      </a:r>
                      <a:endParaRPr lang="en-US" sz="1200" b="0" i="0" u="none" strike="noStrike" dirty="0">
                        <a:solidFill>
                          <a:srgbClr val="000000"/>
                        </a:solidFill>
                        <a:effectLst/>
                        <a:latin typeface="Arial" panose="020B0604020202020204" pitchFamily="34" charset="0"/>
                      </a:endParaRPr>
                    </a:p>
                  </a:txBody>
                  <a:tcPr marL="0" marR="0" marT="0" marB="0" anchor="ctr"/>
                </a:tc>
                <a:tc>
                  <a:txBody>
                    <a:bodyPr/>
                    <a:lstStyle/>
                    <a:p>
                      <a:pPr algn="ctr" fontAlgn="b"/>
                      <a:r>
                        <a:rPr lang="pt-PT" sz="1200" b="0" i="0" u="none" strike="noStrike" dirty="0">
                          <a:solidFill>
                            <a:srgbClr val="000000"/>
                          </a:solidFill>
                          <a:effectLst/>
                          <a:latin typeface="Arial" panose="020B0604020202020204" pitchFamily="34" charset="0"/>
                        </a:rPr>
                        <a:t>MC</a:t>
                      </a:r>
                      <a:endParaRPr lang="en-US" sz="12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3554914988"/>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354957603"/>
              </p:ext>
            </p:extLst>
          </p:nvPr>
        </p:nvGraphicFramePr>
        <p:xfrm>
          <a:off x="324195" y="1675935"/>
          <a:ext cx="3067401" cy="3115391"/>
        </p:xfrm>
        <a:graphic>
          <a:graphicData uri="http://schemas.openxmlformats.org/drawingml/2006/table">
            <a:tbl>
              <a:tblPr firstRow="1" bandRow="1">
                <a:tableStyleId>{F5AB1C69-6EDB-4FF4-983F-18BD219EF322}</a:tableStyleId>
              </a:tblPr>
              <a:tblGrid>
                <a:gridCol w="3067401">
                  <a:extLst>
                    <a:ext uri="{9D8B030D-6E8A-4147-A177-3AD203B41FA5}">
                      <a16:colId xmlns:a16="http://schemas.microsoft.com/office/drawing/2014/main" val="1741520444"/>
                    </a:ext>
                  </a:extLst>
                </a:gridCol>
              </a:tblGrid>
              <a:tr h="521981">
                <a:tc>
                  <a:txBody>
                    <a:bodyPr/>
                    <a:lstStyle/>
                    <a:p>
                      <a:pPr algn="ctr"/>
                      <a:r>
                        <a:rPr lang="en-US" sz="2000" b="1" u="sng" dirty="0">
                          <a:solidFill>
                            <a:schemeClr val="tx1"/>
                          </a:solidFill>
                        </a:rPr>
                        <a:t>Fresh Beats </a:t>
                      </a:r>
                    </a:p>
                  </a:txBody>
                  <a:tcPr anchor="ctr"/>
                </a:tc>
                <a:extLst>
                  <a:ext uri="{0D108BD9-81ED-4DB2-BD59-A6C34878D82A}">
                    <a16:rowId xmlns:a16="http://schemas.microsoft.com/office/drawing/2014/main" val="3440648724"/>
                  </a:ext>
                </a:extLst>
              </a:tr>
              <a:tr h="4977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FRIED CHICKEN SLIDERS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dirty="0"/>
                        <a:t>Celery, Eggs, Gluten, Milk, </a:t>
                      </a:r>
                      <a:r>
                        <a:rPr lang="en-US" sz="1100" b="0" i="0" dirty="0" err="1"/>
                        <a:t>Molluscs</a:t>
                      </a:r>
                      <a:r>
                        <a:rPr lang="en-US" sz="1100" b="0" i="0" dirty="0"/>
                        <a:t>, Mustard, Peanuts, Sesame, Soy, </a:t>
                      </a:r>
                      <a:r>
                        <a:rPr lang="en-US" sz="1100" b="0" i="0" dirty="0" err="1"/>
                        <a:t>Sulphites</a:t>
                      </a:r>
                      <a:r>
                        <a:rPr lang="en-US" sz="1100" b="0" i="0" dirty="0"/>
                        <a:t>, Tree Nuts</a:t>
                      </a:r>
                    </a:p>
                  </a:txBody>
                  <a:tcPr anchor="ctr"/>
                </a:tc>
                <a:extLst>
                  <a:ext uri="{0D108BD9-81ED-4DB2-BD59-A6C34878D82A}">
                    <a16:rowId xmlns:a16="http://schemas.microsoft.com/office/drawing/2014/main" val="2044477598"/>
                  </a:ext>
                </a:extLst>
              </a:tr>
              <a:tr h="565198">
                <a:tc>
                  <a:txBody>
                    <a:bodyPr/>
                    <a:lstStyle/>
                    <a:p>
                      <a:pPr algn="l"/>
                      <a:r>
                        <a:rPr lang="en-US" sz="1200" b="1" kern="1200" dirty="0">
                          <a:solidFill>
                            <a:schemeClr val="dk1"/>
                          </a:solidFill>
                          <a:latin typeface="+mn-lt"/>
                          <a:ea typeface="+mn-ea"/>
                          <a:cs typeface="+mn-cs"/>
                        </a:rPr>
                        <a:t>MEDITERRANEAN SALMON SALAD</a:t>
                      </a:r>
                    </a:p>
                    <a:p>
                      <a:pPr algn="l"/>
                      <a:r>
                        <a:rPr lang="en-US" sz="1100" b="0" kern="1200" dirty="0">
                          <a:solidFill>
                            <a:schemeClr val="dk1"/>
                          </a:solidFill>
                          <a:latin typeface="+mn-lt"/>
                          <a:ea typeface="+mn-ea"/>
                          <a:cs typeface="+mn-cs"/>
                        </a:rPr>
                        <a:t>Fish, Milk, Mustard, Sulphur</a:t>
                      </a:r>
                    </a:p>
                  </a:txBody>
                  <a:tcPr anchor="ctr"/>
                </a:tc>
                <a:extLst>
                  <a:ext uri="{0D108BD9-81ED-4DB2-BD59-A6C34878D82A}">
                    <a16:rowId xmlns:a16="http://schemas.microsoft.com/office/drawing/2014/main" val="1023551646"/>
                  </a:ext>
                </a:extLst>
              </a:tr>
              <a:tr h="641372">
                <a:tc>
                  <a:txBody>
                    <a:bodyPr/>
                    <a:lstStyle/>
                    <a:p>
                      <a:pPr algn="l"/>
                      <a:r>
                        <a:rPr lang="pt-PT" sz="1200" b="1" kern="1200" dirty="0">
                          <a:solidFill>
                            <a:schemeClr val="dk1"/>
                          </a:solidFill>
                          <a:latin typeface="+mn-lt"/>
                          <a:ea typeface="+mn-ea"/>
                          <a:cs typeface="+mn-cs"/>
                        </a:rPr>
                        <a:t>BITOQUE BURGER</a:t>
                      </a:r>
                    </a:p>
                    <a:p>
                      <a:pPr algn="l"/>
                      <a:r>
                        <a:rPr lang="pt-PT" sz="1100" b="0" kern="1200" dirty="0">
                          <a:solidFill>
                            <a:schemeClr val="dk1"/>
                          </a:solidFill>
                          <a:latin typeface="+mn-lt"/>
                          <a:ea typeface="+mn-ea"/>
                          <a:cs typeface="+mn-cs"/>
                        </a:rPr>
                        <a:t>Celery, Eggs, Fish, Gluten, Milk, Molluscs, Mustard, Peanuts, Sesame, Soy, Sulphites, Tree Nuts</a:t>
                      </a:r>
                    </a:p>
                  </a:txBody>
                  <a:tcPr anchor="ctr"/>
                </a:tc>
                <a:extLst>
                  <a:ext uri="{0D108BD9-81ED-4DB2-BD59-A6C34878D82A}">
                    <a16:rowId xmlns:a16="http://schemas.microsoft.com/office/drawing/2014/main" val="706526228"/>
                  </a:ext>
                </a:extLst>
              </a:tr>
              <a:tr h="648690">
                <a:tc>
                  <a:txBody>
                    <a:bodyPr/>
                    <a:lstStyle/>
                    <a:p>
                      <a:pPr algn="l"/>
                      <a:r>
                        <a:rPr lang="en-US" sz="1200" b="1" kern="1200" dirty="0">
                          <a:solidFill>
                            <a:schemeClr val="dk1"/>
                          </a:solidFill>
                          <a:latin typeface="+mn-lt"/>
                          <a:ea typeface="+mn-ea"/>
                          <a:cs typeface="+mn-cs"/>
                        </a:rPr>
                        <a:t>BOURBON BREAD PUDDING</a:t>
                      </a:r>
                    </a:p>
                    <a:p>
                      <a:pPr algn="l"/>
                      <a:r>
                        <a:rPr lang="en-US" sz="1100" b="0" kern="1200" dirty="0">
                          <a:solidFill>
                            <a:schemeClr val="dk1"/>
                          </a:solidFill>
                          <a:latin typeface="+mn-lt"/>
                          <a:ea typeface="+mn-ea"/>
                          <a:cs typeface="+mn-cs"/>
                        </a:rPr>
                        <a:t>Celery, Eggs, Fish, Gluten, Milk, </a:t>
                      </a:r>
                      <a:r>
                        <a:rPr lang="en-US" sz="1100" b="0" kern="1200" dirty="0" err="1">
                          <a:solidFill>
                            <a:schemeClr val="dk1"/>
                          </a:solidFill>
                          <a:latin typeface="+mn-lt"/>
                          <a:ea typeface="+mn-ea"/>
                          <a:cs typeface="+mn-cs"/>
                        </a:rPr>
                        <a:t>Molluscs</a:t>
                      </a:r>
                      <a:r>
                        <a:rPr lang="en-US" sz="1100" b="0" kern="1200" dirty="0">
                          <a:solidFill>
                            <a:schemeClr val="dk1"/>
                          </a:solidFill>
                          <a:latin typeface="+mn-lt"/>
                          <a:ea typeface="+mn-ea"/>
                          <a:cs typeface="+mn-cs"/>
                        </a:rPr>
                        <a:t>, Mustard, Peanuts, Sesame, Soy, </a:t>
                      </a:r>
                      <a:r>
                        <a:rPr lang="en-US" sz="1100" b="0" kern="1200" dirty="0" err="1">
                          <a:solidFill>
                            <a:schemeClr val="dk1"/>
                          </a:solidFill>
                          <a:latin typeface="+mn-lt"/>
                          <a:ea typeface="+mn-ea"/>
                          <a:cs typeface="+mn-cs"/>
                        </a:rPr>
                        <a:t>Sulphites</a:t>
                      </a:r>
                      <a:r>
                        <a:rPr lang="en-US" sz="1100" b="0" kern="1200" dirty="0">
                          <a:solidFill>
                            <a:schemeClr val="dk1"/>
                          </a:solidFill>
                          <a:latin typeface="+mn-lt"/>
                          <a:ea typeface="+mn-ea"/>
                          <a:cs typeface="+mn-cs"/>
                        </a:rPr>
                        <a:t>, Tree Nuts</a:t>
                      </a:r>
                    </a:p>
                    <a:p>
                      <a:pPr algn="l"/>
                      <a:endParaRPr lang="en-US" sz="1100" b="0" kern="1200" dirty="0">
                        <a:solidFill>
                          <a:schemeClr val="dk1"/>
                        </a:solidFill>
                        <a:latin typeface="+mn-lt"/>
                        <a:ea typeface="+mn-ea"/>
                        <a:cs typeface="+mn-cs"/>
                      </a:endParaRPr>
                    </a:p>
                  </a:txBody>
                  <a:tcPr anchor="ctr"/>
                </a:tc>
                <a:extLst>
                  <a:ext uri="{0D108BD9-81ED-4DB2-BD59-A6C34878D82A}">
                    <a16:rowId xmlns:a16="http://schemas.microsoft.com/office/drawing/2014/main" val="3666563329"/>
                  </a:ext>
                </a:extLst>
              </a:tr>
            </a:tbl>
          </a:graphicData>
        </a:graphic>
      </p:graphicFrame>
      <p:pic>
        <p:nvPicPr>
          <p:cNvPr id="10" name="Picture 9"/>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3502641" y="1025358"/>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4003360" y="1267653"/>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4573309" y="1024238"/>
            <a:ext cx="73855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5309155" y="1176696"/>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849155" y="1012340"/>
            <a:ext cx="697708" cy="3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6527123" y="1217427"/>
            <a:ext cx="494980" cy="42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7089394" y="1010268"/>
            <a:ext cx="710539" cy="455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894491" y="1220441"/>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8291457" y="992447"/>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998539" y="1243391"/>
            <a:ext cx="657955" cy="43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604568" y="939341"/>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10262796" y="1272076"/>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848526" y="1013796"/>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76188" y="1245644"/>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24195" y="5983962"/>
            <a:ext cx="9863514" cy="646331"/>
          </a:xfrm>
          <a:prstGeom prst="rect">
            <a:avLst/>
          </a:prstGeom>
          <a:noFill/>
        </p:spPr>
        <p:txBody>
          <a:bodyPr wrap="square" rtlCol="0">
            <a:spAutoFit/>
          </a:bodyPr>
          <a:lstStyle/>
          <a:p>
            <a:r>
              <a:rPr lang="en-US" b="1" dirty="0"/>
              <a:t>Y </a:t>
            </a:r>
            <a:r>
              <a:rPr lang="en-US" dirty="0"/>
              <a:t>= Yes. </a:t>
            </a:r>
            <a:r>
              <a:rPr lang="en-US" b="1" dirty="0"/>
              <a:t>M/C= </a:t>
            </a:r>
            <a:r>
              <a:rPr lang="en-US" dirty="0"/>
              <a:t>Might Contain. *Cereal cont. Gluten. </a:t>
            </a:r>
            <a:r>
              <a:rPr lang="en-US" b="1" dirty="0"/>
              <a:t>B</a:t>
            </a:r>
            <a:r>
              <a:rPr lang="en-US" dirty="0"/>
              <a:t> = Barley. </a:t>
            </a:r>
            <a:r>
              <a:rPr lang="en-US" b="1" dirty="0"/>
              <a:t>W</a:t>
            </a:r>
            <a:r>
              <a:rPr lang="en-US" dirty="0"/>
              <a:t> = Wheat.  </a:t>
            </a:r>
          </a:p>
          <a:p>
            <a:endParaRPr lang="en-US" dirty="0"/>
          </a:p>
        </p:txBody>
      </p:sp>
    </p:spTree>
    <p:extLst>
      <p:ext uri="{BB962C8B-B14F-4D97-AF65-F5344CB8AC3E}">
        <p14:creationId xmlns:p14="http://schemas.microsoft.com/office/powerpoint/2010/main" val="3610643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B03EA-CE8E-0A97-4B2F-C65F45376BE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1FC8549-D025-445A-F16C-AB5FE20CFC1E}"/>
              </a:ext>
            </a:extLst>
          </p:cNvPr>
          <p:cNvSpPr/>
          <p:nvPr/>
        </p:nvSpPr>
        <p:spPr>
          <a:xfrm>
            <a:off x="0" y="877077"/>
            <a:ext cx="12192000" cy="59809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C36000F-85D7-A8BC-F202-50CB16034514}"/>
              </a:ext>
            </a:extLst>
          </p:cNvPr>
          <p:cNvSpPr/>
          <p:nvPr/>
        </p:nvSpPr>
        <p:spPr>
          <a:xfrm>
            <a:off x="0" y="-1"/>
            <a:ext cx="12192000" cy="972589"/>
          </a:xfrm>
          <a:prstGeom prst="rect">
            <a:avLst/>
          </a:prstGeom>
          <a:solidFill>
            <a:srgbClr val="AE3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26D28E4-2CD4-790F-5EA5-1D692FE286C8}"/>
              </a:ext>
            </a:extLst>
          </p:cNvPr>
          <p:cNvSpPr txBox="1"/>
          <p:nvPr/>
        </p:nvSpPr>
        <p:spPr>
          <a:xfrm>
            <a:off x="324195" y="203596"/>
            <a:ext cx="6957753" cy="523220"/>
          </a:xfrm>
          <a:prstGeom prst="rect">
            <a:avLst/>
          </a:prstGeom>
          <a:noFill/>
        </p:spPr>
        <p:txBody>
          <a:bodyPr wrap="square" rtlCol="0">
            <a:spAutoFit/>
          </a:bodyPr>
          <a:lstStyle/>
          <a:p>
            <a:r>
              <a:rPr lang="en-US" sz="2800" dirty="0"/>
              <a:t>LISBON – Allergen list</a:t>
            </a:r>
          </a:p>
        </p:txBody>
      </p:sp>
      <p:pic>
        <p:nvPicPr>
          <p:cNvPr id="7" name="Picture 6">
            <a:extLst>
              <a:ext uri="{FF2B5EF4-FFF2-40B4-BE49-F238E27FC236}">
                <a16:creationId xmlns:a16="http://schemas.microsoft.com/office/drawing/2014/main" id="{87C0BDC1-BB03-1F82-F5C9-768F082FCF82}"/>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74785" l="0" r="100000">
                        <a14:foregroundMark x1="28648" y1="13927" x2="31879" y2="11485"/>
                        <a14:foregroundMark x1="30802" y1="29373" x2="29295" y2="33729"/>
                        <a14:foregroundMark x1="47711" y1="21452" x2="43942" y2="35974"/>
                        <a14:foregroundMark x1="25040" y1="28581" x2="23748" y2="32145"/>
                        <a14:foregroundMark x1="12547" y1="22112" x2="11686" y2="37426"/>
                        <a14:foregroundMark x1="58212" y1="25545" x2="54550" y2="36238"/>
                        <a14:foregroundMark x1="69305" y1="29637" x2="69305" y2="33465"/>
                        <a14:foregroundMark x1="81314" y1="27921" x2="81099" y2="36502"/>
                        <a14:foregroundMark x1="92353" y1="25017" x2="89930" y2="33993"/>
                        <a14:foregroundMark x1="40711" y1="52805" x2="40926" y2="54785"/>
                        <a14:foregroundMark x1="50027" y1="52013" x2="51319" y2="55842"/>
                        <a14:foregroundMark x1="54981" y1="54785" x2="57889" y2="54653"/>
                        <a14:foregroundMark x1="60151" y1="52937" x2="60474" y2="57294"/>
                        <a14:backgroundMark x1="48950" y1="55050" x2="48950" y2="55050"/>
                      </a14:backgroundRemoval>
                    </a14:imgEffect>
                  </a14:imgLayer>
                </a14:imgProps>
              </a:ext>
            </a:extLst>
          </a:blip>
          <a:srcRect b="24540"/>
          <a:stretch/>
        </p:blipFill>
        <p:spPr>
          <a:xfrm>
            <a:off x="10764133" y="147258"/>
            <a:ext cx="1185493" cy="729819"/>
          </a:xfrm>
          <a:prstGeom prst="rect">
            <a:avLst/>
          </a:prstGeom>
        </p:spPr>
      </p:pic>
      <p:pic>
        <p:nvPicPr>
          <p:cNvPr id="10" name="Picture 9">
            <a:extLst>
              <a:ext uri="{FF2B5EF4-FFF2-40B4-BE49-F238E27FC236}">
                <a16:creationId xmlns:a16="http://schemas.microsoft.com/office/drawing/2014/main" id="{D390632E-6BC1-1148-F2FD-BF60F380A23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163" b="96512" l="0" r="97590"/>
                    </a14:imgEffect>
                  </a14:imgLayer>
                </a14:imgProps>
              </a:ext>
              <a:ext uri="{28A0092B-C50C-407E-A947-70E740481C1C}">
                <a14:useLocalDpi xmlns:a14="http://schemas.microsoft.com/office/drawing/2010/main" val="0"/>
              </a:ext>
            </a:extLst>
          </a:blip>
          <a:srcRect/>
          <a:stretch>
            <a:fillRect/>
          </a:stretch>
        </p:blipFill>
        <p:spPr bwMode="auto">
          <a:xfrm>
            <a:off x="2817062" y="1086496"/>
            <a:ext cx="490096" cy="50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91823480-664E-7FE6-2BB1-2F07C34F8F2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286" b="90000" l="926" r="89815">
                        <a14:foregroundMark x1="10185" y1="20000" x2="72222" y2="61429"/>
                        <a14:foregroundMark x1="70370" y1="11429" x2="31481" y2="87143"/>
                        <a14:foregroundMark x1="4630" y1="44286" x2="26852" y2="61429"/>
                      </a14:backgroundRemoval>
                    </a14:imgEffect>
                  </a14:imgLayer>
                </a14:imgProps>
              </a:ext>
              <a:ext uri="{28A0092B-C50C-407E-A947-70E740481C1C}">
                <a14:useLocalDpi xmlns:a14="http://schemas.microsoft.com/office/drawing/2010/main" val="0"/>
              </a:ext>
            </a:extLst>
          </a:blip>
          <a:srcRect/>
          <a:stretch>
            <a:fillRect/>
          </a:stretch>
        </p:blipFill>
        <p:spPr bwMode="auto">
          <a:xfrm>
            <a:off x="3401334" y="1192758"/>
            <a:ext cx="604287" cy="39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796E4EB1-6939-4693-2D12-3FD7E14FCBC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87500" l="0" r="98851"/>
                    </a14:imgEffect>
                  </a14:imgLayer>
                </a14:imgProps>
              </a:ext>
              <a:ext uri="{28A0092B-C50C-407E-A947-70E740481C1C}">
                <a14:useLocalDpi xmlns:a14="http://schemas.microsoft.com/office/drawing/2010/main" val="0"/>
              </a:ext>
            </a:extLst>
          </a:blip>
          <a:srcRect/>
          <a:stretch>
            <a:fillRect/>
          </a:stretch>
        </p:blipFill>
        <p:spPr bwMode="auto">
          <a:xfrm>
            <a:off x="3894733" y="1192305"/>
            <a:ext cx="683862" cy="37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8424D36B-BC4D-4563-D8EC-D890FE10D22B}"/>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0" b="88506" l="0" r="88785">
                        <a14:foregroundMark x1="2804" y1="5747" x2="32710" y2="32184"/>
                        <a14:foregroundMark x1="29907" y1="13793" x2="45794" y2="40230"/>
                        <a14:backgroundMark x1="8411" y1="1149" x2="26168" y2="22989"/>
                      </a14:backgroundRemoval>
                    </a14:imgEffect>
                  </a14:imgLayer>
                </a14:imgProps>
              </a:ext>
              <a:ext uri="{28A0092B-C50C-407E-A947-70E740481C1C}">
                <a14:useLocalDpi xmlns:a14="http://schemas.microsoft.com/office/drawing/2010/main" val="0"/>
              </a:ext>
            </a:extLst>
          </a:blip>
          <a:srcRect/>
          <a:stretch>
            <a:fillRect/>
          </a:stretch>
        </p:blipFill>
        <p:spPr bwMode="auto">
          <a:xfrm>
            <a:off x="4576749" y="1120699"/>
            <a:ext cx="495216" cy="5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513A71D9-1AD1-5FAE-B342-CEA7A8D66CCC}"/>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091" b="100000" l="1613" r="97581">
                        <a14:foregroundMark x1="75806" y1="12121" x2="78226" y2="77273"/>
                        <a14:foregroundMark x1="57258" y1="81818" x2="78226" y2="68182"/>
                        <a14:foregroundMark x1="57258" y1="33333" x2="91935" y2="30303"/>
                        <a14:foregroundMark x1="58871" y1="21212" x2="90323" y2="18182"/>
                      </a14:backgroundRemoval>
                    </a14:imgEffect>
                  </a14:imgLayer>
                </a14:imgProps>
              </a:ext>
              <a:ext uri="{28A0092B-C50C-407E-A947-70E740481C1C}">
                <a14:useLocalDpi xmlns:a14="http://schemas.microsoft.com/office/drawing/2010/main" val="0"/>
              </a:ext>
            </a:extLst>
          </a:blip>
          <a:srcRect/>
          <a:stretch>
            <a:fillRect/>
          </a:stretch>
        </p:blipFill>
        <p:spPr bwMode="auto">
          <a:xfrm>
            <a:off x="5202020" y="1232588"/>
            <a:ext cx="547553" cy="29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31C49B4E-BAB5-9E77-DC0D-574B612B6DCB}"/>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4545" b="100000" l="2000" r="97000">
                        <a14:foregroundMark x1="21000" y1="35227" x2="24000" y2="90909"/>
                        <a14:foregroundMark x1="10000" y1="95455" x2="87000" y2="94318"/>
                        <a14:foregroundMark x1="8000" y1="84091" x2="17000" y2="40909"/>
                        <a14:backgroundMark x1="9000" y1="97727" x2="71000" y2="97727"/>
                      </a14:backgroundRemoval>
                    </a14:imgEffect>
                  </a14:imgLayer>
                </a14:imgProps>
              </a:ext>
              <a:ext uri="{28A0092B-C50C-407E-A947-70E740481C1C}">
                <a14:useLocalDpi xmlns:a14="http://schemas.microsoft.com/office/drawing/2010/main" val="0"/>
              </a:ext>
            </a:extLst>
          </a:blip>
          <a:srcRect/>
          <a:stretch>
            <a:fillRect/>
          </a:stretch>
        </p:blipFill>
        <p:spPr bwMode="auto">
          <a:xfrm>
            <a:off x="5793806" y="1160044"/>
            <a:ext cx="438017" cy="379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20ACDEDE-0973-80DD-07D3-AC1FC7AF7EB2}"/>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7407" b="88889" l="0" r="99115"/>
                    </a14:imgEffect>
                  </a14:imgLayer>
                </a14:imgProps>
              </a:ext>
              <a:ext uri="{28A0092B-C50C-407E-A947-70E740481C1C}">
                <a14:useLocalDpi xmlns:a14="http://schemas.microsoft.com/office/drawing/2010/main" val="0"/>
              </a:ext>
            </a:extLst>
          </a:blip>
          <a:srcRect/>
          <a:stretch>
            <a:fillRect/>
          </a:stretch>
        </p:blipFill>
        <p:spPr bwMode="auto">
          <a:xfrm>
            <a:off x="6342875" y="1123573"/>
            <a:ext cx="629085" cy="4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C669EE98-C4CD-40A0-EFFC-A94058DC4BA8}"/>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10000" b="90000" l="0" r="100000">
                        <a14:foregroundMark x1="16667" y1="57500" x2="79487" y2="70000"/>
                      </a14:backgroundRemoval>
                    </a14:imgEffect>
                  </a14:imgLayer>
                </a14:imgProps>
              </a:ext>
              <a:ext uri="{28A0092B-C50C-407E-A947-70E740481C1C}">
                <a14:useLocalDpi xmlns:a14="http://schemas.microsoft.com/office/drawing/2010/main" val="0"/>
              </a:ext>
            </a:extLst>
          </a:blip>
          <a:srcRect/>
          <a:stretch>
            <a:fillRect/>
          </a:stretch>
        </p:blipFill>
        <p:spPr bwMode="auto">
          <a:xfrm>
            <a:off x="7069217" y="1183191"/>
            <a:ext cx="411788" cy="41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3392FE62-131B-27F9-2FBD-A6228F3D6AF2}"/>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2500" b="90000" l="9709" r="89320"/>
                    </a14:imgEffect>
                  </a14:imgLayer>
                </a14:imgProps>
              </a:ext>
              <a:ext uri="{28A0092B-C50C-407E-A947-70E740481C1C}">
                <a14:useLocalDpi xmlns:a14="http://schemas.microsoft.com/office/drawing/2010/main" val="0"/>
              </a:ext>
            </a:extLst>
          </a:blip>
          <a:srcRect/>
          <a:stretch>
            <a:fillRect/>
          </a:stretch>
        </p:blipFill>
        <p:spPr bwMode="auto">
          <a:xfrm>
            <a:off x="7643821" y="1090387"/>
            <a:ext cx="740137" cy="556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E86A1FAA-A7D9-3937-2516-2EAA24209259}"/>
              </a:ext>
            </a:extLst>
          </p:cNvPr>
          <p:cNvPicPr>
            <a:picLocks noChangeAspect="1"/>
          </p:cNvPicPr>
          <p:nvPr/>
        </p:nvPicPr>
        <p:blipFill>
          <a:blip r:embed="rId22">
            <a:extLst>
              <a:ext uri="{BEBA8EAE-BF5A-486C-A8C5-ECC9F3942E4B}">
                <a14:imgProps xmlns:a14="http://schemas.microsoft.com/office/drawing/2010/main">
                  <a14:imgLayer r:embed="rId23">
                    <a14:imgEffect>
                      <a14:backgroundRemoval t="1389" b="88889" l="0" r="98182"/>
                    </a14:imgEffect>
                  </a14:imgLayer>
                </a14:imgProps>
              </a:ext>
              <a:ext uri="{28A0092B-C50C-407E-A947-70E740481C1C}">
                <a14:useLocalDpi xmlns:a14="http://schemas.microsoft.com/office/drawing/2010/main" val="0"/>
              </a:ext>
            </a:extLst>
          </a:blip>
          <a:srcRect/>
          <a:stretch>
            <a:fillRect/>
          </a:stretch>
        </p:blipFill>
        <p:spPr bwMode="auto">
          <a:xfrm>
            <a:off x="8450163" y="1218051"/>
            <a:ext cx="520289" cy="342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a:extLst>
              <a:ext uri="{FF2B5EF4-FFF2-40B4-BE49-F238E27FC236}">
                <a16:creationId xmlns:a16="http://schemas.microsoft.com/office/drawing/2014/main" id="{931551A7-4FBF-7071-FD1C-2EA9ED1857AC}"/>
              </a:ext>
            </a:extLst>
          </p:cNvPr>
          <p:cNvPicPr>
            <a:picLocks noChangeAspect="1"/>
          </p:cNvPicPr>
          <p:nvPr/>
        </p:nvPicPr>
        <p:blipFill>
          <a:blip r:embed="rId24">
            <a:extLst>
              <a:ext uri="{BEBA8EAE-BF5A-486C-A8C5-ECC9F3942E4B}">
                <a14:imgProps xmlns:a14="http://schemas.microsoft.com/office/drawing/2010/main">
                  <a14:imgLayer r:embed="rId25">
                    <a14:imgEffect>
                      <a14:backgroundRemoval t="5556" b="88889" l="2062" r="89691"/>
                    </a14:imgEffect>
                  </a14:imgLayer>
                </a14:imgProps>
              </a:ext>
              <a:ext uri="{28A0092B-C50C-407E-A947-70E740481C1C}">
                <a14:useLocalDpi xmlns:a14="http://schemas.microsoft.com/office/drawing/2010/main" val="0"/>
              </a:ext>
            </a:extLst>
          </a:blip>
          <a:srcRect/>
          <a:stretch>
            <a:fillRect/>
          </a:stretch>
        </p:blipFill>
        <p:spPr bwMode="auto">
          <a:xfrm>
            <a:off x="9074299" y="972588"/>
            <a:ext cx="1023379" cy="753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CAB57D04-7200-E544-7B95-054603D1B6BE}"/>
              </a:ext>
            </a:extLst>
          </p:cNvPr>
          <p:cNvPicPr>
            <a:picLocks noChangeAspect="1"/>
          </p:cNvPicPr>
          <p:nvPr/>
        </p:nvPicPr>
        <p:blipFill>
          <a:blip r:embed="rId26">
            <a:extLst>
              <a:ext uri="{BEBA8EAE-BF5A-486C-A8C5-ECC9F3942E4B}">
                <a14:imgProps xmlns:a14="http://schemas.microsoft.com/office/drawing/2010/main">
                  <a14:imgLayer r:embed="rId27">
                    <a14:imgEffect>
                      <a14:backgroundRemoval t="1205" b="89157" l="9483" r="89655"/>
                    </a14:imgEffect>
                  </a14:imgLayer>
                </a14:imgProps>
              </a:ext>
              <a:ext uri="{28A0092B-C50C-407E-A947-70E740481C1C}">
                <a14:useLocalDpi xmlns:a14="http://schemas.microsoft.com/office/drawing/2010/main" val="0"/>
              </a:ext>
            </a:extLst>
          </a:blip>
          <a:srcRect/>
          <a:stretch>
            <a:fillRect/>
          </a:stretch>
        </p:blipFill>
        <p:spPr bwMode="auto">
          <a:xfrm>
            <a:off x="9736765" y="1193916"/>
            <a:ext cx="585730" cy="416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A0AE1214-FE67-D70C-CB3E-4B43B93BAEA1}"/>
              </a:ext>
            </a:extLst>
          </p:cNvPr>
          <p:cNvPicPr>
            <a:picLocks noChangeAspect="1"/>
          </p:cNvPicPr>
          <p:nvPr/>
        </p:nvPicPr>
        <p:blipFill>
          <a:blip r:embed="rId28">
            <a:extLst>
              <a:ext uri="{BEBA8EAE-BF5A-486C-A8C5-ECC9F3942E4B}">
                <a14:imgProps xmlns:a14="http://schemas.microsoft.com/office/drawing/2010/main">
                  <a14:imgLayer r:embed="rId29">
                    <a14:imgEffect>
                      <a14:backgroundRemoval t="0" b="97917" l="8247" r="89691">
                        <a14:foregroundMark x1="85567" y1="47917" x2="85567" y2="77083"/>
                        <a14:foregroundMark x1="70103" y1="45833" x2="80412" y2="86458"/>
                      </a14:backgroundRemoval>
                    </a14:imgEffect>
                  </a14:imgLayer>
                </a14:imgProps>
              </a:ext>
              <a:ext uri="{28A0092B-C50C-407E-A947-70E740481C1C}">
                <a14:useLocalDpi xmlns:a14="http://schemas.microsoft.com/office/drawing/2010/main" val="0"/>
              </a:ext>
            </a:extLst>
          </a:blip>
          <a:srcRect/>
          <a:stretch>
            <a:fillRect/>
          </a:stretch>
        </p:blipFill>
        <p:spPr bwMode="auto">
          <a:xfrm>
            <a:off x="10523362" y="1030689"/>
            <a:ext cx="509283" cy="5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a:extLst>
              <a:ext uri="{FF2B5EF4-FFF2-40B4-BE49-F238E27FC236}">
                <a16:creationId xmlns:a16="http://schemas.microsoft.com/office/drawing/2014/main" id="{E74DEE02-FA06-D501-345B-93827ACC10E4}"/>
              </a:ext>
            </a:extLst>
          </p:cNvPr>
          <p:cNvPicPr>
            <a:picLocks noChangeAspect="1"/>
          </p:cNvPicPr>
          <p:nvPr/>
        </p:nvPicPr>
        <p:blipFill>
          <a:blip r:embed="rId30">
            <a:extLst>
              <a:ext uri="{BEBA8EAE-BF5A-486C-A8C5-ECC9F3942E4B}">
                <a14:imgProps xmlns:a14="http://schemas.microsoft.com/office/drawing/2010/main">
                  <a14:imgLayer r:embed="rId31">
                    <a14:imgEffect>
                      <a14:backgroundRemoval t="1235" b="88889" l="0" r="97059"/>
                    </a14:imgEffect>
                  </a14:imgLayer>
                </a14:imgProps>
              </a:ext>
              <a:ext uri="{28A0092B-C50C-407E-A947-70E740481C1C}">
                <a14:useLocalDpi xmlns:a14="http://schemas.microsoft.com/office/drawing/2010/main" val="0"/>
              </a:ext>
            </a:extLst>
          </a:blip>
          <a:srcRect/>
          <a:stretch>
            <a:fillRect/>
          </a:stretch>
        </p:blipFill>
        <p:spPr bwMode="auto">
          <a:xfrm>
            <a:off x="11476188" y="1245644"/>
            <a:ext cx="511137" cy="41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Table 7">
            <a:extLst>
              <a:ext uri="{FF2B5EF4-FFF2-40B4-BE49-F238E27FC236}">
                <a16:creationId xmlns:a16="http://schemas.microsoft.com/office/drawing/2014/main" id="{CEF7F5BC-78DA-CFAC-4C12-B28BB6527E85}"/>
              </a:ext>
            </a:extLst>
          </p:cNvPr>
          <p:cNvGraphicFramePr>
            <a:graphicFrameLocks noGrp="1"/>
          </p:cNvGraphicFramePr>
          <p:nvPr>
            <p:extLst>
              <p:ext uri="{D42A27DB-BD31-4B8C-83A1-F6EECF244321}">
                <p14:modId xmlns:p14="http://schemas.microsoft.com/office/powerpoint/2010/main" val="3540340562"/>
              </p:ext>
            </p:extLst>
          </p:nvPr>
        </p:nvGraphicFramePr>
        <p:xfrm>
          <a:off x="224817" y="1610435"/>
          <a:ext cx="11762508" cy="1554480"/>
        </p:xfrm>
        <a:graphic>
          <a:graphicData uri="http://schemas.openxmlformats.org/drawingml/2006/table">
            <a:tbl>
              <a:tblPr firstRow="1" bandRow="1">
                <a:tableStyleId>{F5AB1C69-6EDB-4FF4-983F-18BD219EF322}</a:tableStyleId>
              </a:tblPr>
              <a:tblGrid>
                <a:gridCol w="2660073">
                  <a:extLst>
                    <a:ext uri="{9D8B030D-6E8A-4147-A177-3AD203B41FA5}">
                      <a16:colId xmlns:a16="http://schemas.microsoft.com/office/drawing/2014/main" val="924694174"/>
                    </a:ext>
                  </a:extLst>
                </a:gridCol>
                <a:gridCol w="532015">
                  <a:extLst>
                    <a:ext uri="{9D8B030D-6E8A-4147-A177-3AD203B41FA5}">
                      <a16:colId xmlns:a16="http://schemas.microsoft.com/office/drawing/2014/main" val="3363846400"/>
                    </a:ext>
                  </a:extLst>
                </a:gridCol>
                <a:gridCol w="490451">
                  <a:extLst>
                    <a:ext uri="{9D8B030D-6E8A-4147-A177-3AD203B41FA5}">
                      <a16:colId xmlns:a16="http://schemas.microsoft.com/office/drawing/2014/main" val="1970199997"/>
                    </a:ext>
                  </a:extLst>
                </a:gridCol>
                <a:gridCol w="515389">
                  <a:extLst>
                    <a:ext uri="{9D8B030D-6E8A-4147-A177-3AD203B41FA5}">
                      <a16:colId xmlns:a16="http://schemas.microsoft.com/office/drawing/2014/main" val="1325854443"/>
                    </a:ext>
                  </a:extLst>
                </a:gridCol>
                <a:gridCol w="706581">
                  <a:extLst>
                    <a:ext uri="{9D8B030D-6E8A-4147-A177-3AD203B41FA5}">
                      <a16:colId xmlns:a16="http://schemas.microsoft.com/office/drawing/2014/main" val="2101825663"/>
                    </a:ext>
                  </a:extLst>
                </a:gridCol>
                <a:gridCol w="656706">
                  <a:extLst>
                    <a:ext uri="{9D8B030D-6E8A-4147-A177-3AD203B41FA5}">
                      <a16:colId xmlns:a16="http://schemas.microsoft.com/office/drawing/2014/main" val="3813352327"/>
                    </a:ext>
                  </a:extLst>
                </a:gridCol>
                <a:gridCol w="457200">
                  <a:extLst>
                    <a:ext uri="{9D8B030D-6E8A-4147-A177-3AD203B41FA5}">
                      <a16:colId xmlns:a16="http://schemas.microsoft.com/office/drawing/2014/main" val="236799359"/>
                    </a:ext>
                  </a:extLst>
                </a:gridCol>
                <a:gridCol w="656705">
                  <a:extLst>
                    <a:ext uri="{9D8B030D-6E8A-4147-A177-3AD203B41FA5}">
                      <a16:colId xmlns:a16="http://schemas.microsoft.com/office/drawing/2014/main" val="1427047481"/>
                    </a:ext>
                  </a:extLst>
                </a:gridCol>
                <a:gridCol w="706582">
                  <a:extLst>
                    <a:ext uri="{9D8B030D-6E8A-4147-A177-3AD203B41FA5}">
                      <a16:colId xmlns:a16="http://schemas.microsoft.com/office/drawing/2014/main" val="3105704476"/>
                    </a:ext>
                  </a:extLst>
                </a:gridCol>
                <a:gridCol w="764771">
                  <a:extLst>
                    <a:ext uri="{9D8B030D-6E8A-4147-A177-3AD203B41FA5}">
                      <a16:colId xmlns:a16="http://schemas.microsoft.com/office/drawing/2014/main" val="2967339304"/>
                    </a:ext>
                  </a:extLst>
                </a:gridCol>
                <a:gridCol w="615142">
                  <a:extLst>
                    <a:ext uri="{9D8B030D-6E8A-4147-A177-3AD203B41FA5}">
                      <a16:colId xmlns:a16="http://schemas.microsoft.com/office/drawing/2014/main" val="225017724"/>
                    </a:ext>
                  </a:extLst>
                </a:gridCol>
                <a:gridCol w="623454">
                  <a:extLst>
                    <a:ext uri="{9D8B030D-6E8A-4147-A177-3AD203B41FA5}">
                      <a16:colId xmlns:a16="http://schemas.microsoft.com/office/drawing/2014/main" val="1066392855"/>
                    </a:ext>
                  </a:extLst>
                </a:gridCol>
                <a:gridCol w="799496">
                  <a:extLst>
                    <a:ext uri="{9D8B030D-6E8A-4147-A177-3AD203B41FA5}">
                      <a16:colId xmlns:a16="http://schemas.microsoft.com/office/drawing/2014/main" val="643425330"/>
                    </a:ext>
                  </a:extLst>
                </a:gridCol>
                <a:gridCol w="754984">
                  <a:extLst>
                    <a:ext uri="{9D8B030D-6E8A-4147-A177-3AD203B41FA5}">
                      <a16:colId xmlns:a16="http://schemas.microsoft.com/office/drawing/2014/main" val="2823715795"/>
                    </a:ext>
                  </a:extLst>
                </a:gridCol>
                <a:gridCol w="822959">
                  <a:extLst>
                    <a:ext uri="{9D8B030D-6E8A-4147-A177-3AD203B41FA5}">
                      <a16:colId xmlns:a16="http://schemas.microsoft.com/office/drawing/2014/main" val="349683080"/>
                    </a:ext>
                  </a:extLst>
                </a:gridCol>
              </a:tblGrid>
              <a:tr h="484109">
                <a:tc>
                  <a:txBody>
                    <a:bodyPr/>
                    <a:lstStyle/>
                    <a:p>
                      <a:pPr marL="0" algn="ctr" defTabSz="914400" rtl="0" eaLnBrk="1" latinLnBrk="0" hangingPunct="1"/>
                      <a:r>
                        <a:rPr lang="en-US" sz="2000" b="1" u="sng" kern="1200" dirty="0">
                          <a:solidFill>
                            <a:schemeClr val="tx1"/>
                          </a:solidFill>
                          <a:latin typeface="+mn-lt"/>
                          <a:ea typeface="+mn-ea"/>
                          <a:cs typeface="+mn-cs"/>
                        </a:rPr>
                        <a:t>Pinktober Menu</a:t>
                      </a:r>
                    </a:p>
                  </a:txBody>
                  <a:tcPr anchor="ctr"/>
                </a:tc>
                <a:tc>
                  <a:txBody>
                    <a:bodyPr/>
                    <a:lstStyle/>
                    <a:p>
                      <a:pPr algn="l"/>
                      <a:r>
                        <a:rPr lang="en-US" sz="900" b="1" kern="1200" dirty="0">
                          <a:solidFill>
                            <a:schemeClr val="tx1"/>
                          </a:solidFill>
                          <a:latin typeface="+mn-lt"/>
                          <a:ea typeface="+mn-ea"/>
                          <a:cs typeface="+mn-cs"/>
                        </a:rPr>
                        <a:t>Celery</a:t>
                      </a:r>
                    </a:p>
                  </a:txBody>
                  <a:tcPr anchor="ctr"/>
                </a:tc>
                <a:tc>
                  <a:txBody>
                    <a:bodyPr/>
                    <a:lstStyle/>
                    <a:p>
                      <a:pPr algn="l"/>
                      <a:r>
                        <a:rPr lang="en-US" sz="900" b="1" kern="1200" dirty="0">
                          <a:solidFill>
                            <a:schemeClr val="tx1"/>
                          </a:solidFill>
                          <a:latin typeface="+mn-lt"/>
                          <a:ea typeface="+mn-ea"/>
                          <a:cs typeface="+mn-cs"/>
                        </a:rPr>
                        <a:t>Eggs</a:t>
                      </a:r>
                    </a:p>
                  </a:txBody>
                  <a:tcPr anchor="ctr"/>
                </a:tc>
                <a:tc>
                  <a:txBody>
                    <a:bodyPr/>
                    <a:lstStyle/>
                    <a:p>
                      <a:pPr algn="l"/>
                      <a:r>
                        <a:rPr lang="en-US" sz="900" b="1" kern="1200" dirty="0">
                          <a:solidFill>
                            <a:schemeClr val="tx1"/>
                          </a:solidFill>
                          <a:latin typeface="+mn-lt"/>
                          <a:ea typeface="+mn-ea"/>
                          <a:cs typeface="+mn-cs"/>
                        </a:rPr>
                        <a:t>Fish</a:t>
                      </a:r>
                    </a:p>
                  </a:txBody>
                  <a:tcPr anchor="ctr"/>
                </a:tc>
                <a:tc>
                  <a:txBody>
                    <a:bodyPr/>
                    <a:lstStyle/>
                    <a:p>
                      <a:pPr algn="l"/>
                      <a:r>
                        <a:rPr lang="en-US" sz="900" b="1" kern="1200" dirty="0">
                          <a:solidFill>
                            <a:schemeClr val="tx1"/>
                          </a:solidFill>
                          <a:latin typeface="+mn-lt"/>
                          <a:ea typeface="+mn-ea"/>
                          <a:cs typeface="+mn-cs"/>
                        </a:rPr>
                        <a:t>Cereal cont.</a:t>
                      </a:r>
                    </a:p>
                    <a:p>
                      <a:pPr algn="l"/>
                      <a:r>
                        <a:rPr lang="en-US" sz="900" b="1" kern="1200" dirty="0">
                          <a:solidFill>
                            <a:schemeClr val="tx1"/>
                          </a:solidFill>
                          <a:latin typeface="+mn-lt"/>
                          <a:ea typeface="+mn-ea"/>
                          <a:cs typeface="+mn-cs"/>
                        </a:rPr>
                        <a:t>Gluten</a:t>
                      </a:r>
                    </a:p>
                  </a:txBody>
                  <a:tcPr anchor="ctr"/>
                </a:tc>
                <a:tc>
                  <a:txBody>
                    <a:bodyPr/>
                    <a:lstStyle/>
                    <a:p>
                      <a:pPr algn="l"/>
                      <a:r>
                        <a:rPr lang="en-US" sz="900" b="1" kern="1200" dirty="0">
                          <a:solidFill>
                            <a:schemeClr val="tx1"/>
                          </a:solidFill>
                          <a:latin typeface="+mn-lt"/>
                          <a:ea typeface="+mn-ea"/>
                          <a:cs typeface="+mn-cs"/>
                        </a:rPr>
                        <a:t>Lupin</a:t>
                      </a:r>
                    </a:p>
                  </a:txBody>
                  <a:tcPr anchor="ctr"/>
                </a:tc>
                <a:tc>
                  <a:txBody>
                    <a:bodyPr/>
                    <a:lstStyle/>
                    <a:p>
                      <a:pPr algn="l"/>
                      <a:r>
                        <a:rPr lang="en-US" sz="900" b="1" kern="1200" dirty="0">
                          <a:solidFill>
                            <a:schemeClr val="tx1"/>
                          </a:solidFill>
                          <a:latin typeface="+mn-lt"/>
                          <a:ea typeface="+mn-ea"/>
                          <a:cs typeface="+mn-cs"/>
                        </a:rPr>
                        <a:t>Milk</a:t>
                      </a:r>
                    </a:p>
                  </a:txBody>
                  <a:tcPr anchor="ctr"/>
                </a:tc>
                <a:tc>
                  <a:txBody>
                    <a:bodyPr/>
                    <a:lstStyle/>
                    <a:p>
                      <a:pPr algn="l"/>
                      <a:r>
                        <a:rPr lang="en-US" sz="900" b="1" kern="1200" dirty="0">
                          <a:solidFill>
                            <a:schemeClr val="tx1"/>
                          </a:solidFill>
                          <a:latin typeface="+mn-lt"/>
                          <a:ea typeface="+mn-ea"/>
                          <a:cs typeface="+mn-cs"/>
                        </a:rPr>
                        <a:t>Molluscs</a:t>
                      </a:r>
                    </a:p>
                  </a:txBody>
                  <a:tcPr anchor="ctr"/>
                </a:tc>
                <a:tc>
                  <a:txBody>
                    <a:bodyPr/>
                    <a:lstStyle/>
                    <a:p>
                      <a:pPr algn="l"/>
                      <a:r>
                        <a:rPr lang="en-US" sz="900" b="1" kern="1200" dirty="0">
                          <a:solidFill>
                            <a:schemeClr val="tx1"/>
                          </a:solidFill>
                          <a:latin typeface="+mn-lt"/>
                          <a:ea typeface="+mn-ea"/>
                          <a:cs typeface="+mn-cs"/>
                        </a:rPr>
                        <a:t>Mustard</a:t>
                      </a:r>
                    </a:p>
                  </a:txBody>
                  <a:tcPr anchor="ctr"/>
                </a:tc>
                <a:tc>
                  <a:txBody>
                    <a:bodyPr/>
                    <a:lstStyle/>
                    <a:p>
                      <a:pPr algn="l"/>
                      <a:r>
                        <a:rPr lang="en-US" sz="900" b="1" kern="1200" dirty="0">
                          <a:solidFill>
                            <a:schemeClr val="tx1"/>
                          </a:solidFill>
                          <a:latin typeface="+mn-lt"/>
                          <a:ea typeface="+mn-ea"/>
                          <a:cs typeface="+mn-cs"/>
                        </a:rPr>
                        <a:t>Peanuts</a:t>
                      </a:r>
                    </a:p>
                  </a:txBody>
                  <a:tcPr anchor="ctr"/>
                </a:tc>
                <a:tc>
                  <a:txBody>
                    <a:bodyPr/>
                    <a:lstStyle/>
                    <a:p>
                      <a:pPr algn="l"/>
                      <a:r>
                        <a:rPr lang="en-US" sz="900" b="1" kern="1200" dirty="0">
                          <a:solidFill>
                            <a:schemeClr val="tx1"/>
                          </a:solidFill>
                          <a:latin typeface="+mn-lt"/>
                          <a:ea typeface="+mn-ea"/>
                          <a:cs typeface="+mn-cs"/>
                        </a:rPr>
                        <a:t>Sesame</a:t>
                      </a:r>
                    </a:p>
                  </a:txBody>
                  <a:tcPr anchor="ctr"/>
                </a:tc>
                <a:tc>
                  <a:txBody>
                    <a:bodyPr/>
                    <a:lstStyle/>
                    <a:p>
                      <a:pPr algn="l"/>
                      <a:r>
                        <a:rPr lang="en-US" sz="900" b="1" kern="1200" dirty="0">
                          <a:solidFill>
                            <a:schemeClr val="tx1"/>
                          </a:solidFill>
                          <a:latin typeface="+mn-lt"/>
                          <a:ea typeface="+mn-ea"/>
                          <a:cs typeface="+mn-cs"/>
                        </a:rPr>
                        <a:t>Shellfish</a:t>
                      </a:r>
                    </a:p>
                  </a:txBody>
                  <a:tcPr anchor="ctr"/>
                </a:tc>
                <a:tc>
                  <a:txBody>
                    <a:bodyPr/>
                    <a:lstStyle/>
                    <a:p>
                      <a:pPr algn="l"/>
                      <a:r>
                        <a:rPr lang="en-US" sz="900" b="1" kern="1200" dirty="0">
                          <a:solidFill>
                            <a:schemeClr val="tx1"/>
                          </a:solidFill>
                          <a:latin typeface="+mn-lt"/>
                          <a:ea typeface="+mn-ea"/>
                          <a:cs typeface="+mn-cs"/>
                        </a:rPr>
                        <a:t>Soy </a:t>
                      </a:r>
                    </a:p>
                  </a:txBody>
                  <a:tcPr anchor="ctr"/>
                </a:tc>
                <a:tc>
                  <a:txBody>
                    <a:bodyPr/>
                    <a:lstStyle/>
                    <a:p>
                      <a:pPr algn="l"/>
                      <a:r>
                        <a:rPr lang="en-US" sz="900" b="1" kern="1200" dirty="0">
                          <a:solidFill>
                            <a:schemeClr val="tx1"/>
                          </a:solidFill>
                          <a:latin typeface="+mn-lt"/>
                          <a:ea typeface="+mn-ea"/>
                          <a:cs typeface="+mn-cs"/>
                        </a:rPr>
                        <a:t>Sulphur Dioxide</a:t>
                      </a:r>
                    </a:p>
                  </a:txBody>
                  <a:tcPr anchor="ctr"/>
                </a:tc>
                <a:tc>
                  <a:txBody>
                    <a:bodyPr/>
                    <a:lstStyle/>
                    <a:p>
                      <a:pPr algn="l"/>
                      <a:r>
                        <a:rPr lang="en-US" sz="900" b="1" kern="1200" dirty="0">
                          <a:solidFill>
                            <a:schemeClr val="tx1"/>
                          </a:solidFill>
                          <a:latin typeface="+mn-lt"/>
                          <a:ea typeface="+mn-ea"/>
                          <a:cs typeface="+mn-cs"/>
                        </a:rPr>
                        <a:t>Tree Nuts</a:t>
                      </a:r>
                    </a:p>
                  </a:txBody>
                  <a:tcPr anchor="ctr"/>
                </a:tc>
                <a:extLst>
                  <a:ext uri="{0D108BD9-81ED-4DB2-BD59-A6C34878D82A}">
                    <a16:rowId xmlns:a16="http://schemas.microsoft.com/office/drawing/2014/main" val="3404970349"/>
                  </a:ext>
                </a:extLst>
              </a:tr>
              <a:tr h="3905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dirty="0"/>
                        <a:t>Pinktober Bowl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dirty="0"/>
                        <a:t>(Salmon, Salt &amp; Peper Mix, Lemon Whipped Feta, Quinoa Farro Mix, Arugula, Roasted Beets, Watermelon Radish Quarter, Pickled Red Onion, Pickled Onion Brine, Grilled Lemon Halve, Seed Mix</a:t>
                      </a:r>
                    </a:p>
                  </a:txBody>
                  <a:tcPr anchor="ctr"/>
                </a:tc>
                <a:tc>
                  <a:txBody>
                    <a:bodyPr/>
                    <a:lstStyle/>
                    <a:p>
                      <a:pPr algn="ctr"/>
                      <a:endParaRPr lang="en-US" sz="1400" b="1" dirty="0"/>
                    </a:p>
                  </a:txBody>
                  <a:tcPr anchor="ctr"/>
                </a:tc>
                <a:tc>
                  <a:txBody>
                    <a:bodyPr/>
                    <a:lstStyle/>
                    <a:p>
                      <a:pPr algn="ctr"/>
                      <a:endParaRPr lang="en-US" sz="1400" b="1" dirty="0"/>
                    </a:p>
                  </a:txBody>
                  <a:tcPr anchor="ctr"/>
                </a:tc>
                <a:tc>
                  <a:txBody>
                    <a:bodyPr/>
                    <a:lstStyle/>
                    <a:p>
                      <a:pPr algn="ctr"/>
                      <a:r>
                        <a:rPr lang="pt-PT" sz="1400" b="1" dirty="0"/>
                        <a:t>Y</a:t>
                      </a:r>
                      <a:endParaRPr lang="en-US" sz="1400" b="1" dirty="0"/>
                    </a:p>
                  </a:txBody>
                  <a:tcPr anchor="ctr"/>
                </a:tc>
                <a:tc>
                  <a:txBody>
                    <a:bodyPr/>
                    <a:lstStyle/>
                    <a:p>
                      <a:pPr algn="ctr"/>
                      <a:r>
                        <a:rPr lang="pt-PT" sz="1400" b="1" dirty="0"/>
                        <a:t>Y</a:t>
                      </a:r>
                      <a:endParaRPr lang="en-US" sz="1400" b="1" dirty="0"/>
                    </a:p>
                  </a:txBody>
                  <a:tcPr anchor="ctr"/>
                </a:tc>
                <a:tc>
                  <a:txBody>
                    <a:bodyPr/>
                    <a:lstStyle/>
                    <a:p>
                      <a:pPr algn="ctr"/>
                      <a:endParaRPr lang="en-US" sz="1400"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400" b="1" i="0" u="none" strike="noStrike" kern="1200" cap="none" spc="0" normalizeH="0" baseline="0" noProof="0" dirty="0">
                          <a:ln>
                            <a:noFill/>
                          </a:ln>
                          <a:solidFill>
                            <a:prstClr val="black"/>
                          </a:solidFill>
                          <a:effectLst/>
                          <a:uLnTx/>
                          <a:uFillTx/>
                          <a:latin typeface="Calibri" panose="020F0502020204030204"/>
                          <a:ea typeface="+mn-ea"/>
                          <a:cs typeface="+mn-cs"/>
                        </a:rPr>
                        <a:t>Y</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tc>
                  <a:txBody>
                    <a:bodyPr/>
                    <a:lstStyle/>
                    <a:p>
                      <a:pPr algn="ctr"/>
                      <a:endParaRPr lang="en-US" sz="1400" b="1" dirty="0"/>
                    </a:p>
                  </a:txBody>
                  <a:tcPr anchor="ctr"/>
                </a:tc>
                <a:tc>
                  <a:txBody>
                    <a:bodyPr/>
                    <a:lstStyle/>
                    <a:p>
                      <a:pPr algn="ctr"/>
                      <a:r>
                        <a:rPr lang="pt-PT" sz="1400" b="1" dirty="0"/>
                        <a:t>Y</a:t>
                      </a:r>
                      <a:endParaRPr lang="en-US" sz="1400" b="1" dirty="0"/>
                    </a:p>
                  </a:txBody>
                  <a:tcPr anchor="ctr"/>
                </a:tc>
                <a:tc>
                  <a:txBody>
                    <a:bodyPr/>
                    <a:lstStyle/>
                    <a:p>
                      <a:pPr algn="ctr"/>
                      <a:r>
                        <a:rPr lang="pt-PT" sz="1400" b="1" dirty="0"/>
                        <a:t>M/C</a:t>
                      </a:r>
                      <a:endParaRPr lang="en-US" sz="1400" b="1" dirty="0"/>
                    </a:p>
                  </a:txBody>
                  <a:tcPr anchor="ctr"/>
                </a:tc>
                <a:tc>
                  <a:txBody>
                    <a:bodyPr/>
                    <a:lstStyle/>
                    <a:p>
                      <a:pPr algn="ctr"/>
                      <a:r>
                        <a:rPr lang="pt-PT" sz="1400" b="1" dirty="0"/>
                        <a:t>M/C</a:t>
                      </a:r>
                      <a:endParaRPr lang="en-US" sz="1400" b="1" dirty="0"/>
                    </a:p>
                  </a:txBody>
                  <a:tcPr anchor="ctr"/>
                </a:tc>
                <a:tc>
                  <a:txBody>
                    <a:bodyPr/>
                    <a:lstStyle/>
                    <a:p>
                      <a:pPr algn="ctr"/>
                      <a:endParaRPr lang="en-US" sz="1400" b="1" dirty="0"/>
                    </a:p>
                  </a:txBody>
                  <a:tcPr anchor="ctr"/>
                </a:tc>
                <a:tc>
                  <a:txBody>
                    <a:bodyPr/>
                    <a:lstStyle/>
                    <a:p>
                      <a:pPr algn="ctr"/>
                      <a:r>
                        <a:rPr lang="pt-PT" sz="1400" b="1" dirty="0"/>
                        <a:t>M/C</a:t>
                      </a:r>
                      <a:endParaRPr lang="en-US" sz="1400"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PT" sz="1400" b="1" i="0" u="none" strike="noStrike" kern="1200" cap="none" spc="0" normalizeH="0" baseline="0" noProof="0" dirty="0">
                          <a:ln>
                            <a:noFill/>
                          </a:ln>
                          <a:solidFill>
                            <a:prstClr val="black"/>
                          </a:solidFill>
                          <a:effectLst/>
                          <a:uLnTx/>
                          <a:uFillTx/>
                          <a:latin typeface="Calibri" panose="020F0502020204030204"/>
                          <a:ea typeface="+mn-ea"/>
                          <a:cs typeface="+mn-cs"/>
                        </a:rPr>
                        <a:t>Y</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txBody>
                  <a:tcPr anchor="ctr"/>
                </a:tc>
                <a:tc>
                  <a:txBody>
                    <a:bodyPr/>
                    <a:lstStyle/>
                    <a:p>
                      <a:pPr algn="ctr"/>
                      <a:r>
                        <a:rPr lang="pt-PT" sz="1400" b="1" dirty="0"/>
                        <a:t>M/C</a:t>
                      </a:r>
                      <a:endParaRPr lang="en-US" sz="1400" b="1" dirty="0"/>
                    </a:p>
                  </a:txBody>
                  <a:tcPr anchor="ctr"/>
                </a:tc>
                <a:extLst>
                  <a:ext uri="{0D108BD9-81ED-4DB2-BD59-A6C34878D82A}">
                    <a16:rowId xmlns:a16="http://schemas.microsoft.com/office/drawing/2014/main" val="2818155103"/>
                  </a:ext>
                </a:extLst>
              </a:tr>
            </a:tbl>
          </a:graphicData>
        </a:graphic>
      </p:graphicFrame>
      <p:sp>
        <p:nvSpPr>
          <p:cNvPr id="6" name="TextBox 5">
            <a:extLst>
              <a:ext uri="{FF2B5EF4-FFF2-40B4-BE49-F238E27FC236}">
                <a16:creationId xmlns:a16="http://schemas.microsoft.com/office/drawing/2014/main" id="{D04D2A80-0312-E74A-DB5C-DF5C618339EA}"/>
              </a:ext>
            </a:extLst>
          </p:cNvPr>
          <p:cNvSpPr txBox="1"/>
          <p:nvPr/>
        </p:nvSpPr>
        <p:spPr>
          <a:xfrm>
            <a:off x="324195" y="5983962"/>
            <a:ext cx="9863514" cy="646331"/>
          </a:xfrm>
          <a:prstGeom prst="rect">
            <a:avLst/>
          </a:prstGeom>
          <a:noFill/>
        </p:spPr>
        <p:txBody>
          <a:bodyPr wrap="square" rtlCol="0">
            <a:spAutoFit/>
          </a:bodyPr>
          <a:lstStyle/>
          <a:p>
            <a:r>
              <a:rPr lang="en-US" b="1" dirty="0"/>
              <a:t>Y </a:t>
            </a:r>
            <a:r>
              <a:rPr lang="en-US" dirty="0"/>
              <a:t>= Yes. </a:t>
            </a:r>
            <a:r>
              <a:rPr lang="en-US" b="1" dirty="0"/>
              <a:t>M/C= </a:t>
            </a:r>
            <a:r>
              <a:rPr lang="en-US" dirty="0"/>
              <a:t>Might Contain. *Cereal cont. Gluten. </a:t>
            </a:r>
            <a:r>
              <a:rPr lang="en-US" b="1" dirty="0"/>
              <a:t>B</a:t>
            </a:r>
            <a:r>
              <a:rPr lang="en-US" dirty="0"/>
              <a:t> = Barley. </a:t>
            </a:r>
            <a:r>
              <a:rPr lang="en-US" b="1" dirty="0"/>
              <a:t>W</a:t>
            </a:r>
            <a:r>
              <a:rPr lang="en-US" dirty="0"/>
              <a:t> = Wheat.  </a:t>
            </a:r>
          </a:p>
          <a:p>
            <a:endParaRPr lang="en-US" dirty="0"/>
          </a:p>
        </p:txBody>
      </p:sp>
    </p:spTree>
    <p:extLst>
      <p:ext uri="{BB962C8B-B14F-4D97-AF65-F5344CB8AC3E}">
        <p14:creationId xmlns:p14="http://schemas.microsoft.com/office/powerpoint/2010/main" val="15859694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18818</TotalTime>
  <Words>2745</Words>
  <Application>Microsoft Office PowerPoint</Application>
  <PresentationFormat>Widescreen</PresentationFormat>
  <Paragraphs>1313</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Seminole Hard Rock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O'Reilly, Jonathan (Company Cafe Training  -  Europe)</dc:creator>
  <cp:lastModifiedBy>Madalena Portugal</cp:lastModifiedBy>
  <cp:revision>222</cp:revision>
  <dcterms:created xsi:type="dcterms:W3CDTF">2023-01-04T11:10:21Z</dcterms:created>
  <dcterms:modified xsi:type="dcterms:W3CDTF">2026-10-07T10:07:01Z</dcterms:modified>
</cp:coreProperties>
</file>